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6"/>
  </p:notesMasterIdLst>
  <p:sldIdLst>
    <p:sldId id="257" r:id="rId3"/>
    <p:sldId id="258" r:id="rId4"/>
    <p:sldId id="259" r:id="rId5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5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6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8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9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0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7.xml"/><Relationship Id="rId4" Type="http://schemas.openxmlformats.org/officeDocument/2006/relationships/image" Target="../media/image2.png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8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9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0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58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第二章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6486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810" y="2257425"/>
            <a:ext cx="3683000" cy="4632960"/>
          </a:xfrm>
          <a:prstGeom prst="rect">
            <a:avLst/>
          </a:prstGeom>
        </p:spPr>
      </p:pic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767840" y="3635375"/>
            <a:ext cx="8449310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squar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+mn-cs"/>
              </a:rPr>
              <a:t>秘书工作的基本原则、特点和作用</a:t>
            </a:r>
            <a:endParaRPr kumimoji="0" lang="en-US" altLang="zh-CN" sz="40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65045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2911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49405" y="621943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2484755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一、秘书与领导者的关系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1、组织上“上下级关系”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2、工作上“同志关系”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3、职能上“主辅关系”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二、秘书与领导班子相处的原则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1、“职权划分，单向请示”的原则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2、“按规章制度办事”的原则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3、“不分亲疏，一视同仁”的原则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4、“通报情况，维护团结”的原则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简称：四大原则（一请示二按章三同仁四通报）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课堂小结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65045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2911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49405" y="621943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2269490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一、单选题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1、党政机关、国家企事业单位，领导者与秘书的关系是（      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A、主仆关系               B、雇佣关系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C、平等关系               D、主辅关系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2、在党政机关、国家企事业单位，从组织上看，领导者与秘书的关系是（      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A、主辅关系               B、主仆关系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C、上下级关系           D、同志关系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65045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2911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49405" y="621943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2700020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3、在党政机关，从组织上看，领导者与秘书的关系是（      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A、上下级关系                  B、同志关系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C、雇佣关系                       D、主辅关系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4、俗话说“寸有所长，尺有所短”，这反映出领导与秘书在职能上是（      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A、上下级关系                  B、同志关系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C、主仆关系                       D、主辅关系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65045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8560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49405" y="478433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1838960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5、领导和秘书之间人格平等，无贵贱之分，只有分工不同，这反映出两者在工作上是（      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A、主辅关系                   B、平等关系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C、上下级关系                 D、同志关系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71252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49405" y="465479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1551940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二、多选题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1、秘书与领导班子相处的主要原则包括（    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A、“职权划分，单向请示”的原则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B、“按规章制度办事”的原则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C、“不分亲疏，一视同仁”的原则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D、“通报情况，维护团结”的原则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71252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49405" y="465479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1695450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2、在党政机关，秘书人员要熟悉有关组织规定，要考虑细致，工作做细，这反映出秘书与领导班子相处的（       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A、“职权划分，单向请示”的原则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B、“按规章制度办事”的原则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C、“不分亲疏，一视同仁”的原则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D、“通报情况，维护团结”的原则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71252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49405" y="465479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1695450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3、在党政机关，秘书与领导班子相处的主要原则包括（    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A、“职权划分，多方请示”的原则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B、“按规章制度办事”的原则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C、“不分亲疏，一视同仁”的原则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D、“通报情况，维护团结”的原则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71252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49405" y="465479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1623695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4、在党政机关，秘书与领导班子相处要遵循“不分亲疏，一视同仁”的原则，这指是（       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A、在工作上要做到同等协助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B、在生活上要做到同等照顾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C、在感情上要同等尊重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D、在职责上要同等对待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571709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978920" y="565936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1982470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5、秘书人员要从大局出发，注意维护和增进领导人之间的团结，这是指（       ）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A、对领导之间的争论，要慎重处理，不轻易附和。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B、对领导之间的分歧、误会，积极告知同事，互通信息。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C、对领导之间就某一问题的争论，秘书要实事求是的汇报情况。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D、对领导班子成员外出而缺席本单位例会的，秘书要及时通气，通报会议情况。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3575050" y="836613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4511675" y="3357563"/>
            <a:ext cx="6156325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4511675" y="4149725"/>
            <a:ext cx="5072063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456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576820" y="2530475"/>
            <a:ext cx="3091180" cy="192468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/>
          </a:p>
        </p:txBody>
      </p:sp>
      <p:grpSp>
        <p:nvGrpSpPr>
          <p:cNvPr id="20" name="组合 19"/>
          <p:cNvGrpSpPr/>
          <p:nvPr/>
        </p:nvGrpSpPr>
        <p:grpSpPr>
          <a:xfrm>
            <a:off x="1850390" y="2776855"/>
            <a:ext cx="1432560" cy="1432560"/>
            <a:chOff x="514" y="4373"/>
            <a:chExt cx="2256" cy="2256"/>
          </a:xfrm>
        </p:grpSpPr>
        <p:sp>
          <p:nvSpPr>
            <p:cNvPr id="18" name="同心圆 17"/>
            <p:cNvSpPr/>
            <p:nvPr/>
          </p:nvSpPr>
          <p:spPr>
            <a:xfrm>
              <a:off x="514" y="4373"/>
              <a:ext cx="2256" cy="225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63" y="4422"/>
              <a:ext cx="2156" cy="2156"/>
              <a:chOff x="563" y="4422"/>
              <a:chExt cx="2156" cy="2156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63" y="4422"/>
                <a:ext cx="2157" cy="215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 dirty="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946" y="4714"/>
                <a:ext cx="1619" cy="1599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 fontScale="90000"/>
              </a:bodyPr>
              <a:lstStyle/>
              <a:p>
                <a:r>
                  <a:rPr lang="en-US" altLang="zh-CN" sz="6000" spc="-225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6000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9" name="TextBox 11"/>
          <p:cNvSpPr txBox="1"/>
          <p:nvPr>
            <p:custDataLst>
              <p:tags r:id="rId2"/>
            </p:custDataLst>
          </p:nvPr>
        </p:nvSpPr>
        <p:spPr>
          <a:xfrm>
            <a:off x="3406140" y="2522855"/>
            <a:ext cx="4959985" cy="188785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/>
          </a:bodyPr>
          <a:lstStyle/>
          <a:p>
            <a:pPr marL="0" lvl="1" algn="l">
              <a:lnSpc>
                <a:spcPct val="150000"/>
              </a:lnSpc>
            </a:pPr>
            <a:r>
              <a:rPr lang="zh-CN" altLang="en-US" sz="105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第四节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秘书与领导者相处的基本原则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V="1">
            <a:off x="3349934" y="2530633"/>
            <a:ext cx="0" cy="1924424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3537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220424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秘书除了要提升自身业务水平，还要处理好各种关系，方能做好各项工作。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学习“秘书与领导班子如何相处”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177546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&lt;导入&gt;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514305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09929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1193165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    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封建社会——主仆关系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资本主义社会——雇佣关系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社会主义社会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5212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一、秘书与领导者的关系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4671060" y="3717608"/>
            <a:ext cx="500063" cy="1000125"/>
          </a:xfrm>
          <a:prstGeom prst="leftBrac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13045" y="3526790"/>
            <a:ext cx="291782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sz="24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非国有企业——雇佣关系</a:t>
            </a:r>
            <a:endParaRPr sz="24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06060" y="4531360"/>
            <a:ext cx="38404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sz="24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党政机关、国家企事业单位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3537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220424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1、在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组织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上是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上下级关系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2、在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工作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上是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同志关系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3、在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职能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上是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主辅关系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1098550"/>
            <a:ext cx="7193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ym typeface="+mn-ea"/>
              </a:rPr>
              <a:t>提示：党政机关、国家企事业单位，领导与秘书关系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514305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09929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1623695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1、“职权划分，单向请示”的原则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职权划分——指单位领导层人员（一般总人数为单数）构成领导集体，实行民主集中制，每个领导分管一块或多块工作。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单向请示——简单的说“谁分管向谁请示”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7498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二、秘书与领导班子相处的主要原则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514305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09929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1623695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2、“按规章制度办事”的原则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简称“按章办事”，为什么要“按章办事”，按个人意愿、情感办事有何问题?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解释：“按章办事”是依法办事的要求和体现，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按个人意愿办事会有失偏颇。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7498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二、秘书与领导班子相处的主要原则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57888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49405" y="571715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1982470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3、“不分亲疏，一视同仁”的原则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解释：对所有领导都一样，不分亲疏，一视同仁。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在工作上要同等协助；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在生活上要同等照顾；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在感情上同等尊重；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在职责上同等对待。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7498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二、秘书与领导班子相处的主要原则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57888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49405" y="571715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645" y="1982470"/>
            <a:ext cx="6551295" cy="35985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4、“通报情况，维护团结”的原则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解释：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①站大局讲团结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②慎言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③客观发言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④求同存异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⑤注意通气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5210" y="955040"/>
            <a:ext cx="7498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二、秘书与领导班子相处的主要原则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2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5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6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9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2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15"/>
  <p:tag name="KSO_WM_TEMPLATE_CATEGORY" val="special"/>
  <p:tag name="KSO_WM_TEMPLATE_INDEX" val="20162978"/>
  <p:tag name="KSO_WM_UNIT_INDEX" val="15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7"/>
  <p:tag name="KSO_WM_TEMPLATE_CATEGORY" val="special"/>
  <p:tag name="KSO_WM_TEMPLATE_INDEX" val="20162978"/>
  <p:tag name="KSO_WM_UNIT_INDEX" val="7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8"/>
  <p:tag name="KSO_WM_TEMPLATE_CATEGORY" val="special"/>
  <p:tag name="KSO_WM_TEMPLATE_INDEX" val="20162978"/>
  <p:tag name="KSO_WM_UNIT_INDEX" val="8"/>
</p:tagLst>
</file>

<file path=ppt/tags/tag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7"/>
  <p:tag name="KSO_WM_SLIDE_INDEX" val="7"/>
  <p:tag name="KSO_WM_SLIDE_ITEM_CNT" val="0"/>
  <p:tag name="KSO_WM_SLIDE_TYPE" val="sectionTitle"/>
  <p:tag name="KSO_WM_BEAUTIFY_FLAG" val="#wm#"/>
</p:tagLst>
</file>

<file path=ppt/tags/tag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9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1830</Words>
  <Application>WPS 演示</Application>
  <PresentationFormat>宽屏</PresentationFormat>
  <Paragraphs>154</Paragraphs>
  <Slides>19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黑体</vt:lpstr>
      <vt:lpstr>华文中宋</vt:lpstr>
      <vt:lpstr>华康唐风隶W5</vt:lpstr>
      <vt:lpstr>微软雅黑</vt:lpstr>
      <vt:lpstr>Arial</vt:lpstr>
      <vt:lpstr>MS PGothic</vt:lpstr>
      <vt:lpstr>Gill Sans</vt:lpstr>
      <vt:lpstr>方正兰亭粗黑_GBK</vt:lpstr>
      <vt:lpstr>Calibri</vt:lpstr>
      <vt:lpstr>Arial Unicode MS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我爱咖啡</cp:lastModifiedBy>
  <cp:revision>5</cp:revision>
  <dcterms:created xsi:type="dcterms:W3CDTF">2018-03-01T02:03:00Z</dcterms:created>
  <dcterms:modified xsi:type="dcterms:W3CDTF">2018-07-14T10:45:20Z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