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257" r:id="rId3"/>
    <p:sldId id="258" r:id="rId4"/>
    <p:sldId id="277" r:id="rId5"/>
    <p:sldId id="278" r:id="rId7"/>
    <p:sldId id="279" r:id="rId8"/>
    <p:sldId id="296" r:id="rId9"/>
    <p:sldId id="280" r:id="rId10"/>
    <p:sldId id="297" r:id="rId11"/>
    <p:sldId id="281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59" r:id="rId26"/>
    <p:sldId id="260" r:id="rId27"/>
    <p:sldId id="261" r:id="rId28"/>
    <p:sldId id="262" r:id="rId29"/>
    <p:sldId id="263" r:id="rId30"/>
    <p:sldId id="264" r:id="rId31"/>
    <p:sldId id="265" r:id="rId32"/>
    <p:sldId id="266" r:id="rId33"/>
    <p:sldId id="267" r:id="rId34"/>
    <p:sldId id="268" r:id="rId35"/>
    <p:sldId id="269" r:id="rId36"/>
    <p:sldId id="270" r:id="rId37"/>
    <p:sldId id="271" r:id="rId38"/>
    <p:sldId id="272" r:id="rId39"/>
    <p:sldId id="273" r:id="rId40"/>
    <p:sldId id="274" r:id="rId41"/>
    <p:sldId id="275" r:id="rId42"/>
    <p:sldId id="276" r:id="rId4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7.xml"/><Relationship Id="rId4" Type="http://schemas.openxmlformats.org/officeDocument/2006/relationships/image" Target="../media/image2.png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30.xml"/><Relationship Id="rId4" Type="http://schemas.openxmlformats.org/officeDocument/2006/relationships/image" Target="../media/image2.png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第二章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560195" y="3635375"/>
            <a:ext cx="865695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秘书工作的基本原则、特点和作用</a:t>
            </a:r>
            <a:endParaRPr kumimoji="0" lang="en-US" altLang="zh-CN" sz="40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877185" y="2150110"/>
            <a:ext cx="597916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sz="2000" dirty="0">
                <a:sym typeface="+mn-ea"/>
              </a:rPr>
              <a:t>提示</a:t>
            </a:r>
            <a:r>
              <a:rPr lang="en-US" altLang="zh-CN" sz="2000" dirty="0">
                <a:sym typeface="+mn-ea"/>
              </a:rPr>
              <a:t>3</a:t>
            </a:r>
            <a:r>
              <a:rPr lang="zh-CN" altLang="en-US" sz="2000" dirty="0">
                <a:sym typeface="+mn-ea"/>
              </a:rPr>
              <a:t>：秘书工作的“</a:t>
            </a:r>
            <a:r>
              <a:rPr lang="zh-CN" altLang="en-US" sz="2000" dirty="0">
                <a:solidFill>
                  <a:srgbClr val="00B050"/>
                </a:solidFill>
                <a:sym typeface="+mn-ea"/>
              </a:rPr>
              <a:t>参谋</a:t>
            </a:r>
            <a:r>
              <a:rPr lang="zh-CN" altLang="en-US" sz="2000" dirty="0">
                <a:sym typeface="+mn-ea"/>
              </a:rPr>
              <a:t>” 与“</a:t>
            </a: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不参与</a:t>
            </a:r>
            <a:r>
              <a:rPr lang="zh-CN" altLang="en-US" sz="2000" dirty="0">
                <a:sym typeface="+mn-ea"/>
              </a:rPr>
              <a:t>”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给领导当参谋，是对秘书人员的高度信任、也是高度要求。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领导在进行决策时，秘书起参谋作用，而不是参与决策。参与决策是其他领导成员的权力。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结论</a:t>
            </a:r>
            <a:r>
              <a:rPr lang="en-US" altLang="zh-CN" sz="2000" dirty="0">
                <a:sym typeface="+mn-ea"/>
              </a:rPr>
              <a:t>:</a:t>
            </a: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秘书是参谋而不参与</a:t>
            </a:r>
            <a:r>
              <a:rPr lang="zh-CN" altLang="en-US" sz="2000" dirty="0">
                <a:sym typeface="+mn-ea"/>
              </a:rPr>
              <a:t>。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709758" y="490492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178810" y="1308100"/>
            <a:ext cx="1910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eaLnBrk="1" hangingPunct="1"/>
            <a:r>
              <a:rPr lang="en-US" altLang="zh-CN" dirty="0">
                <a:sym typeface="+mn-ea"/>
              </a:rPr>
              <a:t>4</a:t>
            </a:r>
            <a:r>
              <a:rPr lang="zh-CN" altLang="en-US" dirty="0">
                <a:sym typeface="+mn-ea"/>
              </a:rPr>
              <a:t>、辅助协调作用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751455" y="2521585"/>
            <a:ext cx="55194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dirty="0">
                <a:sym typeface="+mn-ea"/>
              </a:rPr>
              <a:t>任何单位、组织运行都需要协调，协调调节是领导者的管理职能，秘书部门只是</a:t>
            </a:r>
            <a:r>
              <a:rPr lang="zh-CN" altLang="en-US" dirty="0">
                <a:solidFill>
                  <a:srgbClr val="FF0000"/>
                </a:solidFill>
                <a:sym typeface="+mn-ea"/>
              </a:rPr>
              <a:t>辅助领导者进行协调</a:t>
            </a:r>
            <a:r>
              <a:rPr lang="zh-CN" altLang="en-US" dirty="0">
                <a:sym typeface="+mn-ea"/>
              </a:rPr>
              <a:t>的主要部门，要</a:t>
            </a:r>
            <a:r>
              <a:rPr lang="zh-CN" altLang="en-US" dirty="0">
                <a:solidFill>
                  <a:srgbClr val="FF0000"/>
                </a:solidFill>
                <a:sym typeface="+mn-ea"/>
              </a:rPr>
              <a:t>防止</a:t>
            </a:r>
            <a:r>
              <a:rPr lang="zh-CN" altLang="en-US" dirty="0">
                <a:sym typeface="+mn-ea"/>
              </a:rPr>
              <a:t>“</a:t>
            </a:r>
            <a:r>
              <a:rPr lang="zh-CN" altLang="en-US" dirty="0">
                <a:solidFill>
                  <a:srgbClr val="FF0000"/>
                </a:solidFill>
                <a:sym typeface="+mn-ea"/>
              </a:rPr>
              <a:t>越权、越位</a:t>
            </a:r>
            <a:r>
              <a:rPr lang="zh-CN" altLang="en-US" dirty="0">
                <a:sym typeface="+mn-ea"/>
              </a:rPr>
              <a:t>”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43099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3016885" y="1884680"/>
            <a:ext cx="601154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en-US" altLang="zh-CN" sz="2000" dirty="0">
                <a:sym typeface="+mn-ea"/>
              </a:rPr>
              <a:t>5</a:t>
            </a:r>
            <a:r>
              <a:rPr lang="zh-CN" altLang="en-US" sz="2000" dirty="0">
                <a:sym typeface="+mn-ea"/>
              </a:rPr>
              <a:t>、“不管部”作用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其他部门不管的它都管，表现在：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（</a:t>
            </a:r>
            <a:r>
              <a:rPr lang="en-US" altLang="zh-CN" sz="2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）围绕中心工作产生的任务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（</a:t>
            </a:r>
            <a:r>
              <a:rPr lang="en-US" altLang="zh-CN" sz="2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）临时发生的突击任务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（</a:t>
            </a:r>
            <a:r>
              <a:rPr lang="en-US" altLang="zh-CN" sz="2000" dirty="0">
                <a:sym typeface="+mn-ea"/>
              </a:rPr>
              <a:t>3</a:t>
            </a:r>
            <a:r>
              <a:rPr lang="zh-CN" altLang="en-US" sz="2000" dirty="0">
                <a:sym typeface="+mn-ea"/>
              </a:rPr>
              <a:t>）带全面性的任务或活动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（</a:t>
            </a:r>
            <a:r>
              <a:rPr lang="en-US" altLang="zh-CN" sz="2000" dirty="0">
                <a:sym typeface="+mn-ea"/>
              </a:rPr>
              <a:t>4</a:t>
            </a:r>
            <a:r>
              <a:rPr lang="zh-CN" altLang="en-US" sz="2000" dirty="0">
                <a:sym typeface="+mn-ea"/>
              </a:rPr>
              <a:t>）为领导服务的其他事项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“</a:t>
            </a: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中心工作、突击工作、全面性工作、其他工作</a:t>
            </a:r>
            <a:r>
              <a:rPr lang="zh-CN" altLang="en-US" sz="2000" dirty="0">
                <a:sym typeface="+mn-ea"/>
              </a:rPr>
              <a:t>”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43099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32735" y="2143125"/>
            <a:ext cx="5795010" cy="202311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sz="1600" b="1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7" name="文本框 6"/>
          <p:cNvSpPr txBox="1"/>
          <p:nvPr/>
        </p:nvSpPr>
        <p:spPr>
          <a:xfrm>
            <a:off x="2751455" y="2493645"/>
            <a:ext cx="673925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en-US" altLang="zh-CN" sz="2000" dirty="0">
                <a:sym typeface="+mn-ea"/>
              </a:rPr>
              <a:t>6</a:t>
            </a:r>
            <a:r>
              <a:rPr lang="zh-CN" altLang="en-US" sz="2000" dirty="0">
                <a:sym typeface="+mn-ea"/>
              </a:rPr>
              <a:t>、“窗口”作用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秘书部门是领导工作的“窗口”，反映单位的工作面貌、作风和效率。</a:t>
            </a:r>
            <a:endParaRPr lang="zh-CN" altLang="en-US" sz="2000" dirty="0"/>
          </a:p>
          <a:p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43099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178810" y="1901825"/>
            <a:ext cx="5493385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sz="2000" dirty="0">
                <a:sym typeface="+mn-ea"/>
              </a:rPr>
              <a:t>一、秘书工作在领导活动中的作用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、枢纽作用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、助手作用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3</a:t>
            </a:r>
            <a:r>
              <a:rPr lang="zh-CN" altLang="en-US" sz="2000" dirty="0">
                <a:sym typeface="+mn-ea"/>
              </a:rPr>
              <a:t>、参谋作用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4</a:t>
            </a:r>
            <a:r>
              <a:rPr lang="zh-CN" altLang="en-US" sz="2000" dirty="0">
                <a:sym typeface="+mn-ea"/>
              </a:rPr>
              <a:t>、辅助协调作用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5</a:t>
            </a:r>
            <a:r>
              <a:rPr lang="zh-CN" altLang="en-US" sz="2000" dirty="0">
                <a:sym typeface="+mn-ea"/>
              </a:rPr>
              <a:t>、“不管部”作用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6</a:t>
            </a:r>
            <a:r>
              <a:rPr lang="zh-CN" altLang="en-US" sz="2000" dirty="0">
                <a:sym typeface="+mn-ea"/>
              </a:rPr>
              <a:t>“窗口”作用</a:t>
            </a:r>
            <a:endParaRPr lang="zh-CN" altLang="en-US" sz="2000" dirty="0"/>
          </a:p>
          <a:p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466870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8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2" name="文本框 1"/>
          <p:cNvSpPr txBox="1"/>
          <p:nvPr/>
        </p:nvSpPr>
        <p:spPr>
          <a:xfrm>
            <a:off x="3035935" y="1830070"/>
            <a:ext cx="566547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sz="2000" dirty="0">
                <a:sym typeface="+mn-ea"/>
              </a:rPr>
              <a:t>一、单选题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、“一个好汉三个帮”指秘书部工作作用的（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、枢纽作用               </a:t>
            </a:r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、“窗口作用”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、辅助协调作用       </a:t>
            </a:r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、参谋作用</a:t>
            </a:r>
            <a:endParaRPr lang="zh-CN" altLang="en-US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、“上情下达、下情上报”指的是秘书部门作用的（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、枢纽作用               </a:t>
            </a:r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 、“窗口作用”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、辅助协调作用       </a:t>
            </a:r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、参谋作用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035118" y="197382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 b="1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 b="1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8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506855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2877003" y="521613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 flipH="1" flipV="1">
            <a:off x="8916035" y="4516120"/>
            <a:ext cx="455930" cy="493395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5" name="文本框 24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 b="1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 b="1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35885" y="2148205"/>
            <a:ext cx="647763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en-US" altLang="zh-CN" sz="2000" dirty="0">
                <a:sym typeface="+mn-ea"/>
              </a:rPr>
              <a:t>3</a:t>
            </a:r>
            <a:r>
              <a:rPr lang="zh-CN" altLang="en-US" sz="2000" dirty="0">
                <a:sym typeface="+mn-ea"/>
              </a:rPr>
              <a:t>、秘书以自己的学识和见解，使领导意图更明确，这是发挥其（  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、枢纽作用          </a:t>
            </a:r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、参与作用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、参谋作用          </a:t>
            </a:r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、“不管部”作用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4</a:t>
            </a:r>
            <a:r>
              <a:rPr lang="zh-CN" altLang="en-US" sz="2000" dirty="0">
                <a:sym typeface="+mn-ea"/>
              </a:rPr>
              <a:t>、秘书部门被称为“不管部”是因为（ 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、秘书部门什么都管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、秘书部门什么都不管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、秘书部门管其他部门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、别的部门不管，领导都可以安排秘书部门管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43099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8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2" name="文本框 1"/>
          <p:cNvSpPr txBox="1"/>
          <p:nvPr/>
        </p:nvSpPr>
        <p:spPr>
          <a:xfrm>
            <a:off x="2751455" y="2064385"/>
            <a:ext cx="654177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en-US" altLang="zh-CN" sz="2000" dirty="0">
                <a:sym typeface="+mn-ea"/>
              </a:rPr>
              <a:t>5</a:t>
            </a:r>
            <a:r>
              <a:rPr lang="zh-CN" altLang="en-US" sz="2000" dirty="0">
                <a:sym typeface="+mn-ea"/>
              </a:rPr>
              <a:t>、秘书工作的辅助协调作用更强调（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、秘书的重要性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、秘书的主动性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、秘书的协调性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、秘书的辅助性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43099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8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2" name="文本框 1"/>
          <p:cNvSpPr txBox="1"/>
          <p:nvPr/>
        </p:nvSpPr>
        <p:spPr>
          <a:xfrm>
            <a:off x="2586990" y="2104390"/>
            <a:ext cx="656399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sz="2000" dirty="0">
                <a:sym typeface="+mn-ea"/>
              </a:rPr>
              <a:t>二、多选题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、秘书工作在领导活动中的作用有（ 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、“不管部”作用         </a:t>
            </a:r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、参谋助手作用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、辅助协调作用              </a:t>
            </a:r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、枢纽作用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、秘书的助手作用表现在（  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、文字把关                </a:t>
            </a:r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、事务处理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、筛选文件                </a:t>
            </a:r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、宣传策划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502748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8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2" name="文本框 1"/>
          <p:cNvSpPr txBox="1"/>
          <p:nvPr/>
        </p:nvSpPr>
        <p:spPr>
          <a:xfrm>
            <a:off x="2870835" y="2045335"/>
            <a:ext cx="6280150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en-US" altLang="zh-CN" sz="2000" dirty="0">
                <a:sym typeface="+mn-ea"/>
              </a:rPr>
              <a:t>3</a:t>
            </a:r>
            <a:r>
              <a:rPr lang="zh-CN" altLang="en-US" sz="2000" dirty="0">
                <a:sym typeface="+mn-ea"/>
              </a:rPr>
              <a:t>、秘书的枢纽作用指的是（  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、上情下达          </a:t>
            </a:r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、下情上报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、左右联通          </a:t>
            </a:r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、联系内外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4</a:t>
            </a:r>
            <a:r>
              <a:rPr lang="zh-CN" altLang="en-US" sz="2000" dirty="0">
                <a:sym typeface="+mn-ea"/>
              </a:rPr>
              <a:t>、秘书部门被称为“不管部”表现在（ 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、围绕中心工作产生的任务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、临时发生的突击任务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、带全面性的任务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、为领导服务的其他事项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8604885" y="2530475"/>
            <a:ext cx="2063115" cy="192468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1835150" y="2776855"/>
            <a:ext cx="1432560" cy="1432560"/>
            <a:chOff x="514" y="4373"/>
            <a:chExt cx="2256" cy="2256"/>
          </a:xfrm>
        </p:grpSpPr>
        <p:sp>
          <p:nvSpPr>
            <p:cNvPr id="18" name="同心圆 17"/>
            <p:cNvSpPr/>
            <p:nvPr/>
          </p:nvSpPr>
          <p:spPr>
            <a:xfrm>
              <a:off x="514" y="4373"/>
              <a:ext cx="2256" cy="225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63" y="4422"/>
              <a:ext cx="2156" cy="2156"/>
              <a:chOff x="563" y="4422"/>
              <a:chExt cx="2156" cy="215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63" y="4422"/>
                <a:ext cx="2157" cy="215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 dirty="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946" y="4714"/>
                <a:ext cx="1619" cy="1599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90000"/>
              </a:bodyPr>
              <a:lstStyle/>
              <a:p>
                <a:r>
                  <a:rPr lang="en-US" altLang="zh-CN" sz="6000" spc="-225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60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3406140" y="2522855"/>
            <a:ext cx="4959985" cy="188785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l">
              <a:lnSpc>
                <a:spcPct val="150000"/>
              </a:lnSpc>
            </a:pPr>
            <a:r>
              <a:rPr lang="en-US" altLang="zh-CN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秘书工作在领导活动中的作用和特点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（第一课时）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3349934" y="2530633"/>
            <a:ext cx="0" cy="1924424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502748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8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7" name="文本框 6"/>
          <p:cNvSpPr txBox="1"/>
          <p:nvPr/>
        </p:nvSpPr>
        <p:spPr>
          <a:xfrm>
            <a:off x="2751455" y="2371725"/>
            <a:ext cx="605472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en-US" altLang="zh-CN" sz="2000" dirty="0">
                <a:sym typeface="+mn-ea"/>
              </a:rPr>
              <a:t>5</a:t>
            </a:r>
            <a:r>
              <a:rPr lang="zh-CN" altLang="en-US" sz="2000" dirty="0">
                <a:sym typeface="+mn-ea"/>
              </a:rPr>
              <a:t>、张</a:t>
            </a:r>
            <a:r>
              <a:rPr lang="en-US" altLang="zh-CN" sz="2000" dirty="0">
                <a:sym typeface="+mn-ea"/>
              </a:rPr>
              <a:t>XX</a:t>
            </a:r>
            <a:r>
              <a:rPr lang="zh-CN" altLang="en-US" sz="2000" dirty="0">
                <a:sym typeface="+mn-ea"/>
              </a:rPr>
              <a:t>是单位秘书部门的秘书，下列关于其工作中正确的有（      ）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、张秘书进行公文制发、文书资料处理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、张秘书陪同领导调研，撰写调研报告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C</a:t>
            </a:r>
            <a:r>
              <a:rPr lang="zh-CN" altLang="en-US" sz="2000" dirty="0">
                <a:sym typeface="+mn-ea"/>
              </a:rPr>
              <a:t>、张秘书参与本单位的领导决策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D</a:t>
            </a:r>
            <a:r>
              <a:rPr lang="zh-CN" altLang="en-US" sz="2000" dirty="0">
                <a:sym typeface="+mn-ea"/>
              </a:rPr>
              <a:t>、张秘书对单位各部门工作进行协调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308" y="502748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8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877185" y="1496060"/>
            <a:ext cx="8229600" cy="4536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2" name="文本框 1"/>
          <p:cNvSpPr txBox="1"/>
          <p:nvPr/>
        </p:nvSpPr>
        <p:spPr>
          <a:xfrm>
            <a:off x="2864485" y="2275840"/>
            <a:ext cx="57308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dirty="0">
                <a:sym typeface="+mn-ea"/>
              </a:rPr>
              <a:t>送大家一句话：</a:t>
            </a:r>
            <a:endParaRPr lang="en-US" altLang="zh-CN" dirty="0"/>
          </a:p>
          <a:p>
            <a:pPr eaLnBrk="1" hangingPunct="1">
              <a:buNone/>
            </a:pPr>
            <a:r>
              <a:rPr lang="zh-CN" altLang="en-US" dirty="0">
                <a:sym typeface="+mn-ea"/>
              </a:rPr>
              <a:t>   </a:t>
            </a:r>
            <a:endParaRPr lang="en-US" altLang="zh-CN" dirty="0"/>
          </a:p>
          <a:p>
            <a:pPr eaLnBrk="1" hangingPunct="1"/>
            <a:r>
              <a:rPr lang="en-US" altLang="zh-CN" dirty="0">
                <a:sym typeface="+mn-ea"/>
              </a:rPr>
              <a:t>           </a:t>
            </a:r>
            <a:r>
              <a:rPr lang="zh-CN" altLang="en-US" dirty="0">
                <a:solidFill>
                  <a:srgbClr val="7030A0"/>
                </a:solidFill>
                <a:sym typeface="+mn-ea"/>
              </a:rPr>
              <a:t>当你的能力不足以支撑你的梦想时，</a:t>
            </a:r>
            <a:endParaRPr lang="en-US" altLang="zh-CN" dirty="0">
              <a:solidFill>
                <a:srgbClr val="7030A0"/>
              </a:solidFill>
            </a:endParaRPr>
          </a:p>
          <a:p>
            <a:pPr eaLnBrk="1" hangingPunct="1"/>
            <a:r>
              <a:rPr lang="zh-CN" altLang="en-US" dirty="0">
                <a:solidFill>
                  <a:srgbClr val="7030A0"/>
                </a:solidFill>
                <a:sym typeface="+mn-ea"/>
              </a:rPr>
              <a:t>那就去，学习</a:t>
            </a:r>
            <a:r>
              <a:rPr lang="zh-CN" altLang="en-US" dirty="0">
                <a:sym typeface="+mn-ea"/>
              </a:rPr>
              <a:t>！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4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66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8604885" y="2530475"/>
            <a:ext cx="2063115" cy="192468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1850390" y="2776855"/>
            <a:ext cx="1432560" cy="1432560"/>
            <a:chOff x="514" y="4373"/>
            <a:chExt cx="2256" cy="2256"/>
          </a:xfrm>
        </p:grpSpPr>
        <p:sp>
          <p:nvSpPr>
            <p:cNvPr id="18" name="同心圆 17"/>
            <p:cNvSpPr/>
            <p:nvPr/>
          </p:nvSpPr>
          <p:spPr>
            <a:xfrm>
              <a:off x="514" y="4373"/>
              <a:ext cx="2256" cy="225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63" y="4422"/>
              <a:ext cx="2156" cy="2156"/>
              <a:chOff x="563" y="4422"/>
              <a:chExt cx="2156" cy="215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63" y="4422"/>
                <a:ext cx="2157" cy="215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 dirty="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946" y="4714"/>
                <a:ext cx="1619" cy="1599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90000"/>
              </a:bodyPr>
              <a:lstStyle/>
              <a:p>
                <a:r>
                  <a:rPr lang="en-US" altLang="zh-CN" sz="6000" spc="-225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60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3406140" y="2522855"/>
            <a:ext cx="4959985" cy="188785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l">
              <a:lnSpc>
                <a:spcPct val="150000"/>
              </a:lnSpc>
            </a:pPr>
            <a:r>
              <a:rPr lang="zh-CN" altLang="en-US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秘书工作在领导活动中的作用和特点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（第二课时）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3349934" y="2530633"/>
            <a:ext cx="0" cy="1924424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13706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&lt;顺口溜速记法&gt;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秘书工作有特点，特点五方面；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依附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综合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加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服务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机密、政策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要牢记；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依附是本质，其他是派生。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综合三角度，职能、本身和素质；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政务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有6项，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草、拟、集、调、催办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接访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；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事务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有8点，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文件收发传递与管理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，还要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清缴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销毁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；文书要先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校对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后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缮印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，还要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立卷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再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归档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；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机要通信、印信管理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都做好，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承办会务、公务接洽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样样通。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243455" y="955040"/>
            <a:ext cx="6278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200" dirty="0">
                <a:sym typeface="+mn-ea"/>
              </a:rPr>
              <a:t>二、秘书工作在领导活动中的特点</a:t>
            </a:r>
            <a:endParaRPr sz="3200" dirty="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13706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依附性★★★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秘书工作依附于领导活动而存在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（1）不能自作主张（越权）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（2）不能反客为主（越位）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依附性是秘书工作的本质特征，在秘书活动中表现为辅助性。（谈秘书工作性质时讲“辅助性”，谈特点时讲“依附性”）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13706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2、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综合性（★★）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（1）从秘书工作的职能范围来看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秘书部门是“咽喉”联系沟通各部门、协调辅助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（2）从秘书工作本身工作来看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（★★★）</a:t>
            </a:r>
            <a:endParaRPr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政务类、事务类</a:t>
            </a:r>
            <a:endParaRPr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06530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政务类：6项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①文件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拟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办、承办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②文件起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草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、核稿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③信息的收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集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整理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④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调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查研究、情况汇总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⑤对领导批办的事项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催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办、查办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⑥处理来信来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访</a:t>
            </a:r>
            <a:endParaRPr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06530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事务类：8点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① 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文件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的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收发、传递与管理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②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文件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的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清缴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销毁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③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文书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的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缮印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校对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④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文书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的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立卷</a:t>
            </a: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和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归档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⑤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机要通信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⑥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印信管理</a:t>
            </a:r>
            <a:endParaRPr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⑦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承办会务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⑧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公务接洽</a:t>
            </a:r>
            <a:endParaRPr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06530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（3） 从秘书人员从业素质要求看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凡领导工作所涉及的知识、能力，秘书都要有所了解和掌握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3、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服务性</a:t>
            </a:r>
            <a:endParaRPr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“三服务”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服务领导机关、服务各部门、服务人民</a:t>
            </a:r>
            <a:endParaRPr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06530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4、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机密性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（1）文书管理和公文办理中接触到的机密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（2）领导同志的谈话、指示、会议记录中的机密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（3）领导交办的工作中的机密事项（如人事变动、机构调整、政策修订等）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（4）承办领导机关和领导者电话中的机密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（5）重要领导人活动，机关内部情况，养成保密习惯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963545" y="1308100"/>
            <a:ext cx="3098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endParaRPr lang="zh-CN" altLang="en-US" b="1"/>
          </a:p>
        </p:txBody>
      </p:sp>
      <p:sp>
        <p:nvSpPr>
          <p:cNvPr id="4099" name="内容占位符 2"/>
          <p:cNvSpPr>
            <a:spLocks noGrp="1"/>
          </p:cNvSpPr>
          <p:nvPr/>
        </p:nvSpPr>
        <p:spPr>
          <a:xfrm>
            <a:off x="2381250" y="1973580"/>
            <a:ext cx="8229600" cy="378015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>
                <a:sym typeface="+mn-ea"/>
              </a:rPr>
              <a:t>一、秘书工作在领导活动中的作用</a:t>
            </a:r>
            <a:endParaRPr lang="en-US" altLang="zh-CN" sz="2800" dirty="0"/>
          </a:p>
          <a:p>
            <a:pPr eaLnBrk="1" hangingPunct="1"/>
            <a:endParaRPr lang="en-US" altLang="zh-CN" sz="2800" dirty="0"/>
          </a:p>
          <a:p>
            <a:pPr eaLnBrk="1" hangingPunct="1"/>
            <a:r>
              <a:rPr lang="zh-CN" altLang="en-US" sz="2800" dirty="0">
                <a:sym typeface="+mn-ea"/>
              </a:rPr>
              <a:t>阅读课本</a:t>
            </a:r>
            <a:r>
              <a:rPr lang="en-US" altLang="zh-CN" sz="2800" dirty="0">
                <a:sym typeface="+mn-ea"/>
              </a:rPr>
              <a:t>P27-28</a:t>
            </a:r>
            <a:r>
              <a:rPr lang="zh-CN" altLang="en-US" sz="2800" dirty="0">
                <a:sym typeface="+mn-ea"/>
              </a:rPr>
              <a:t>记忆</a:t>
            </a:r>
            <a:r>
              <a:rPr lang="en-US" altLang="zh-CN" sz="2800" dirty="0">
                <a:sym typeface="+mn-ea"/>
              </a:rPr>
              <a:t>6</a:t>
            </a:r>
            <a:r>
              <a:rPr lang="zh-CN" altLang="en-US" sz="2800" dirty="0">
                <a:sym typeface="+mn-ea"/>
              </a:rPr>
              <a:t>个作用（</a:t>
            </a:r>
            <a:r>
              <a:rPr lang="en-US" altLang="zh-CN" sz="2800" dirty="0">
                <a:sym typeface="+mn-ea"/>
              </a:rPr>
              <a:t>3</a:t>
            </a:r>
            <a:r>
              <a:rPr lang="zh-CN" altLang="en-US" sz="2800" dirty="0">
                <a:sym typeface="+mn-ea"/>
              </a:rPr>
              <a:t>分钟）</a:t>
            </a:r>
            <a:endParaRPr lang="zh-CN" altLang="en-US" sz="2800" dirty="0">
              <a:sym typeface="+mn-ea"/>
            </a:endParaRPr>
          </a:p>
          <a:p>
            <a:pPr eaLnBrk="1" hangingPunct="1"/>
            <a:r>
              <a:rPr lang="zh-CN" altLang="en-US" sz="2800" dirty="0">
                <a:sym typeface="+mn-ea"/>
              </a:rPr>
              <a:t>，看同学们能记住几个。</a:t>
            </a:r>
            <a:endParaRPr lang="zh-CN" altLang="en-US" sz="2800" dirty="0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35232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5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5、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政策性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秘书是租售，是辅助性工作部门，秘书必须熟知政策（如文书处理、撰写文稿，接待来访等等工作中都会涉及政策、要求），才能更好地服务领导。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5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5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63477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lang="en-US"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    </a:t>
            </a: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二、秘书工作在领导活动中的特点</a:t>
            </a:r>
            <a:endParaRPr sz="2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1、依附性</a:t>
            </a:r>
            <a:endParaRPr sz="2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</a:t>
            </a:r>
            <a:r>
              <a:rPr sz="28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综合性</a:t>
            </a: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</a:t>
            </a:r>
            <a:r>
              <a:rPr sz="2800" dirty="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</a:rPr>
              <a:t>政务、事务</a:t>
            </a:r>
            <a:r>
              <a:rPr sz="28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★★★</a:t>
            </a: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）</a:t>
            </a:r>
            <a:endParaRPr sz="2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3、服务性</a:t>
            </a:r>
            <a:endParaRPr sz="2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4、机密性</a:t>
            </a:r>
            <a:endParaRPr sz="2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5、政策性</a:t>
            </a:r>
            <a:endParaRPr sz="2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4970145" y="95504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200" dirty="0">
                <a:sym typeface="+mn-ea"/>
              </a:rPr>
              <a:t>课堂小结</a:t>
            </a:r>
            <a:endParaRPr sz="3200" dirty="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56759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一、单选题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1、秘书部门不承担权力职责，他们协调领导工作，为领导服务，这是指秘书工作的（     ）特点。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A、辅助性                     B、政策性    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C、依附性                     D、综合性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2、从秘书工作的职能看，秘书承担着全面了解、联系沟通各部门的任务，起着全局联络、整体协调的作用，这是反映秘书工作的（    ）特点。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A、依附性                     B、政策性    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C、辅助性                     D、综合性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4970145" y="95504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200" dirty="0">
                <a:sym typeface="+mn-ea"/>
              </a:rPr>
              <a:t>课堂练习</a:t>
            </a:r>
            <a:endParaRPr sz="3200" dirty="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06530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3、从秘书工作本身的内容来看，秘书工作既有政务又有事务，这是指秘书工作的（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A、政治性                     B、服务性  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C、重要性                     D、综合性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4、秘书需要掌握秘书业务知识，还要对其他知识有所掌握，这是秘书工作（    ）要求。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A、依附性                     B、业务性    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C、综合性                     D、辅助性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35232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5、从秘书人员的从业素质要求来看，凡是领导工作所涉及的知识，秘书都要有所了解和掌握。这反映秘书工作的（      ）特点。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A、依附性                     B、知识性    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C、辅助性                     D、综合性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6、秘书工作的本质特点是（   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A、服务性                     B、综合性    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C、辅助性                     D、依附性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49583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二、多项选择题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1、秘书工作的特点有（    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A、依附性                      B、政策性    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C、辅助性                      D、综合性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2、秘书工作的特点有（    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A、机密性                      B、服务性    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C、政治性                      D、辅助性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35232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3、秘书工作的政务类工作包括（   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A、文件的收发传递与管理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B、文件的起草、核稿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C、信息的收集、整理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D、文书的立卷和归档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35232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4、秘书工作的事务类任务包括（  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A、处理来信来访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B、机要通信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C、文书的缮印和校对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D、催办、查办领导批办事宜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06530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5、下路属于秘书工作非事务性工作的是（ 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A、调查研究         B、文件的清缴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C、印信管理         D、文件的拟办、承办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6、下列属于秘书政务工作的是（      ）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A、文件的起草、核稿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B、承办会务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C、信息的收集、整理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D、机要通信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758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038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06073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10000"/>
              </a:lnSpc>
              <a:defRPr/>
            </a:pP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送你一句话：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dirty="0">
                <a:latin typeface="华康唐风隶W5" panose="03000509000000000000" charset="-122"/>
                <a:ea typeface="华康唐风隶W5" panose="03000509000000000000" charset="-122"/>
              </a:rPr>
              <a:t>当觉得学习很困难时，那就再坚持一下，因为每完成一点点，你就更接近成功！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751668" y="628986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928120" y="569492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77185" y="3398520"/>
            <a:ext cx="5795010" cy="137731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eaLnBrk="1" hangingPunct="1"/>
            <a:r>
              <a:rPr lang="zh-CN" altLang="en-US" sz="1800" dirty="0">
                <a:sym typeface="+mn-ea"/>
              </a:rPr>
              <a:t>一、秘书工作在领导活动中的作用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&lt;顺口溜速记法</a:t>
            </a:r>
            <a:r>
              <a:rPr lang="en-US" altLang="zh-CN" sz="1800" dirty="0">
                <a:sym typeface="+mn-ea"/>
              </a:rPr>
              <a:t>&gt;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秘书真辛苦，作用有六种，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sym typeface="+mn-ea"/>
              </a:rPr>
              <a:t>枢纽</a:t>
            </a:r>
            <a:r>
              <a:rPr lang="zh-CN" altLang="en-US" sz="1800" dirty="0">
                <a:sym typeface="+mn-ea"/>
              </a:rPr>
              <a:t>加</a:t>
            </a:r>
            <a:r>
              <a:rPr lang="zh-CN" altLang="en-US" sz="1800" dirty="0">
                <a:solidFill>
                  <a:srgbClr val="FF0000"/>
                </a:solidFill>
                <a:sym typeface="+mn-ea"/>
              </a:rPr>
              <a:t>助手</a:t>
            </a:r>
            <a:r>
              <a:rPr lang="zh-CN" altLang="en-US" sz="1800" dirty="0">
                <a:sym typeface="+mn-ea"/>
              </a:rPr>
              <a:t>，枢纽</a:t>
            </a:r>
            <a:r>
              <a:rPr lang="en-US" altLang="zh-CN" sz="1800" dirty="0">
                <a:sym typeface="+mn-ea"/>
              </a:rPr>
              <a:t>4</a:t>
            </a:r>
            <a:r>
              <a:rPr lang="zh-CN" altLang="en-US" sz="1800" dirty="0">
                <a:sym typeface="+mn-ea"/>
              </a:rPr>
              <a:t>方面，助手有</a:t>
            </a:r>
            <a:r>
              <a:rPr lang="en-US" altLang="zh-CN" sz="1800" dirty="0">
                <a:sym typeface="+mn-ea"/>
              </a:rPr>
              <a:t>5</a:t>
            </a:r>
            <a:r>
              <a:rPr lang="zh-CN" altLang="en-US" sz="1800" dirty="0">
                <a:sym typeface="+mn-ea"/>
              </a:rPr>
              <a:t>点。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秘书真辛苦，作用有六种，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sym typeface="+mn-ea"/>
              </a:rPr>
              <a:t>辅助协调</a:t>
            </a:r>
            <a:r>
              <a:rPr lang="zh-CN" altLang="en-US" sz="1800" dirty="0">
                <a:sym typeface="+mn-ea"/>
              </a:rPr>
              <a:t>带</a:t>
            </a:r>
            <a:r>
              <a:rPr lang="zh-CN" altLang="en-US" sz="1800" dirty="0">
                <a:solidFill>
                  <a:srgbClr val="FF0000"/>
                </a:solidFill>
                <a:sym typeface="+mn-ea"/>
              </a:rPr>
              <a:t>参谋</a:t>
            </a:r>
            <a:r>
              <a:rPr lang="zh-CN" altLang="en-US" sz="1800" dirty="0">
                <a:sym typeface="+mn-ea"/>
              </a:rPr>
              <a:t>，参谋</a:t>
            </a:r>
            <a:r>
              <a:rPr lang="en-US" altLang="zh-CN" sz="1800" dirty="0">
                <a:sym typeface="+mn-ea"/>
              </a:rPr>
              <a:t>3</a:t>
            </a:r>
            <a:r>
              <a:rPr lang="zh-CN" altLang="en-US" sz="1800" dirty="0">
                <a:sym typeface="+mn-ea"/>
              </a:rPr>
              <a:t>方面，协调是好帮手。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秘书真辛苦，作用有六种，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“</a:t>
            </a:r>
            <a:r>
              <a:rPr lang="zh-CN" altLang="en-US" sz="1800" dirty="0">
                <a:solidFill>
                  <a:srgbClr val="FF0000"/>
                </a:solidFill>
                <a:sym typeface="+mn-ea"/>
              </a:rPr>
              <a:t>不管部</a:t>
            </a:r>
            <a:r>
              <a:rPr lang="zh-CN" altLang="en-US" sz="1800" dirty="0">
                <a:sym typeface="+mn-ea"/>
              </a:rPr>
              <a:t>”有</a:t>
            </a:r>
            <a:r>
              <a:rPr lang="zh-CN" altLang="en-US" sz="1800" dirty="0">
                <a:solidFill>
                  <a:srgbClr val="FF0000"/>
                </a:solidFill>
                <a:sym typeface="+mn-ea"/>
              </a:rPr>
              <a:t>窗口</a:t>
            </a:r>
            <a:r>
              <a:rPr lang="zh-CN" altLang="en-US" sz="1800" dirty="0">
                <a:sym typeface="+mn-ea"/>
              </a:rPr>
              <a:t>，别人不管它都管，效      率作风靠窗口。</a:t>
            </a:r>
            <a:endParaRPr sz="1800" b="1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3575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4511675" y="3357563"/>
            <a:ext cx="6156325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4511675" y="4149725"/>
            <a:ext cx="5072063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456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709758" y="487317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09240" y="2668905"/>
            <a:ext cx="5795010" cy="137731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eaLnBrk="1" hangingPunct="1"/>
            <a:r>
              <a:rPr lang="en-US" altLang="zh-CN" sz="1800" dirty="0">
                <a:sym typeface="+mn-ea"/>
              </a:rPr>
              <a:t>1</a:t>
            </a:r>
            <a:r>
              <a:rPr lang="zh-CN" altLang="en-US" sz="1800" dirty="0">
                <a:sym typeface="+mn-ea"/>
              </a:rPr>
              <a:t>、枢纽作用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“上情下达、下请上报、沟通左右、联系内外”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（</a:t>
            </a:r>
            <a:r>
              <a:rPr lang="en-US" altLang="zh-CN" sz="1800" dirty="0">
                <a:sym typeface="+mn-ea"/>
              </a:rPr>
              <a:t>1</a:t>
            </a:r>
            <a:r>
              <a:rPr lang="zh-CN" altLang="en-US" sz="1800" dirty="0">
                <a:sym typeface="+mn-ea"/>
              </a:rPr>
              <a:t>）传达领导决策指令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（</a:t>
            </a:r>
            <a:r>
              <a:rPr lang="en-US" altLang="zh-CN" sz="1800" dirty="0">
                <a:sym typeface="+mn-ea"/>
              </a:rPr>
              <a:t>2</a:t>
            </a:r>
            <a:r>
              <a:rPr lang="zh-CN" altLang="en-US" sz="1800" dirty="0">
                <a:sym typeface="+mn-ea"/>
              </a:rPr>
              <a:t>）上报下面的问题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（</a:t>
            </a:r>
            <a:r>
              <a:rPr lang="en-US" altLang="zh-CN" sz="1800" dirty="0">
                <a:sym typeface="+mn-ea"/>
              </a:rPr>
              <a:t>3</a:t>
            </a:r>
            <a:r>
              <a:rPr lang="zh-CN" altLang="en-US" sz="1800" dirty="0">
                <a:sym typeface="+mn-ea"/>
              </a:rPr>
              <a:t>）反映日常工作情况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（</a:t>
            </a:r>
            <a:r>
              <a:rPr lang="en-US" altLang="zh-CN" sz="1800" dirty="0">
                <a:sym typeface="+mn-ea"/>
              </a:rPr>
              <a:t>4</a:t>
            </a:r>
            <a:r>
              <a:rPr lang="zh-CN" altLang="en-US" sz="1800" dirty="0">
                <a:sym typeface="+mn-ea"/>
              </a:rPr>
              <a:t>）传达内部计划部署</a:t>
            </a:r>
            <a:endParaRPr lang="en-US" altLang="zh-CN" sz="1800" dirty="0"/>
          </a:p>
          <a:p>
            <a:pPr eaLnBrk="1" hangingPunct="1"/>
            <a:r>
              <a:rPr lang="zh-CN" altLang="en-US" sz="1800" dirty="0">
                <a:sym typeface="+mn-ea"/>
              </a:rPr>
              <a:t>结论：</a:t>
            </a:r>
            <a:r>
              <a:rPr lang="zh-CN" altLang="en-US" sz="1800" dirty="0">
                <a:solidFill>
                  <a:srgbClr val="FF0000"/>
                </a:solidFill>
                <a:sym typeface="+mn-ea"/>
              </a:rPr>
              <a:t>秘书部门是咽喉，其效率关系整个组织效率</a:t>
            </a:r>
            <a:r>
              <a:rPr lang="zh-CN" altLang="en-US" sz="1800" dirty="0">
                <a:sym typeface="+mn-ea"/>
              </a:rPr>
              <a:t>。</a:t>
            </a:r>
            <a:endParaRPr sz="1800" b="1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178810" y="1308100"/>
            <a:ext cx="36118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dirty="0">
                <a:sym typeface="+mn-ea"/>
              </a:rPr>
              <a:t>一、秘书工作在领导活动中的作用</a:t>
            </a:r>
            <a:br>
              <a:rPr lang="en-US" altLang="zh-CN" dirty="0">
                <a:sym typeface="+mn-ea"/>
              </a:rPr>
            </a:b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178810" y="933450"/>
            <a:ext cx="37388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eaLnBrk="1" hangingPunct="1"/>
            <a:r>
              <a:rPr lang="en-US" altLang="zh-CN" dirty="0">
                <a:sym typeface="+mn-ea"/>
              </a:rPr>
              <a:t>3</a:t>
            </a:r>
            <a:r>
              <a:rPr lang="zh-CN" altLang="en-US" dirty="0">
                <a:sym typeface="+mn-ea"/>
              </a:rPr>
              <a:t>、参谋作用（</a:t>
            </a:r>
            <a:r>
              <a:rPr lang="zh-CN" altLang="en-US" dirty="0">
                <a:solidFill>
                  <a:srgbClr val="FF0000"/>
                </a:solidFill>
                <a:sym typeface="+mn-ea"/>
              </a:rPr>
              <a:t>★★★重点</a:t>
            </a:r>
            <a:r>
              <a:rPr lang="zh-CN" altLang="en-US" dirty="0">
                <a:sym typeface="+mn-ea"/>
              </a:rPr>
              <a:t>）</a:t>
            </a:r>
            <a:endParaRPr lang="en-US" altLang="zh-CN" dirty="0"/>
          </a:p>
          <a:p>
            <a:pPr algn="l" eaLnBrk="1" hangingPunct="1"/>
            <a:r>
              <a:rPr lang="zh-CN" altLang="en-US" dirty="0">
                <a:sym typeface="+mn-ea"/>
              </a:rPr>
              <a:t>提示</a:t>
            </a:r>
            <a:r>
              <a:rPr lang="en-US" altLang="zh-CN" dirty="0">
                <a:sym typeface="+mn-ea"/>
              </a:rPr>
              <a:t>1</a:t>
            </a:r>
            <a:r>
              <a:rPr lang="zh-CN" altLang="en-US" dirty="0">
                <a:sym typeface="+mn-ea"/>
              </a:rPr>
              <a:t>：领导为什么需要“参谋”？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99740" y="2064385"/>
            <a:ext cx="579564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sz="2000" dirty="0">
                <a:sym typeface="+mn-ea"/>
              </a:rPr>
              <a:t>领导者可以自己深入群众，调查研究，但时间、精力有限，因而需要秘书做助手。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俗话说：“一个篱笆三个桩、一个好汉三个帮”。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领导者需要助手帮他收集材料、处理日常事务，提供分析、解决问题方案等，让领导者能集中精力办好事办大事，保证领导作用充分发挥。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311275" y="2364740"/>
            <a:ext cx="761238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eaLnBrk="1" hangingPunct="1"/>
            <a:r>
              <a:rPr lang="en-US" altLang="zh-CN" dirty="0">
                <a:sym typeface="+mn-ea"/>
              </a:rPr>
              <a:t>       </a:t>
            </a:r>
            <a:r>
              <a:rPr lang="en-US" altLang="zh-CN" sz="3600" dirty="0">
                <a:sym typeface="+mn-ea"/>
              </a:rPr>
              <a:t>2</a:t>
            </a:r>
            <a:r>
              <a:rPr lang="zh-CN" altLang="en-US" sz="3600" dirty="0">
                <a:sym typeface="+mn-ea"/>
              </a:rPr>
              <a:t>、助手作用（</a:t>
            </a:r>
            <a:r>
              <a:rPr lang="zh-CN" altLang="en-US" sz="3600" dirty="0">
                <a:solidFill>
                  <a:srgbClr val="FF0000"/>
                </a:solidFill>
                <a:sym typeface="+mn-ea"/>
              </a:rPr>
              <a:t>★★★重点</a:t>
            </a:r>
            <a:r>
              <a:rPr lang="zh-CN" altLang="en-US" sz="3600" dirty="0">
                <a:sym typeface="+mn-ea"/>
              </a:rPr>
              <a:t>）</a:t>
            </a:r>
            <a:endParaRPr lang="en-US" altLang="zh-CN" sz="3600" dirty="0"/>
          </a:p>
          <a:p>
            <a:pPr algn="l" eaLnBrk="1" hangingPunct="1"/>
            <a:r>
              <a:rPr lang="zh-CN" altLang="en-US" sz="3600" dirty="0">
                <a:sym typeface="+mn-ea"/>
              </a:rPr>
              <a:t>      提示 ：领导需要怎样的“助手”？</a:t>
            </a:r>
            <a:endParaRPr lang="zh-CN" altLang="en-US" sz="3600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178810" y="933450"/>
            <a:ext cx="37388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eaLnBrk="1" hangingPunct="1"/>
            <a:r>
              <a:rPr lang="en-US" altLang="zh-CN" dirty="0">
                <a:sym typeface="+mn-ea"/>
              </a:rPr>
              <a:t>3</a:t>
            </a:r>
            <a:r>
              <a:rPr lang="zh-CN" altLang="en-US" dirty="0">
                <a:sym typeface="+mn-ea"/>
              </a:rPr>
              <a:t>、参谋作用（</a:t>
            </a:r>
            <a:r>
              <a:rPr lang="zh-CN" altLang="en-US" dirty="0">
                <a:solidFill>
                  <a:srgbClr val="FF0000"/>
                </a:solidFill>
                <a:sym typeface="+mn-ea"/>
              </a:rPr>
              <a:t>★★★重点</a:t>
            </a:r>
            <a:r>
              <a:rPr lang="zh-CN" altLang="en-US" dirty="0">
                <a:sym typeface="+mn-ea"/>
              </a:rPr>
              <a:t>）</a:t>
            </a:r>
            <a:endParaRPr lang="en-US" altLang="zh-CN" dirty="0"/>
          </a:p>
          <a:p>
            <a:pPr algn="l" eaLnBrk="1" hangingPunct="1"/>
            <a:r>
              <a:rPr lang="zh-CN" altLang="en-US" dirty="0">
                <a:sym typeface="+mn-ea"/>
              </a:rPr>
              <a:t>提示</a:t>
            </a:r>
            <a:r>
              <a:rPr lang="en-US" altLang="zh-CN" dirty="0">
                <a:sym typeface="+mn-ea"/>
              </a:rPr>
              <a:t>1</a:t>
            </a:r>
            <a:r>
              <a:rPr lang="zh-CN" altLang="en-US" dirty="0">
                <a:sym typeface="+mn-ea"/>
              </a:rPr>
              <a:t>：领导为什么需要“参谋”？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99740" y="2064385"/>
            <a:ext cx="579564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sz="2000" dirty="0">
                <a:sym typeface="+mn-ea"/>
              </a:rPr>
              <a:t>领导者可以自己深入群众，调查研究，但时间、精力有限，因而需要秘书做助手。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俗话说：“一个篱笆三个桩、一个好汉三个帮”。</a:t>
            </a:r>
            <a:endParaRPr lang="en-US" altLang="zh-CN" sz="2000" dirty="0"/>
          </a:p>
          <a:p>
            <a:pPr eaLnBrk="1" hangingPunct="1"/>
            <a:r>
              <a:rPr lang="zh-CN" altLang="en-US" sz="2000" dirty="0">
                <a:sym typeface="+mn-ea"/>
              </a:rPr>
              <a:t>领导者需要助手帮他收集材料、处理日常事务，提供分析、解决问题方案等，让领导者能集中精力办好事办大事，保证领导作用充分发挥。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25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32735" y="2286635"/>
            <a:ext cx="5795010" cy="137731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eaLnBrk="1" hangingPunct="1"/>
            <a:r>
              <a:rPr lang="zh-CN" altLang="en-US" sz="1600" dirty="0">
                <a:sym typeface="+mn-ea"/>
              </a:rPr>
              <a:t>提示</a:t>
            </a:r>
            <a:r>
              <a:rPr lang="en-US" altLang="zh-CN" sz="1600" dirty="0">
                <a:sym typeface="+mn-ea"/>
              </a:rPr>
              <a:t>2</a:t>
            </a:r>
            <a:r>
              <a:rPr lang="zh-CN" altLang="en-US" sz="1600" dirty="0">
                <a:sym typeface="+mn-ea"/>
              </a:rPr>
              <a:t>：秘书工作的参谋作用</a:t>
            </a:r>
            <a:r>
              <a:rPr lang="en-US" altLang="zh-CN" sz="1600" dirty="0">
                <a:sym typeface="+mn-ea"/>
              </a:rPr>
              <a:t>3</a:t>
            </a:r>
            <a:r>
              <a:rPr lang="zh-CN" altLang="en-US" sz="1600" dirty="0">
                <a:sym typeface="+mn-ea"/>
              </a:rPr>
              <a:t>大表现</a:t>
            </a:r>
            <a:endParaRPr lang="en-US" altLang="zh-CN" sz="1600" dirty="0"/>
          </a:p>
          <a:p>
            <a:pPr eaLnBrk="1" hangingPunct="1"/>
            <a:r>
              <a:rPr lang="zh-CN" altLang="en-US" sz="1600" dirty="0">
                <a:sym typeface="+mn-ea"/>
              </a:rPr>
              <a:t>（</a:t>
            </a:r>
            <a:r>
              <a:rPr lang="en-US" altLang="zh-CN" sz="1600" dirty="0">
                <a:sym typeface="+mn-ea"/>
              </a:rPr>
              <a:t>1</a:t>
            </a:r>
            <a:r>
              <a:rPr lang="zh-CN" altLang="en-US" sz="1600" dirty="0">
                <a:sym typeface="+mn-ea"/>
              </a:rPr>
              <a:t>）提供依据：为领导决策提供材料、法律法规、政策等依据。</a:t>
            </a:r>
            <a:endParaRPr lang="en-US" altLang="zh-CN" sz="1600" dirty="0"/>
          </a:p>
          <a:p>
            <a:pPr eaLnBrk="1" hangingPunct="1"/>
            <a:r>
              <a:rPr lang="zh-CN" altLang="en-US" sz="1600" dirty="0">
                <a:sym typeface="+mn-ea"/>
              </a:rPr>
              <a:t>（</a:t>
            </a:r>
            <a:r>
              <a:rPr lang="en-US" altLang="zh-CN" sz="1600" dirty="0">
                <a:sym typeface="+mn-ea"/>
              </a:rPr>
              <a:t>2</a:t>
            </a:r>
            <a:r>
              <a:rPr lang="zh-CN" altLang="en-US" sz="1600" dirty="0">
                <a:sym typeface="+mn-ea"/>
              </a:rPr>
              <a:t>）综合意见：汇总各部门意见，供领导参考。</a:t>
            </a:r>
            <a:endParaRPr lang="en-US" altLang="zh-CN" sz="1600" dirty="0"/>
          </a:p>
          <a:p>
            <a:pPr eaLnBrk="1" hangingPunct="1"/>
            <a:r>
              <a:rPr lang="zh-CN" altLang="en-US" sz="1600" dirty="0">
                <a:sym typeface="+mn-ea"/>
              </a:rPr>
              <a:t>（</a:t>
            </a:r>
            <a:r>
              <a:rPr lang="en-US" altLang="zh-CN" sz="1600" dirty="0">
                <a:sym typeface="+mn-ea"/>
              </a:rPr>
              <a:t>3</a:t>
            </a:r>
            <a:r>
              <a:rPr lang="zh-CN" altLang="en-US" sz="1600" dirty="0">
                <a:sym typeface="+mn-ea"/>
              </a:rPr>
              <a:t>）出谋献策：提出意见和建议</a:t>
            </a:r>
            <a:endParaRPr sz="1600" b="1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5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5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15"/>
  <p:tag name="KSO_WM_TEMPLATE_CATEGORY" val="special"/>
  <p:tag name="KSO_WM_TEMPLATE_INDEX" val="20162978"/>
  <p:tag name="KSO_WM_UNIT_INDEX" val="15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7"/>
  <p:tag name="KSO_WM_TEMPLATE_CATEGORY" val="special"/>
  <p:tag name="KSO_WM_TEMPLATE_INDEX" val="20162978"/>
  <p:tag name="KSO_WM_UNIT_INDEX" val="7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8"/>
  <p:tag name="KSO_WM_TEMPLATE_CATEGORY" val="special"/>
  <p:tag name="KSO_WM_TEMPLATE_INDEX" val="20162978"/>
  <p:tag name="KSO_WM_UNIT_INDEX" val="8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7"/>
  <p:tag name="KSO_WM_SLIDE_INDEX" val="7"/>
  <p:tag name="KSO_WM_SLIDE_ITEM_CNT" val="0"/>
  <p:tag name="KSO_WM_SLIDE_TYPE" val="sectionTitle"/>
  <p:tag name="KSO_WM_BEAUTIFY_FLAG" val="#wm#"/>
</p:tagLst>
</file>

<file path=ppt/tags/tag3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5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15"/>
  <p:tag name="KSO_WM_TEMPLATE_CATEGORY" val="special"/>
  <p:tag name="KSO_WM_TEMPLATE_INDEX" val="20162978"/>
  <p:tag name="KSO_WM_UNIT_INDEX" val="15"/>
</p:tagLst>
</file>

<file path=ppt/tags/tag4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5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7"/>
  <p:tag name="KSO_WM_TEMPLATE_CATEGORY" val="special"/>
  <p:tag name="KSO_WM_TEMPLATE_INDEX" val="20162978"/>
  <p:tag name="KSO_WM_UNIT_INDEX" val="7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8"/>
  <p:tag name="KSO_WM_TEMPLATE_CATEGORY" val="special"/>
  <p:tag name="KSO_WM_TEMPLATE_INDEX" val="20162978"/>
  <p:tag name="KSO_WM_UNIT_INDEX" val="8"/>
</p:tagLst>
</file>

<file path=ppt/tags/tag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7"/>
  <p:tag name="KSO_WM_SLIDE_INDEX" val="7"/>
  <p:tag name="KSO_WM_SLIDE_ITEM_CNT" val="0"/>
  <p:tag name="KSO_WM_SLIDE_TYPE" val="sectionTitle"/>
  <p:tag name="KSO_WM_BEAUTIFY_FLAG" val="#wm#"/>
</p:tagLst>
</file>

<file path=ppt/tags/tag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3991</Words>
  <Application>WPS 演示</Application>
  <PresentationFormat>宽屏</PresentationFormat>
  <Paragraphs>300</Paragraphs>
  <Slides>40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5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Arial</vt:lpstr>
      <vt:lpstr>MS PGothic</vt:lpstr>
      <vt:lpstr>Gill Sans</vt:lpstr>
      <vt:lpstr>方正兰亭粗黑_GBK</vt:lpstr>
      <vt:lpstr>Calibri</vt:lpstr>
      <vt:lpstr>Arial Unicode MS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5</cp:revision>
  <dcterms:created xsi:type="dcterms:W3CDTF">2018-03-01T02:03:00Z</dcterms:created>
  <dcterms:modified xsi:type="dcterms:W3CDTF">2018-07-14T10:42:53Z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