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6"/>
  </p:notesMasterIdLst>
  <p:sldIdLst>
    <p:sldId id="257" r:id="rId3"/>
    <p:sldId id="259" r:id="rId4"/>
    <p:sldId id="260" r:id="rId5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5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6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7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8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9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0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3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4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ags" Target="../tags/tag7.xml"/><Relationship Id="rId4" Type="http://schemas.openxmlformats.org/officeDocument/2006/relationships/image" Target="../media/image2.png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5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6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7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28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8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9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0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3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4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58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第二章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074" name="Group 3"/>
          <p:cNvGrpSpPr/>
          <p:nvPr/>
        </p:nvGrpSpPr>
        <p:grpSpPr>
          <a:xfrm>
            <a:off x="6486525" y="1039495"/>
            <a:ext cx="953770" cy="770255"/>
            <a:chOff x="0" y="0"/>
            <a:chExt cx="1682750" cy="1552575"/>
          </a:xfrm>
        </p:grpSpPr>
        <p:sp>
          <p:nvSpPr>
            <p:cNvPr id="307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7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8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4810" y="2257425"/>
            <a:ext cx="3683000" cy="4632960"/>
          </a:xfrm>
          <a:prstGeom prst="rect">
            <a:avLst/>
          </a:prstGeom>
        </p:spPr>
      </p:pic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1885950" y="3635375"/>
            <a:ext cx="8331200" cy="706755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squar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+mn-cs"/>
              </a:rPr>
              <a:t>秘书工作的基本原则、特点和作用</a:t>
            </a:r>
            <a:endParaRPr kumimoji="0" lang="en-US" altLang="zh-CN" sz="4000" b="1" kern="1200" cap="none" spc="0" normalizeH="0" baseline="0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85603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81227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2419510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8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二、多选题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下列说法不正确的是（          ）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A、领导意图可以是领导者不成熟的想法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B、领导意图可以是领导者工作的所有想法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C、领导意图是领导者提出的确定意见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D、领导意图的核心在于其要达到的目的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1097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521480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517105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177371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8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（一）领导意图是马克思主义普遍原理与各项具体管理实践相结合的产物。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6126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二、领导意图的形成（</a:t>
            </a:r>
            <a:r>
              <a:rPr sz="3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难点</a:t>
            </a:r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86330" y="3310890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dirty="0">
                <a:sym typeface="+mn-ea"/>
              </a:rPr>
              <a:t>   </a:t>
            </a:r>
            <a:r>
              <a:rPr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 A       </a:t>
            </a:r>
            <a:endParaRPr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华康唐风隶W5" panose="03000509000000000000" charset="-122"/>
              <a:ea typeface="华康唐风隶W5" panose="03000509000000000000" charset="-122"/>
            </a:endParaRPr>
          </a:p>
          <a:p>
            <a:r>
              <a:rPr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 （领导）</a:t>
            </a:r>
            <a:endParaRPr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4165600" y="3283903"/>
            <a:ext cx="714375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rot="16200000" flipH="1">
            <a:off x="4129881" y="3891121"/>
            <a:ext cx="714375" cy="6429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928870" y="2952750"/>
            <a:ext cx="3738880" cy="7118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just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sz="20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要求宣城市工业学校进行工作经</a:t>
            </a:r>
            <a:endParaRPr sz="200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pPr algn="just" fontAlgn="auto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sz="20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验汇报以在全县教育系统推广</a:t>
            </a:r>
            <a:endParaRPr sz="200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19650" y="4316095"/>
            <a:ext cx="323088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sz="20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宣城市工业学校办的好，是</a:t>
            </a:r>
            <a:endParaRPr sz="200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r>
              <a:rPr sz="20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我县教育的一面旗帜。</a:t>
            </a:r>
            <a:endParaRPr lang="zh-CN" altLang="en-US" sz="2000"/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85603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81227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2419510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单选题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1、各级领导在工作中要运用马克思主义立场来分析解决问题以便形成（    ）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A、领导意见        B、领导意图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C、领导思想        D、领导作风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1097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85603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81227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2419510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多选题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1、领导意图的形成必须坚持以（    ）为指导。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A、马列主义           B、毛泽东思想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21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C、邓小平理论       D、科学发展观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1097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1590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521480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517105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704088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</a:t>
            </a:r>
            <a:r>
              <a:rPr 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领导意图是上级指示与本组织的具体情况相结合的产物。</a:t>
            </a:r>
            <a:endParaRPr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endParaRPr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4" name="TextBox 3"/>
          <p:cNvSpPr txBox="1"/>
          <p:nvPr/>
        </p:nvSpPr>
        <p:spPr>
          <a:xfrm>
            <a:off x="2597150" y="1923733"/>
            <a:ext cx="2786063" cy="1876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上级指示、要求</a:t>
            </a:r>
            <a:endParaRPr lang="en-US" altLang="zh-CN" sz="240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sz="23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</a:rPr>
              <a:t>（可以是普遍意义、宏观的，也可以是针对某项具体工作的宏观的指导性的）</a:t>
            </a:r>
            <a:endParaRPr sz="230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529840" y="4243705"/>
            <a:ext cx="2540000" cy="814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2400" dirty="0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本级实际情况</a:t>
            </a:r>
            <a:endParaRPr lang="en-US" altLang="zh-CN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dirty="0">
                <a:latin typeface="Calibri" panose="020F0502020204030204" pitchFamily="34" charset="0"/>
                <a:sym typeface="+mn-ea"/>
              </a:rPr>
              <a:t>      </a:t>
            </a:r>
            <a:r>
              <a:rPr sz="23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（自身情况）</a:t>
            </a:r>
            <a:endParaRPr sz="230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>
            <a:off x="5239703" y="3072130"/>
            <a:ext cx="1714500" cy="425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V="1">
            <a:off x="5239703" y="3569018"/>
            <a:ext cx="1714500" cy="928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1"/>
          <p:cNvSpPr txBox="1"/>
          <p:nvPr/>
        </p:nvSpPr>
        <p:spPr>
          <a:xfrm>
            <a:off x="7024688" y="3344545"/>
            <a:ext cx="28575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本级领导意图</a:t>
            </a:r>
            <a:endParaRPr lang="zh-CN" altLang="en-US" sz="240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8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charRg st="8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0411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596035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94610" y="3009900"/>
            <a:ext cx="6551295" cy="17697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多选题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1、下列关于本级组织领导意图形成、来源说法正确的是（           ）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A、上级指示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B、本级本单位工作实际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C、同级同类单位工作实际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D、平级单位工作实际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1097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8610" y="2204085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564533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560158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4069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三</a:t>
            </a:r>
            <a:r>
              <a:rPr 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领导意图是领导与群众的智慧结晶</a:t>
            </a:r>
            <a:endParaRPr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l"/>
            <a:endParaRPr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" name="TextBox 13"/>
          <p:cNvSpPr txBox="1"/>
          <p:nvPr/>
        </p:nvSpPr>
        <p:spPr>
          <a:xfrm>
            <a:off x="1946275" y="2569528"/>
            <a:ext cx="536575" cy="15716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r>
              <a:rPr sz="23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</a:rPr>
              <a:t>科学决策</a:t>
            </a:r>
            <a:endParaRPr lang="zh-CN" altLang="en-US" sz="24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rot="10800000" flipV="1">
            <a:off x="2591435" y="2640965"/>
            <a:ext cx="714375" cy="500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rot="10800000">
            <a:off x="2591435" y="3283903"/>
            <a:ext cx="714375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3164840" y="1995170"/>
            <a:ext cx="4398645" cy="798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/>
            <a:r>
              <a:rPr sz="23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</a:rPr>
              <a:t>领导者</a:t>
            </a:r>
            <a:endParaRPr lang="en-US" altLang="zh-CN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sz="23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</a:rPr>
              <a:t>（主要领导+其他领导=领导集体）</a:t>
            </a:r>
            <a:endParaRPr sz="230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11575" y="3239135"/>
            <a:ext cx="3547745" cy="798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sz="23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被领导者</a:t>
            </a:r>
            <a:endParaRPr sz="230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华康唐风隶W5" panose="03000509000000000000" charset="-122"/>
              <a:ea typeface="华康唐风隶W5" panose="03000509000000000000" charset="-122"/>
            </a:endParaRPr>
          </a:p>
          <a:p>
            <a:r>
              <a:rPr sz="23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（群众、基层民众、百姓）</a:t>
            </a:r>
            <a:endParaRPr lang="zh-CN" altLang="en-US"/>
          </a:p>
        </p:txBody>
      </p:sp>
      <p:cxnSp>
        <p:nvCxnSpPr>
          <p:cNvPr id="11" name="直接箭头连接符 10"/>
          <p:cNvCxnSpPr/>
          <p:nvPr/>
        </p:nvCxnSpPr>
        <p:spPr>
          <a:xfrm>
            <a:off x="7667625" y="2498090"/>
            <a:ext cx="1000125" cy="500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V="1">
            <a:off x="7667625" y="3141028"/>
            <a:ext cx="1000125" cy="7858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8737600" y="2880995"/>
            <a:ext cx="1351280" cy="4451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sz="23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导领意图</a:t>
            </a:r>
            <a:endParaRPr sz="230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988945" y="4227830"/>
            <a:ext cx="5872480" cy="15068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sz="23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结论：领导者坚持马列主义运用于管</a:t>
            </a:r>
            <a:endParaRPr sz="230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r>
              <a:rPr sz="23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理实践，就是要坚持实事求是的工作</a:t>
            </a:r>
            <a:endParaRPr sz="230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r>
              <a:rPr sz="23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作风，要坚持“从群众来，到群众中</a:t>
            </a:r>
            <a:endParaRPr sz="230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  <a:p>
            <a:r>
              <a:rPr sz="23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去”的工作方法。</a:t>
            </a:r>
            <a:endParaRPr sz="230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charRg st="4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0411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596035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94610" y="3009900"/>
            <a:ext cx="6551295" cy="17697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我们党把马克思主义原理运用于群众工作中，形成（      ）的工作方法。（单选题）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A、没有调查就没有发言权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B、牵牛要牵牛鼻子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C、实践是检验真理的唯一标准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D、从群众中来到群众中去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1097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0411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596035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94610" y="3009900"/>
            <a:ext cx="6551295" cy="17697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A（中职校长）——&gt;管理学校（遵循职业教育规律，如设置专业）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B（普高校长） ——&gt;管理学校（遵循普通高中教育规律，如设置文、理班）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C（县教育局长） ——&gt;管理教育（遵循教育行政管理规律，如合理开设小学、初中）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8107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四</a:t>
            </a:r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</a:t>
            </a:r>
            <a:r>
              <a:rPr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领导意图是管理活动规律与相关业务规律相结合的产物</a:t>
            </a:r>
            <a:endParaRPr sz="24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0411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596035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99690" y="3037205"/>
            <a:ext cx="6551295" cy="17697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一、领导意图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目标性；确定意见</a:t>
            </a:r>
            <a:endParaRPr sz="2300" dirty="0">
              <a:solidFill>
                <a:srgbClr val="FF000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二、领导意图的形成</a:t>
            </a:r>
            <a:r>
              <a:rPr sz="2300"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（四结合）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1、马列主义与管理实践</a:t>
            </a:r>
            <a:endParaRPr sz="2300" dirty="0">
              <a:solidFill>
                <a:srgbClr val="FF000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2、上级指示与本组织实际</a:t>
            </a:r>
            <a:endParaRPr sz="2300" dirty="0">
              <a:solidFill>
                <a:srgbClr val="FF000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3、领导与群众智慧</a:t>
            </a:r>
            <a:endParaRPr sz="2300" dirty="0">
              <a:solidFill>
                <a:srgbClr val="FF000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40000"/>
              </a:lnSpc>
              <a:defRPr/>
            </a:pPr>
            <a:r>
              <a:rPr sz="2300"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4、管理规律与具体业务规律</a:t>
            </a:r>
            <a:endParaRPr sz="2300" dirty="0">
              <a:solidFill>
                <a:srgbClr val="FF000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课堂小结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585710" y="2530475"/>
            <a:ext cx="3082290" cy="192468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/>
          </a:p>
        </p:txBody>
      </p:sp>
      <p:grpSp>
        <p:nvGrpSpPr>
          <p:cNvPr id="20" name="组合 19"/>
          <p:cNvGrpSpPr/>
          <p:nvPr/>
        </p:nvGrpSpPr>
        <p:grpSpPr>
          <a:xfrm>
            <a:off x="1850390" y="2776855"/>
            <a:ext cx="1432560" cy="1432560"/>
            <a:chOff x="514" y="4373"/>
            <a:chExt cx="2256" cy="2256"/>
          </a:xfrm>
        </p:grpSpPr>
        <p:sp>
          <p:nvSpPr>
            <p:cNvPr id="18" name="同心圆 17"/>
            <p:cNvSpPr/>
            <p:nvPr/>
          </p:nvSpPr>
          <p:spPr>
            <a:xfrm>
              <a:off x="514" y="4373"/>
              <a:ext cx="2256" cy="2256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 dirty="0">
                <a:solidFill>
                  <a:srgbClr val="C00000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63" y="4422"/>
              <a:ext cx="2156" cy="2156"/>
              <a:chOff x="563" y="4422"/>
              <a:chExt cx="2156" cy="2156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63" y="4422"/>
                <a:ext cx="2157" cy="215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350" dirty="0">
                  <a:solidFill>
                    <a:srgbClr val="C0000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946" y="4714"/>
                <a:ext cx="1619" cy="1599"/>
              </a:xfrm>
              <a:prstGeom prst="rect">
                <a:avLst/>
              </a:prstGeom>
            </p:spPr>
            <p:txBody>
              <a:bodyPr wrap="none" lIns="90000" tIns="46800" rIns="90000" bIns="46800">
                <a:normAutofit fontScale="90000"/>
              </a:bodyPr>
              <a:lstStyle/>
              <a:p>
                <a:r>
                  <a:rPr lang="en-US" altLang="zh-CN" sz="6000" spc="-225" dirty="0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6000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9" name="TextBox 11"/>
          <p:cNvSpPr txBox="1"/>
          <p:nvPr>
            <p:custDataLst>
              <p:tags r:id="rId2"/>
            </p:custDataLst>
          </p:nvPr>
        </p:nvSpPr>
        <p:spPr>
          <a:xfrm>
            <a:off x="3406140" y="2522855"/>
            <a:ext cx="4959985" cy="188785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/>
          </a:bodyPr>
          <a:lstStyle/>
          <a:p>
            <a:pPr marL="0" lvl="1" algn="l">
              <a:lnSpc>
                <a:spcPct val="150000"/>
              </a:lnSpc>
            </a:pPr>
            <a:r>
              <a:rPr lang="zh-CN" altLang="en-US" sz="105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第二节</a:t>
            </a:r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l">
              <a:lnSpc>
                <a:spcPct val="150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秘书工作的核心——领导意图</a:t>
            </a:r>
            <a:endParaRPr lang="zh-CN" altLang="en-US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>
            <p:custDataLst>
              <p:tags r:id="rId3"/>
            </p:custDataLst>
          </p:nvPr>
        </p:nvCxnSpPr>
        <p:spPr>
          <a:xfrm flipV="1">
            <a:off x="3349934" y="2530633"/>
            <a:ext cx="0" cy="1924424"/>
          </a:xfrm>
          <a:prstGeom prst="line">
            <a:avLst/>
          </a:prstGeom>
          <a:ln w="12700">
            <a:solidFill>
              <a:srgbClr val="1574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00411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596035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99690" y="3037205"/>
            <a:ext cx="6551295" cy="17697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2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一、单选题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1、领导意图是领导者领导社会实现其目标所提出的（    ）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A、明确建议     B、确定方案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C、明确规划     D、确定意见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2、秘书工作的核心是（    ）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A、领导者         B、领导活动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2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C、领导意图     D、领导意见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课堂练习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21937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7562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99690" y="3108960"/>
            <a:ext cx="6551295" cy="17697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0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3、秘书开展工作，必须牢牢把握（    ）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0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A、领导者         B、领导活动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0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C、领导要求     D、领导意图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0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二、多选题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0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1、领导意图的形成是（    ）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0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A、马列主义与管理实践相结合的产物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0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B、上级指示与本组织实际相结合的产物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0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C、领导与群众智慧相结合的产物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0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D、管理规律与具体业务规律相结合的产物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课堂练习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21937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7562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99690" y="3180715"/>
            <a:ext cx="6551295" cy="17697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7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2、领导活动中要把握的基本要素有（    ）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A、领导意图       B、领导者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C、被领导者       D、作用客体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3、下列关于领导意图说法正确的有（      ）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A、领导意图是领导者领导社会组织实现其目标所提出的确定意见。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B、把握领导意图，秘书才能开展好工作。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C、领导意图可以是领导者工作意见的总体表达，也可以是就某一问题的具体要求。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D、领导意图具有科学性。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课堂练习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21937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17562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99690" y="3180715"/>
            <a:ext cx="6551295" cy="176974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7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2、领导活动中要把握的基本要素有（    ）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A、领导意图       B、领导者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C、被领导者       D、作用客体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3、下列关于领导意图说法正确的有（      ）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A、领导意图是领导者领导社会组织实现其目标所提出的确定意见。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B、把握领导意图，秘书才能开展好工作。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C、领导意图可以是领导者工作意见的总体表达，也可以是就某一问题的具体要求。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7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D、领导意图具有科学性。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2011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课堂练习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Picture 33" descr="bg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794" name="Group 3"/>
          <p:cNvGrpSpPr/>
          <p:nvPr/>
        </p:nvGrpSpPr>
        <p:grpSpPr>
          <a:xfrm>
            <a:off x="3575050" y="836613"/>
            <a:ext cx="1571625" cy="1266825"/>
            <a:chOff x="0" y="0"/>
            <a:chExt cx="1682750" cy="1552575"/>
          </a:xfrm>
        </p:grpSpPr>
        <p:sp>
          <p:nvSpPr>
            <p:cNvPr id="3379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79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80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pic>
        <p:nvPicPr>
          <p:cNvPr id="33801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1175" y="2708275"/>
            <a:ext cx="4429125" cy="17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02" name="TextBox 8"/>
          <p:cNvSpPr txBox="1"/>
          <p:nvPr/>
        </p:nvSpPr>
        <p:spPr>
          <a:xfrm>
            <a:off x="4511675" y="3357563"/>
            <a:ext cx="6156325" cy="4502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感谢各级领导及同事的协助与支持！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803" name="TextBox 7"/>
          <p:cNvSpPr txBox="1"/>
          <p:nvPr/>
        </p:nvSpPr>
        <p:spPr>
          <a:xfrm>
            <a:off x="4511675" y="4149725"/>
            <a:ext cx="5072063" cy="4502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请各位同仁批评指正！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3016" name="矩形 10"/>
          <p:cNvPicPr/>
          <p:nvPr/>
        </p:nvPicPr>
        <p:blipFill>
          <a:blip r:embed="rId3"/>
          <a:stretch>
            <a:fillRect/>
          </a:stretch>
        </p:blipFill>
        <p:spPr>
          <a:xfrm>
            <a:off x="6456363" y="1484313"/>
            <a:ext cx="3224212" cy="938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363619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359244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1558450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30000"/>
              </a:lnSpc>
              <a:defRPr/>
            </a:pP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回顾“秘书工作的环境——领导活动”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领导和领导活动三要素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177546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&lt;导入&gt;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435374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220424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一、领导意图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13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（一）定义：指领导者（领导人、领导班子、领导机关）领导社会组织实现其目标所提出的确定意见。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2926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一、领导意图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571709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5673335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292179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9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1、把握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（目的性）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：领导意图是为适应管理社会组织的需要，为达到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某一目标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，完成某一任务由领导者提出的确定意见。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2、领会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（确定意见）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：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领导意图是确定意见，而不是不成熟的想法。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是在管理活动中要实施的工作意见，不是备忘录。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是工作意见的总体表达，不单单是某一部分，更不是细枝末节问题。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2926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二</a:t>
            </a:r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、理解定义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349268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344893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1988980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9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领导意图应该是宏观的、有指导性的，作为确定意见其表现形式有：命令、指示、决定、交办意见、批示、口头等等。</a:t>
            </a: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90000"/>
              </a:lnSpc>
              <a:defRPr/>
            </a:pPr>
            <a:endParaRPr dirty="0"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7498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三</a:t>
            </a:r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、掌握形式（</a:t>
            </a:r>
            <a:r>
              <a:rPr sz="3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领导意图表现形式</a:t>
            </a:r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349268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344893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365" y="1773555"/>
            <a:ext cx="6551295" cy="1786255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9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领导意图核心是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实现目标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，而非以何种形式（命令还是口头）进行。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2926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四</a:t>
            </a:r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、理解核心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535831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531456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1845470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90000"/>
              </a:lnSpc>
              <a:defRPr/>
            </a:pP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秘书人员必须正确理解</a:t>
            </a:r>
            <a:r>
              <a:rPr dirty="0">
                <a:solidFill>
                  <a:srgbClr val="FF0000"/>
                </a:solidFill>
                <a:latin typeface="华康唐风隶W5" panose="03000509000000000000" charset="-122"/>
                <a:ea typeface="华康唐风隶W5" panose="03000509000000000000" charset="-122"/>
              </a:rPr>
              <a:t>“领导意图”</a:t>
            </a:r>
            <a:r>
              <a:rPr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的含义，围绕领导意图开展一系列的秘书工作，才能真正起到参谋、助手的作用。</a:t>
            </a:r>
            <a:endParaRPr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374205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结论（课本P23）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94940" y="3489960"/>
            <a:ext cx="577723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sz="200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领导意图不能片面理解为领导者的个人思考，更应该理解为领导者将所思所想上升到一定理论高度，用于指导领导工作开展的层面上，也就是说形成集体的、科学性的、全局性、具有指导性的意义的意图。</a:t>
            </a:r>
            <a:endParaRPr lang="zh-CN" altLang="en-US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endParaRPr lang="zh-CN" altLang="en-US" sz="2000"/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51750" y="2275840"/>
            <a:ext cx="3683000" cy="463296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3178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2665943" y="6362887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586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8450" y="631913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666578" y="320881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8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一、单选题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1、（    ）指领导者领导社会组织实现其目标所提出的确定意见。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A、领导班子                    B、领导机关   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C、领导活动                    D、领导意图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2、秘书人员必须正确认识（    ）才能真正起到参谋作用。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A、领导者                        B、领导环境   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  <a:p>
            <a:pPr lvl="0">
              <a:lnSpc>
                <a:spcPct val="80000"/>
              </a:lnSpc>
              <a:defRPr/>
            </a:pPr>
            <a:r>
              <a:rPr sz="23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C、领导意图                    D、领导意见</a:t>
            </a:r>
            <a:endParaRPr sz="23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171700" y="955040"/>
            <a:ext cx="10972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sz="3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练习</a:t>
            </a:r>
            <a:endParaRPr sz="3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ransition>
    <p:random/>
  </p:transition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1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2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3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4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5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6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7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8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9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1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2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3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4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5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6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7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28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15"/>
  <p:tag name="KSO_WM_TEMPLATE_CATEGORY" val="special"/>
  <p:tag name="KSO_WM_TEMPLATE_INDEX" val="20162978"/>
  <p:tag name="KSO_WM_UNIT_INDEX" val="15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7"/>
  <p:tag name="KSO_WM_TEMPLATE_CATEGORY" val="special"/>
  <p:tag name="KSO_WM_TEMPLATE_INDEX" val="20162978"/>
  <p:tag name="KSO_WM_UNIT_INDEX" val="7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3*i*8"/>
  <p:tag name="KSO_WM_TEMPLATE_CATEGORY" val="special"/>
  <p:tag name="KSO_WM_TEMPLATE_INDEX" val="20162978"/>
  <p:tag name="KSO_WM_UNIT_INDEX" val="8"/>
</p:tagLst>
</file>

<file path=ppt/tags/tag7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7"/>
  <p:tag name="KSO_WM_SLIDE_INDEX" val="7"/>
  <p:tag name="KSO_WM_SLIDE_ITEM_CNT" val="0"/>
  <p:tag name="KSO_WM_SLIDE_TYPE" val="sectionTitle"/>
  <p:tag name="KSO_WM_BEAUTIFY_FLAG" val="#wm#"/>
</p:tagLst>
</file>

<file path=ppt/tags/tag8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9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2364</Words>
  <Application>WPS 演示</Application>
  <PresentationFormat>宽屏</PresentationFormat>
  <Paragraphs>205</Paragraphs>
  <Slides>24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Arial</vt:lpstr>
      <vt:lpstr>宋体</vt:lpstr>
      <vt:lpstr>Wingdings</vt:lpstr>
      <vt:lpstr>黑体</vt:lpstr>
      <vt:lpstr>华文中宋</vt:lpstr>
      <vt:lpstr>华康唐风隶W5</vt:lpstr>
      <vt:lpstr>微软雅黑</vt:lpstr>
      <vt:lpstr>Arial</vt:lpstr>
      <vt:lpstr>MS PGothic</vt:lpstr>
      <vt:lpstr>Gill Sans</vt:lpstr>
      <vt:lpstr>方正兰亭粗黑_GBK</vt:lpstr>
      <vt:lpstr>Calibri</vt:lpstr>
      <vt:lpstr>Arial Unicode MS</vt:lpstr>
      <vt:lpstr>Segoe Print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我爱咖啡</cp:lastModifiedBy>
  <cp:revision>4</cp:revision>
  <dcterms:created xsi:type="dcterms:W3CDTF">2018-03-01T02:03:00Z</dcterms:created>
  <dcterms:modified xsi:type="dcterms:W3CDTF">2018-07-14T10:41:23Z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