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7"/>
  </p:notesMasterIdLst>
  <p:sldIdLst>
    <p:sldId id="257" r:id="rId3"/>
    <p:sldId id="258" r:id="rId4"/>
    <p:sldId id="259" r:id="rId5"/>
    <p:sldId id="260" r:id="rId6"/>
    <p:sldId id="261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31.xml"/><Relationship Id="rId24" Type="http://schemas.openxmlformats.org/officeDocument/2006/relationships/image" Target="../media/image2.png"/><Relationship Id="rId23" Type="http://schemas.openxmlformats.org/officeDocument/2006/relationships/tags" Target="../tags/tag30.xml"/><Relationship Id="rId22" Type="http://schemas.openxmlformats.org/officeDocument/2006/relationships/tags" Target="../tags/tag29.xml"/><Relationship Id="rId21" Type="http://schemas.openxmlformats.org/officeDocument/2006/relationships/tags" Target="../tags/tag28.xml"/><Relationship Id="rId20" Type="http://schemas.openxmlformats.org/officeDocument/2006/relationships/tags" Target="../tags/tag27.xml"/><Relationship Id="rId2" Type="http://schemas.openxmlformats.org/officeDocument/2006/relationships/tags" Target="../tags/tag9.xml"/><Relationship Id="rId19" Type="http://schemas.openxmlformats.org/officeDocument/2006/relationships/tags" Target="../tags/tag26.xml"/><Relationship Id="rId18" Type="http://schemas.openxmlformats.org/officeDocument/2006/relationships/tags" Target="../tags/tag25.xml"/><Relationship Id="rId17" Type="http://schemas.openxmlformats.org/officeDocument/2006/relationships/tags" Target="../tags/tag24.xml"/><Relationship Id="rId16" Type="http://schemas.openxmlformats.org/officeDocument/2006/relationships/tags" Target="../tags/tag23.xml"/><Relationship Id="rId15" Type="http://schemas.openxmlformats.org/officeDocument/2006/relationships/tags" Target="../tags/tag22.xml"/><Relationship Id="rId14" Type="http://schemas.openxmlformats.org/officeDocument/2006/relationships/tags" Target="../tags/tag21.xml"/><Relationship Id="rId13" Type="http://schemas.openxmlformats.org/officeDocument/2006/relationships/tags" Target="../tags/tag20.xml"/><Relationship Id="rId12" Type="http://schemas.openxmlformats.org/officeDocument/2006/relationships/tags" Target="../tags/tag19.xml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3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第三章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386965" y="3635375"/>
            <a:ext cx="5121910" cy="92202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信息与秘书工作</a:t>
            </a:r>
            <a:r>
              <a:rPr kumimoji="0" lang="en-US" altLang="zh-CN" sz="5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54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3575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4511675" y="3357563"/>
            <a:ext cx="6156325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4511675" y="4149725"/>
            <a:ext cx="5072063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456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9049532" y="2847556"/>
            <a:ext cx="1217660" cy="1217660"/>
            <a:chOff x="2953438" y="3221615"/>
            <a:chExt cx="1249238" cy="1249238"/>
          </a:xfrm>
        </p:grpSpPr>
        <p:grpSp>
          <p:nvGrpSpPr>
            <p:cNvPr id="5" name="组合 4"/>
            <p:cNvGrpSpPr/>
            <p:nvPr/>
          </p:nvGrpSpPr>
          <p:grpSpPr>
            <a:xfrm>
              <a:off x="2953438" y="3221615"/>
              <a:ext cx="1249238" cy="1249238"/>
              <a:chOff x="304800" y="673100"/>
              <a:chExt cx="4000500" cy="4000500"/>
            </a:xfrm>
            <a:effectLst>
              <a:outerShdw blurRad="444500" dist="254000" dir="6840000" algn="tr" rotWithShape="0">
                <a:prstClr val="black">
                  <a:alpha val="24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4" y="760414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3042678" y="3335591"/>
              <a:ext cx="1046257" cy="10410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0" spc="-225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6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6485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r">
              <a:lnSpc>
                <a:spcPct val="140000"/>
              </a:lnSpc>
            </a:pPr>
            <a:r>
              <a:rPr 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第二节</a:t>
            </a:r>
            <a:endParaRPr lang="zh-CN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r"/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秘书信息工作的特点、原则和要求</a:t>
            </a:r>
            <a:endParaRPr lang="zh-CN" altLang="en-US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8850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1475740" y="2734310"/>
            <a:ext cx="1861185" cy="14433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 sz="1015">
              <a:solidFill>
                <a:srgbClr val="0070C0"/>
              </a:solidFill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 bldLvl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2357171" y="2664194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4036639" y="4085425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2690927" y="3011339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3806276" y="4789807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3548481" y="2583674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2279976" y="4622488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8"/>
            </p:custDataLst>
          </p:nvPr>
        </p:nvGrpSpPr>
        <p:grpSpPr>
          <a:xfrm>
            <a:off x="3271571" y="3152620"/>
            <a:ext cx="432050" cy="368824"/>
            <a:chOff x="3440113" y="1050925"/>
            <a:chExt cx="390525" cy="333376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894967" y="3577275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400" b="1" i="0" u="none" strike="noStrike" kern="0" cap="none" spc="0" baseline="0">
              <a:ln w="9525" cap="flat">
                <a:solidFill>
                  <a:srgbClr val="5B9BD5"/>
                </a:solidFill>
                <a:prstDash val="solid"/>
                <a:round/>
              </a:ln>
              <a:solidFill>
                <a:srgbClr val="FEFEFE"/>
              </a:solidFill>
              <a:effectLst>
                <a:glow rad="38100">
                  <a:srgbClr val="5B9BD5">
                    <a:alpha val="40000"/>
                  </a:srgbClr>
                </a:glow>
                <a:reflection blurRad="6350" stA="55000" endPos="45500" dir="5400000" sy="-10000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400" b="1" dirty="0">
              <a:solidFill>
                <a:srgbClr val="595959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31" name="TextBox 22"/>
          <p:cNvSpPr txBox="1"/>
          <p:nvPr>
            <p:custDataLst>
              <p:tags r:id="rId10"/>
            </p:custDataLst>
          </p:nvPr>
        </p:nvSpPr>
        <p:spPr>
          <a:xfrm>
            <a:off x="5193665" y="3410585"/>
            <a:ext cx="3058795" cy="2284730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明确:（1）针对性 </a:t>
            </a:r>
            <a:endParaRPr sz="2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（2）综合性 </a:t>
            </a:r>
            <a:endParaRPr sz="2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（3）时效性  </a:t>
            </a:r>
            <a:endParaRPr sz="2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（4）经常性</a:t>
            </a:r>
            <a:endParaRPr sz="2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</a:pPr>
            <a:endParaRPr sz="2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1"/>
            </p:custDataLst>
          </p:nvPr>
        </p:nvGrpSpPr>
        <p:grpSpPr>
          <a:xfrm>
            <a:off x="4278277" y="2713967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2"/>
            </p:custDataLst>
          </p:nvPr>
        </p:nvGrpSpPr>
        <p:grpSpPr>
          <a:xfrm>
            <a:off x="1755788" y="2998367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3"/>
            </p:custDataLst>
          </p:nvPr>
        </p:nvGrpSpPr>
        <p:grpSpPr>
          <a:xfrm>
            <a:off x="1790754" y="4233555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2508378" y="3948242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5"/>
            </p:custDataLst>
          </p:nvPr>
        </p:nvGrpSpPr>
        <p:grpSpPr>
          <a:xfrm>
            <a:off x="2372811" y="2758280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16"/>
            </p:custDataLst>
          </p:nvPr>
        </p:nvGrpSpPr>
        <p:grpSpPr>
          <a:xfrm>
            <a:off x="2981620" y="4598686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7"/>
            </p:custDataLst>
          </p:nvPr>
        </p:nvGrpSpPr>
        <p:grpSpPr>
          <a:xfrm>
            <a:off x="3302684" y="4392660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18"/>
            </p:custDataLst>
          </p:nvPr>
        </p:nvGrpSpPr>
        <p:grpSpPr>
          <a:xfrm>
            <a:off x="4195515" y="3181600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9"/>
            </p:custDataLst>
          </p:nvPr>
        </p:nvGrpSpPr>
        <p:grpSpPr>
          <a:xfrm>
            <a:off x="4598327" y="3824265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0"/>
            </p:custDataLst>
          </p:nvPr>
        </p:nvGrpSpPr>
        <p:grpSpPr>
          <a:xfrm>
            <a:off x="4718185" y="3574423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1"/>
            </p:custDataLst>
          </p:nvPr>
        </p:nvSpPr>
        <p:spPr>
          <a:xfrm>
            <a:off x="3729978" y="100698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sz="32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一、秘书信息工作的特点</a:t>
            </a:r>
            <a:endParaRPr lang="zh-CN" altLang="en-US" sz="32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2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3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29"/>
          <p:cNvSpPr txBox="1"/>
          <p:nvPr/>
        </p:nvSpPr>
        <p:spPr>
          <a:xfrm>
            <a:off x="2872740" y="3521710"/>
            <a:ext cx="1198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4000" b="1" i="0" u="none" strike="noStrike" kern="0" cap="none" spc="0" baseline="0">
                <a:ln w="9525" cap="flat">
                  <a:solidFill>
                    <a:srgbClr val="5B9BD5"/>
                  </a:solidFill>
                  <a:prstDash val="solid"/>
                  <a:round/>
                </a:ln>
                <a:solidFill>
                  <a:srgbClr val="FEFEFE"/>
                </a:solidFill>
                <a:effectLst>
                  <a:glow rad="38100">
                    <a:srgbClr val="5B9BD5">
                      <a:alpha val="40000"/>
                    </a:srgbClr>
                  </a:glow>
                  <a:reflection blurRad="6350" stA="55000" endPos="45500" dir="5400000" sy="-10000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特点</a:t>
            </a:r>
            <a:endParaRPr lang="zh-CN" altLang="en-US" sz="4000" b="1" i="0" u="none" strike="noStrike" kern="0" cap="none" spc="0" baseline="0">
              <a:ln w="9525" cap="flat">
                <a:solidFill>
                  <a:srgbClr val="5B9BD5"/>
                </a:solidFill>
                <a:prstDash val="solid"/>
                <a:round/>
              </a:ln>
              <a:solidFill>
                <a:srgbClr val="FEFEFE"/>
              </a:solidFill>
              <a:effectLst>
                <a:glow rad="38100">
                  <a:srgbClr val="5B9BD5">
                    <a:alpha val="40000"/>
                  </a:srgbClr>
                </a:glow>
                <a:reflection blurRad="6350" stA="55000" endPos="45500" dir="5400000" sy="-100000"/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endParaRPr lang="zh-CN" altLang="en-US" sz="4000"/>
          </a:p>
        </p:txBody>
      </p:sp>
    </p:spTree>
    <p:custDataLst>
      <p:tags r:id="rId2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7000" y="226504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2748098" y="1902071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236048" y="662450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56442" y="1696561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598555" y="658075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14458" y="194834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7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秘书信息工作的针对性，主要包括以下几方面内容： 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lvl="0">
              <a:lnSpc>
                <a:spcPct val="7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（1）结合业务  即注意信息工作的专业性 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lvl="0">
              <a:lnSpc>
                <a:spcPct val="7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（2）围绕中心  即围绕政策的贯彻落实与中心工作进行 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lvl="0">
              <a:lnSpc>
                <a:spcPct val="70000"/>
              </a:lnSpc>
              <a:defRPr/>
            </a:pPr>
            <a:r>
              <a:rPr sz="20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（3）针对问题  即按领导的指示、意图，进行专题调查 </a:t>
            </a:r>
            <a:endParaRPr sz="20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06955" y="918845"/>
            <a:ext cx="488886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．秘书信息工作的针对性、综合性、时效性、</a:t>
            </a:r>
            <a:endParaRPr lang="en-US" altLang="zh-CN" b="0" i="0" u="none" strike="noStrike" kern="1200" cap="none" spc="0" baseline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经常性的具体内容分别是什么？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44345" y="3590290"/>
            <a:ext cx="6380480" cy="3291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    秘书信息工作的综合性：领导决策，拟定计划，制定措施，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大都需要带有全局性或综合性的信息。而且，领导层次越高，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对信息综合性的广度与深度的要求也越高。综合性信息不是多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种信息的堆砌拼凑，而是将多种有用的信息融合成一个有机整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体。提供综合性的信息服务，一般由秘书部门承担，或由秘书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部门组织有关部门共同完成。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        秘书信息工作的时效性：秘书信息工作要特别注意时效性。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时效性有及时性和适时性两种形式。所谓及时性，即强调信息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要保持新鲜度，排斥迟到的陈旧的信息。所谓适时性，即讲究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提供信息要选择最佳时机。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        秘书信息工作经常性这个特点，主要体现在起草文件和撰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  制各种文字材料上，还包括现在已广泛使用的网上电子邮件。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861820" y="1007110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7000" y="226504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2748098" y="1902071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092538" y="605046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56442" y="1696561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455045" y="600671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20570" y="1956435"/>
            <a:ext cx="6591935" cy="101028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7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秘书信息工作的原则主要有三条：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278380" y="1062355"/>
            <a:ext cx="79394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二、秘书信息工作的原则有哪几条？具体内容分别是什么？ </a:t>
            </a:r>
            <a:endParaRPr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11655" y="2806700"/>
            <a:ext cx="6786880" cy="3291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1．追踪原则：决策方案在实施过程中，必然会出现主客体状况的变化，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秘书人员应及时追踪反馈不断变化的信息，使决策机构和决策者准确掌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握情况，及时调整、修订、完善决策方案。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2．超前原则：秘书信息工作的超前原则是由以下两方面确定的：第一，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任何信息总是产生、传递在事物及其状态变化之后，再快的信息，也有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滞后性；第二，领导必须有所预见，走在事物运动的前面。这就要求秘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书抢时间，争主动，超前收集信息，向领导提供"预测性"信息。如果凡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事总是事后了解，提供"马后炮"信息，那就作用甚微。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3．选优原则：客观上说，凡是信息都是有用的。但秘书必须针对工作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需要，利用信息分类标准，对所接触的信息，迅速准确地加以判别，分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出哪些是有效信息，哪些是无效信息，哪些是干扰信息，从而对信息选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优。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l"/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0065" y="1150620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035118" y="154329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36288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43462" y="1122521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5343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23068" y="328057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．准确：即信息的内容要准确无误，真实可靠。准确是信息的生命，是信息的全部意义所在。秘书收集到的原始信息要可靠、真实，处理信息要坚持主观倾向性与客观真实性相统一。如实反映情况，才能保证各级领导机关及决策者依据真实的、准确的信息作出恰当的判断和科学决策。如果信息不准，必然会给领导工作造成失误。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因此，准确，应是秘书信息工作的灵魂。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．及时：即信息的收集、处理、传递、反馈要及时迅速，讲究时效。社会主义市场经济对秘书信息工作的时效性提出了更高的要求，不仅信息传递要快，而且收集、加工、检索、输出都要高速度。如果信息处理不及时，就会失去信息的价值，甚至造成严重损失。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6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3．全面：即信息的收集和处理要注意广泛性，真实地反映事物各方面的情况。只有全面地反映情况，才能使各级领导根据各方面的信息，权衡利弊，择善而从，作出正确的判断和决策。   </a:t>
            </a: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endParaRPr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445510" y="1127125"/>
            <a:ext cx="5181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三、秘书信息工作的要求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34759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2604588" y="254786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091903" y="593235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2932" y="234235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500130" y="58879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49028" y="363934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     这节课我们主要学习了秘书信息工作的特点、原则和要求。秘书信息工作有四大特点，即针对性、综合性、时效性和经常性；秘书信息工作的原则包括追踪原则、超前原则和选优原则；秘书信息工作的基本要求是"准确、及时、全面、适用"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57450" y="1062355"/>
            <a:ext cx="1317625" cy="514350"/>
          </a:xfrm>
          <a:prstGeom prst="rect">
            <a:avLst/>
          </a:prstGeom>
          <a:ln w="12700">
            <a:miter lim="400000"/>
          </a:ln>
        </p:spPr>
        <p:txBody>
          <a:bodyPr lIns="90000" tIns="46800" rIns="90000" bIns="46800" anchor="t">
            <a:noAutofit/>
          </a:bodyPr>
          <a:lstStyle>
            <a:defPPr>
              <a:defRPr lang="zh-CN"/>
            </a:defPPr>
            <a:lvl1pPr marR="0" lvl="0" indent="0" algn="r" defTabSz="72644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000" b="0" i="1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>
                <a:solidFill>
                  <a:srgbClr val="404040"/>
                </a:solidFill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endParaRPr lang="en-US" altLang="zh-CN" sz="3200" b="1" i="0" u="none" strike="noStrike" kern="1200" cap="none" spc="0" baseline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/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668905" y="1238885"/>
            <a:ext cx="180848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课堂小结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effectLst>
                <a:reflection blurRad="6350" stA="55000" endPos="45500" dir="5400000" sy="-10000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endParaRPr lang="zh-CN" altLang="en-US" sz="3200" b="1" i="0" u="none" strike="noStrike" kern="1200" cap="none" spc="0" baseline="0">
              <a:solidFill>
                <a:srgbClr val="FF0000"/>
              </a:solidFill>
              <a:effectLst>
                <a:reflection blurRad="6350" stA="55000" endPos="45500" dir="5400000" sy="-10000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8840" y="136588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34759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2604588" y="211733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091903" y="614762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2932" y="191182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500130" y="610323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49028" y="349583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1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某公司王秘书从媒体上获知我国数处发生森林大火的信息，预测我国木材、纸张将大幅涨价，便建议公司大批购进纸张库存起来，不久公司赢利 10 万元。其后，他了解到在一次全国订货会上，传出机电产品从过去供不应求转到了供过于求的市场信息，于是建议公司加速销售库存机电产品，并对该类商品实行限购方针。此举使公司加速了资金周转，提高了经济效益。王秘书也被员工们称为"神算子"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1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57450" y="1062355"/>
            <a:ext cx="1317625" cy="514350"/>
          </a:xfrm>
          <a:prstGeom prst="rect">
            <a:avLst/>
          </a:prstGeom>
          <a:ln w="12700">
            <a:miter lim="400000"/>
          </a:ln>
        </p:spPr>
        <p:txBody>
          <a:bodyPr lIns="90000" tIns="46800" rIns="90000" bIns="46800" anchor="t">
            <a:noAutofit/>
          </a:bodyPr>
          <a:lstStyle>
            <a:defPPr>
              <a:defRPr lang="zh-CN"/>
            </a:defPPr>
            <a:lvl1pPr marR="0" lvl="0" indent="0" algn="r" defTabSz="72644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000" b="0" i="1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>
                <a:solidFill>
                  <a:srgbClr val="404040"/>
                </a:solidFill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endParaRPr lang="en-US" altLang="zh-CN" sz="3200" b="1" i="0" u="none" strike="noStrike" kern="1200" cap="none" spc="0" baseline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/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679700" y="1099820"/>
            <a:ext cx="18084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ker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  <a:sym typeface="+mn-ea"/>
              </a:rPr>
              <a:t>课后练习</a:t>
            </a:r>
            <a:endParaRPr lang="zh-CN" altLang="en-US" sz="3200" ker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8840" y="122237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34759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2604588" y="168680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091903" y="614762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2932" y="148129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500130" y="610323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49028" y="385461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参考答案：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    信息是企业的命脉之一，这就要求企业秘书必须具有对信息的特殊敏感性，善于通过各种渠道发现有价值的信息，并能敏锐地掂量出它的重要意义，及时捕捉，向领导提供"预测性"信息。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以上案例中的王秘书之所以被员工们称为"神算子"，是因为他在实际工作中处处留心有价值的信息，并及时向公司提出建议，从而让信息产生了巨大的经济效益。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    王秘书的这种对信息的超前预测，从秘书信息工作的特点来说，具有针对性和时效性；从秘书信息工作的原则来看，他把握了超前原则和选优原则；从秘书信息工作的基本要求来说，符合"准确、及时、适用"的要求。 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 </a:t>
            </a: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endParaRPr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57450" y="1062355"/>
            <a:ext cx="1317625" cy="514350"/>
          </a:xfrm>
          <a:prstGeom prst="rect">
            <a:avLst/>
          </a:prstGeom>
          <a:ln w="12700">
            <a:miter lim="400000"/>
          </a:ln>
        </p:spPr>
        <p:txBody>
          <a:bodyPr lIns="90000" tIns="46800" rIns="90000" bIns="46800" anchor="t">
            <a:noAutofit/>
          </a:bodyPr>
          <a:lstStyle>
            <a:defPPr>
              <a:defRPr lang="zh-CN"/>
            </a:defPPr>
            <a:lvl1pPr marR="0" lvl="0" indent="0" algn="r" defTabSz="72644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000" b="0" i="1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>
                <a:solidFill>
                  <a:srgbClr val="404040"/>
                </a:solidFill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endParaRPr lang="en-US" altLang="zh-CN" sz="3200" b="1" i="0" u="none" strike="noStrike" kern="1200" cap="none" spc="0" baseline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indent="0" algn="di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/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597150" y="951865"/>
            <a:ext cx="18084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ker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  <a:sym typeface="+mn-ea"/>
              </a:rPr>
              <a:t>课后练习</a:t>
            </a:r>
            <a:endParaRPr lang="zh-CN" altLang="en-US" sz="3200" ker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91995" y="1956435"/>
            <a:ext cx="4754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cs typeface="Arial" panose="020B0604020202020204" pitchFamily="34" charset="0"/>
                <a:sym typeface="+mn-ea"/>
              </a:rPr>
              <a:t>请结合秘书的信息工作对以上案例作出分析。</a:t>
            </a: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077085" y="107886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ags/tag3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27"/>
  <p:tag name="KSO_WM_SLIDE_INDEX" val="27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3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3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0"/>
  <p:tag name="KSO_WM_TEMPLATE_CATEGORY" val="special"/>
  <p:tag name="KSO_WM_TEMPLATE_INDEX" val="20162978"/>
  <p:tag name="KSO_WM_UNIT_INDEX" val="0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4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4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4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15"/>
  <p:tag name="KSO_WM_TEMPLATE_CATEGORY" val="special"/>
  <p:tag name="KSO_WM_TEMPLATE_INDEX" val="20162978"/>
  <p:tag name="KSO_WM_UNIT_INDEX" val="15"/>
</p:tagLst>
</file>

<file path=ppt/tags/tag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4"/>
  <p:tag name="KSO_WM_SLIDE_INDEX" val="14"/>
  <p:tag name="KSO_WM_SLIDE_ITEM_CNT" val="0"/>
  <p:tag name="KSO_WM_SLIDE_TYPE" val="sectionTitle"/>
  <p:tag name="KSO_WM_BEAUTIFY_FLAG" val="#wm#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1982</Words>
  <Application>WPS 演示</Application>
  <PresentationFormat>宽屏</PresentationFormat>
  <Paragraphs>105</Paragraphs>
  <Slides>10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Calibri</vt:lpstr>
      <vt:lpstr>Calibri</vt:lpstr>
      <vt:lpstr>Arial</vt:lpstr>
      <vt:lpstr>MS PGothic</vt:lpstr>
      <vt:lpstr>Gill Sans</vt:lpstr>
      <vt:lpstr>方正兰亭粗黑_GBK</vt:lpstr>
      <vt:lpstr>Times New Roman</vt:lpstr>
      <vt:lpstr>Arial Unicode MS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4</cp:revision>
  <dcterms:created xsi:type="dcterms:W3CDTF">2018-03-01T02:03:00Z</dcterms:created>
  <dcterms:modified xsi:type="dcterms:W3CDTF">2018-07-14T10:50:01Z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