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sldIdLst>
    <p:sldId id="257" r:id="rId3"/>
    <p:sldId id="258" r:id="rId4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D55E-C783-4CC7-9FF2-74ACE441CC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2A34-8C47-4BBF-96BE-93588FA15F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2A34-8C47-4BBF-96BE-93588FA15F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0" Type="http://schemas.openxmlformats.org/officeDocument/2006/relationships/notesSlide" Target="../notesSlides/notesSlide5.xml"/><Relationship Id="rId2" Type="http://schemas.openxmlformats.org/officeDocument/2006/relationships/tags" Target="../tags/tag140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155.xml"/><Relationship Id="rId17" Type="http://schemas.openxmlformats.org/officeDocument/2006/relationships/tags" Target="../tags/tag154.xml"/><Relationship Id="rId16" Type="http://schemas.openxmlformats.org/officeDocument/2006/relationships/tags" Target="../tags/tag153.xml"/><Relationship Id="rId15" Type="http://schemas.openxmlformats.org/officeDocument/2006/relationships/image" Target="../media/image2.png"/><Relationship Id="rId14" Type="http://schemas.openxmlformats.org/officeDocument/2006/relationships/tags" Target="../tags/tag152.xml"/><Relationship Id="rId13" Type="http://schemas.openxmlformats.org/officeDocument/2006/relationships/tags" Target="../tags/tag151.xml"/><Relationship Id="rId12" Type="http://schemas.openxmlformats.org/officeDocument/2006/relationships/tags" Target="../tags/tag150.xml"/><Relationship Id="rId11" Type="http://schemas.openxmlformats.org/officeDocument/2006/relationships/tags" Target="../tags/tag149.xml"/><Relationship Id="rId10" Type="http://schemas.openxmlformats.org/officeDocument/2006/relationships/tags" Target="../tags/tag148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69.xml"/><Relationship Id="rId15" Type="http://schemas.openxmlformats.org/officeDocument/2006/relationships/image" Target="../media/image2.png"/><Relationship Id="rId14" Type="http://schemas.openxmlformats.org/officeDocument/2006/relationships/image" Target="../media/image3.png"/><Relationship Id="rId13" Type="http://schemas.openxmlformats.org/officeDocument/2006/relationships/tags" Target="../tags/tag168.xml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tags" Target="../tags/tag165.xml"/><Relationship Id="rId1" Type="http://schemas.openxmlformats.org/officeDocument/2006/relationships/tags" Target="../tags/tag15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189.xml"/><Relationship Id="rId22" Type="http://schemas.openxmlformats.org/officeDocument/2006/relationships/tags" Target="../tags/tag188.xml"/><Relationship Id="rId21" Type="http://schemas.openxmlformats.org/officeDocument/2006/relationships/tags" Target="../tags/tag187.xml"/><Relationship Id="rId20" Type="http://schemas.openxmlformats.org/officeDocument/2006/relationships/tags" Target="../tags/tag186.xml"/><Relationship Id="rId2" Type="http://schemas.openxmlformats.org/officeDocument/2006/relationships/tags" Target="../tags/tag170.xml"/><Relationship Id="rId19" Type="http://schemas.openxmlformats.org/officeDocument/2006/relationships/tags" Target="../tags/tag185.xml"/><Relationship Id="rId18" Type="http://schemas.openxmlformats.org/officeDocument/2006/relationships/tags" Target="../tags/tag184.xml"/><Relationship Id="rId17" Type="http://schemas.openxmlformats.org/officeDocument/2006/relationships/tags" Target="../tags/tag183.xml"/><Relationship Id="rId16" Type="http://schemas.openxmlformats.org/officeDocument/2006/relationships/tags" Target="../tags/tag182.xml"/><Relationship Id="rId15" Type="http://schemas.openxmlformats.org/officeDocument/2006/relationships/tags" Target="../tags/tag181.xml"/><Relationship Id="rId14" Type="http://schemas.openxmlformats.org/officeDocument/2006/relationships/tags" Target="../tags/tag180.xml"/><Relationship Id="rId13" Type="http://schemas.openxmlformats.org/officeDocument/2006/relationships/image" Target="../media/image2.png"/><Relationship Id="rId12" Type="http://schemas.openxmlformats.org/officeDocument/2006/relationships/image" Target="../media/image4.png"/><Relationship Id="rId11" Type="http://schemas.openxmlformats.org/officeDocument/2006/relationships/tags" Target="../tags/tag179.xml"/><Relationship Id="rId10" Type="http://schemas.openxmlformats.org/officeDocument/2006/relationships/tags" Target="../tags/tag178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98.xml"/><Relationship Id="rId8" Type="http://schemas.openxmlformats.org/officeDocument/2006/relationships/tags" Target="../tags/tag197.xml"/><Relationship Id="rId7" Type="http://schemas.openxmlformats.org/officeDocument/2006/relationships/tags" Target="../tags/tag196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4" Type="http://schemas.openxmlformats.org/officeDocument/2006/relationships/tags" Target="../tags/tag193.xml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205.xml"/><Relationship Id="rId17" Type="http://schemas.openxmlformats.org/officeDocument/2006/relationships/tags" Target="../tags/tag204.xml"/><Relationship Id="rId16" Type="http://schemas.openxmlformats.org/officeDocument/2006/relationships/tags" Target="../tags/tag203.xml"/><Relationship Id="rId15" Type="http://schemas.openxmlformats.org/officeDocument/2006/relationships/tags" Target="../tags/tag202.xm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tags" Target="../tags/tag201.xml"/><Relationship Id="rId11" Type="http://schemas.openxmlformats.org/officeDocument/2006/relationships/tags" Target="../tags/tag200.xml"/><Relationship Id="rId10" Type="http://schemas.openxmlformats.org/officeDocument/2006/relationships/tags" Target="../tags/tag199.xml"/><Relationship Id="rId1" Type="http://schemas.openxmlformats.org/officeDocument/2006/relationships/tags" Target="../tags/tag190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3" Type="http://schemas.openxmlformats.org/officeDocument/2006/relationships/notesSlide" Target="../notesSlides/notesSlide1.xml"/><Relationship Id="rId42" Type="http://schemas.openxmlformats.org/officeDocument/2006/relationships/slideLayout" Target="../slideLayouts/slideLayout7.xml"/><Relationship Id="rId41" Type="http://schemas.openxmlformats.org/officeDocument/2006/relationships/tags" Target="../tags/tag42.xml"/><Relationship Id="rId40" Type="http://schemas.openxmlformats.org/officeDocument/2006/relationships/image" Target="../media/image2.png"/><Relationship Id="rId4" Type="http://schemas.openxmlformats.org/officeDocument/2006/relationships/tags" Target="../tags/tag6.xml"/><Relationship Id="rId39" Type="http://schemas.openxmlformats.org/officeDocument/2006/relationships/tags" Target="../tags/tag41.xml"/><Relationship Id="rId38" Type="http://schemas.openxmlformats.org/officeDocument/2006/relationships/tags" Target="../tags/tag40.xml"/><Relationship Id="rId37" Type="http://schemas.openxmlformats.org/officeDocument/2006/relationships/tags" Target="../tags/tag39.xml"/><Relationship Id="rId36" Type="http://schemas.openxmlformats.org/officeDocument/2006/relationships/tags" Target="../tags/tag38.xml"/><Relationship Id="rId35" Type="http://schemas.openxmlformats.org/officeDocument/2006/relationships/tags" Target="../tags/tag37.xml"/><Relationship Id="rId34" Type="http://schemas.openxmlformats.org/officeDocument/2006/relationships/tags" Target="../tags/tag36.xml"/><Relationship Id="rId33" Type="http://schemas.openxmlformats.org/officeDocument/2006/relationships/tags" Target="../tags/tag35.xml"/><Relationship Id="rId32" Type="http://schemas.openxmlformats.org/officeDocument/2006/relationships/tags" Target="../tags/tag34.xml"/><Relationship Id="rId31" Type="http://schemas.openxmlformats.org/officeDocument/2006/relationships/tags" Target="../tags/tag33.xml"/><Relationship Id="rId30" Type="http://schemas.openxmlformats.org/officeDocument/2006/relationships/tags" Target="../tags/tag32.xml"/><Relationship Id="rId3" Type="http://schemas.openxmlformats.org/officeDocument/2006/relationships/tags" Target="../tags/tag5.xml"/><Relationship Id="rId29" Type="http://schemas.openxmlformats.org/officeDocument/2006/relationships/tags" Target="../tags/tag31.xml"/><Relationship Id="rId28" Type="http://schemas.openxmlformats.org/officeDocument/2006/relationships/tags" Target="../tags/tag30.xml"/><Relationship Id="rId27" Type="http://schemas.openxmlformats.org/officeDocument/2006/relationships/tags" Target="../tags/tag29.xml"/><Relationship Id="rId26" Type="http://schemas.openxmlformats.org/officeDocument/2006/relationships/tags" Target="../tags/tag28.xml"/><Relationship Id="rId25" Type="http://schemas.openxmlformats.org/officeDocument/2006/relationships/tags" Target="../tags/tag27.xml"/><Relationship Id="rId24" Type="http://schemas.openxmlformats.org/officeDocument/2006/relationships/tags" Target="../tags/tag26.xml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46.xml"/><Relationship Id="rId4" Type="http://schemas.openxmlformats.org/officeDocument/2006/relationships/image" Target="../media/image2.png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image" Target="../media/image2.png"/><Relationship Id="rId2" Type="http://schemas.openxmlformats.org/officeDocument/2006/relationships/tags" Target="../tags/tag50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image" Target="../media/image2.png"/><Relationship Id="rId2" Type="http://schemas.openxmlformats.org/officeDocument/2006/relationships/tags" Target="../tags/tag54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7" Type="http://schemas.openxmlformats.org/officeDocument/2006/relationships/notesSlide" Target="../notesSlides/notesSlide3.xml"/><Relationship Id="rId36" Type="http://schemas.openxmlformats.org/officeDocument/2006/relationships/slideLayout" Target="../slideLayouts/slideLayout7.xml"/><Relationship Id="rId35" Type="http://schemas.openxmlformats.org/officeDocument/2006/relationships/tags" Target="../tags/tag90.xml"/><Relationship Id="rId34" Type="http://schemas.openxmlformats.org/officeDocument/2006/relationships/tags" Target="../tags/tag89.xml"/><Relationship Id="rId33" Type="http://schemas.openxmlformats.org/officeDocument/2006/relationships/tags" Target="../tags/tag88.xml"/><Relationship Id="rId32" Type="http://schemas.openxmlformats.org/officeDocument/2006/relationships/image" Target="../media/image2.png"/><Relationship Id="rId31" Type="http://schemas.openxmlformats.org/officeDocument/2006/relationships/tags" Target="../tags/tag87.xml"/><Relationship Id="rId30" Type="http://schemas.openxmlformats.org/officeDocument/2006/relationships/tags" Target="../tags/tag86.xml"/><Relationship Id="rId3" Type="http://schemas.openxmlformats.org/officeDocument/2006/relationships/tags" Target="../tags/tag59.xml"/><Relationship Id="rId29" Type="http://schemas.openxmlformats.org/officeDocument/2006/relationships/tags" Target="../tags/tag85.xml"/><Relationship Id="rId28" Type="http://schemas.openxmlformats.org/officeDocument/2006/relationships/tags" Target="../tags/tag84.xml"/><Relationship Id="rId27" Type="http://schemas.openxmlformats.org/officeDocument/2006/relationships/tags" Target="../tags/tag83.xml"/><Relationship Id="rId26" Type="http://schemas.openxmlformats.org/officeDocument/2006/relationships/tags" Target="../tags/tag82.xml"/><Relationship Id="rId25" Type="http://schemas.openxmlformats.org/officeDocument/2006/relationships/tags" Target="../tags/tag81.xml"/><Relationship Id="rId24" Type="http://schemas.openxmlformats.org/officeDocument/2006/relationships/tags" Target="../tags/tag80.xml"/><Relationship Id="rId23" Type="http://schemas.openxmlformats.org/officeDocument/2006/relationships/tags" Target="../tags/tag79.xml"/><Relationship Id="rId22" Type="http://schemas.openxmlformats.org/officeDocument/2006/relationships/tags" Target="../tags/tag78.xml"/><Relationship Id="rId21" Type="http://schemas.openxmlformats.org/officeDocument/2006/relationships/tags" Target="../tags/tag77.xml"/><Relationship Id="rId20" Type="http://schemas.openxmlformats.org/officeDocument/2006/relationships/tags" Target="../tags/tag76.xml"/><Relationship Id="rId2" Type="http://schemas.openxmlformats.org/officeDocument/2006/relationships/tags" Target="../tags/tag58.xml"/><Relationship Id="rId19" Type="http://schemas.openxmlformats.org/officeDocument/2006/relationships/tags" Target="../tags/tag75.xml"/><Relationship Id="rId18" Type="http://schemas.openxmlformats.org/officeDocument/2006/relationships/tags" Target="../tags/tag74.xml"/><Relationship Id="rId17" Type="http://schemas.openxmlformats.org/officeDocument/2006/relationships/tags" Target="../tags/tag73.xml"/><Relationship Id="rId16" Type="http://schemas.openxmlformats.org/officeDocument/2006/relationships/tags" Target="../tags/tag72.xml"/><Relationship Id="rId15" Type="http://schemas.openxmlformats.org/officeDocument/2006/relationships/tags" Target="../tags/tag71.xml"/><Relationship Id="rId14" Type="http://schemas.openxmlformats.org/officeDocument/2006/relationships/tags" Target="../tags/tag70.xml"/><Relationship Id="rId13" Type="http://schemas.openxmlformats.org/officeDocument/2006/relationships/tags" Target="../tags/tag69.xml"/><Relationship Id="rId12" Type="http://schemas.openxmlformats.org/officeDocument/2006/relationships/tags" Target="../tags/tag68.xml"/><Relationship Id="rId11" Type="http://schemas.openxmlformats.org/officeDocument/2006/relationships/tags" Target="../tags/tag67.xml"/><Relationship Id="rId10" Type="http://schemas.openxmlformats.org/officeDocument/2006/relationships/tags" Target="../tags/tag66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7" Type="http://schemas.openxmlformats.org/officeDocument/2006/relationships/notesSlide" Target="../notesSlides/notesSlide4.xml"/><Relationship Id="rId36" Type="http://schemas.openxmlformats.org/officeDocument/2006/relationships/slideLayout" Target="../slideLayouts/slideLayout7.xml"/><Relationship Id="rId35" Type="http://schemas.openxmlformats.org/officeDocument/2006/relationships/tags" Target="../tags/tag123.xml"/><Relationship Id="rId34" Type="http://schemas.openxmlformats.org/officeDocument/2006/relationships/tags" Target="../tags/tag122.xml"/><Relationship Id="rId33" Type="http://schemas.openxmlformats.org/officeDocument/2006/relationships/tags" Target="../tags/tag121.xml"/><Relationship Id="rId32" Type="http://schemas.openxmlformats.org/officeDocument/2006/relationships/image" Target="../media/image2.png"/><Relationship Id="rId31" Type="http://schemas.openxmlformats.org/officeDocument/2006/relationships/tags" Target="../tags/tag120.xml"/><Relationship Id="rId30" Type="http://schemas.openxmlformats.org/officeDocument/2006/relationships/tags" Target="../tags/tag119.xml"/><Relationship Id="rId3" Type="http://schemas.openxmlformats.org/officeDocument/2006/relationships/tags" Target="../tags/tag92.xml"/><Relationship Id="rId29" Type="http://schemas.openxmlformats.org/officeDocument/2006/relationships/tags" Target="../tags/tag118.xml"/><Relationship Id="rId28" Type="http://schemas.openxmlformats.org/officeDocument/2006/relationships/tags" Target="../tags/tag117.xml"/><Relationship Id="rId27" Type="http://schemas.openxmlformats.org/officeDocument/2006/relationships/tags" Target="../tags/tag116.xml"/><Relationship Id="rId26" Type="http://schemas.openxmlformats.org/officeDocument/2006/relationships/tags" Target="../tags/tag115.xml"/><Relationship Id="rId25" Type="http://schemas.openxmlformats.org/officeDocument/2006/relationships/tags" Target="../tags/tag114.xml"/><Relationship Id="rId24" Type="http://schemas.openxmlformats.org/officeDocument/2006/relationships/tags" Target="../tags/tag113.xml"/><Relationship Id="rId23" Type="http://schemas.openxmlformats.org/officeDocument/2006/relationships/tags" Target="../tags/tag112.xml"/><Relationship Id="rId22" Type="http://schemas.openxmlformats.org/officeDocument/2006/relationships/tags" Target="../tags/tag111.xml"/><Relationship Id="rId21" Type="http://schemas.openxmlformats.org/officeDocument/2006/relationships/tags" Target="../tags/tag110.xml"/><Relationship Id="rId20" Type="http://schemas.openxmlformats.org/officeDocument/2006/relationships/tags" Target="../tags/tag109.xml"/><Relationship Id="rId2" Type="http://schemas.openxmlformats.org/officeDocument/2006/relationships/tags" Target="../tags/tag91.xml"/><Relationship Id="rId19" Type="http://schemas.openxmlformats.org/officeDocument/2006/relationships/tags" Target="../tags/tag108.xml"/><Relationship Id="rId18" Type="http://schemas.openxmlformats.org/officeDocument/2006/relationships/tags" Target="../tags/tag107.xml"/><Relationship Id="rId17" Type="http://schemas.openxmlformats.org/officeDocument/2006/relationships/tags" Target="../tags/tag106.xml"/><Relationship Id="rId16" Type="http://schemas.openxmlformats.org/officeDocument/2006/relationships/tags" Target="../tags/tag105.xml"/><Relationship Id="rId15" Type="http://schemas.openxmlformats.org/officeDocument/2006/relationships/tags" Target="../tags/tag104.xml"/><Relationship Id="rId14" Type="http://schemas.openxmlformats.org/officeDocument/2006/relationships/tags" Target="../tags/tag103.xml"/><Relationship Id="rId13" Type="http://schemas.openxmlformats.org/officeDocument/2006/relationships/tags" Target="../tags/tag102.xml"/><Relationship Id="rId12" Type="http://schemas.openxmlformats.org/officeDocument/2006/relationships/tags" Target="../tags/tag10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tags" Target="../tags/tag130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139.xml"/><Relationship Id="rId17" Type="http://schemas.openxmlformats.org/officeDocument/2006/relationships/tags" Target="../tags/tag138.xml"/><Relationship Id="rId16" Type="http://schemas.openxmlformats.org/officeDocument/2006/relationships/tags" Target="../tags/tag137.xml"/><Relationship Id="rId15" Type="http://schemas.openxmlformats.org/officeDocument/2006/relationships/tags" Target="../tags/tag136.xm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tags" Target="../tags/tag1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386965" y="3635375"/>
            <a:ext cx="5121910" cy="92202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5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信息与秘书工作</a:t>
            </a:r>
            <a:r>
              <a:rPr kumimoji="0" lang="en-US" altLang="zh-CN" sz="5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54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37" name="组合 36"/>
          <p:cNvGrpSpPr/>
          <p:nvPr>
            <p:custDataLst>
              <p:tags r:id="rId2"/>
            </p:custDataLst>
          </p:nvPr>
        </p:nvGrpSpPr>
        <p:grpSpPr>
          <a:xfrm>
            <a:off x="2320599" y="4781437"/>
            <a:ext cx="5215255" cy="981029"/>
            <a:chOff x="2888289" y="3897517"/>
            <a:chExt cx="5215255" cy="981029"/>
          </a:xfrm>
        </p:grpSpPr>
        <p:sp>
          <p:nvSpPr>
            <p:cNvPr id="12" name="圆角矩形 11"/>
            <p:cNvSpPr/>
            <p:nvPr>
              <p:custDataLst>
                <p:tags r:id="rId3"/>
              </p:custDataLst>
            </p:nvPr>
          </p:nvSpPr>
          <p:spPr>
            <a:xfrm rot="21439215">
              <a:off x="2888289" y="3897517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rgbClr val="FFC00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FF0000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3</a:t>
              </a:r>
              <a:endParaRPr lang="en-US" altLang="zh-CN" sz="4800" dirty="0" smtClean="0">
                <a:solidFill>
                  <a:srgbClr val="FF0000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1" name="直接箭头连接符 20"/>
            <p:cNvCxnSpPr/>
            <p:nvPr>
              <p:custDataLst>
                <p:tags r:id="rId4"/>
              </p:custDataLst>
            </p:nvPr>
          </p:nvCxnSpPr>
          <p:spPr>
            <a:xfrm>
              <a:off x="3856099" y="4266161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5113964" y="4018802"/>
              <a:ext cx="2989580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80000"/>
                </a:lnSpc>
              </a:pPr>
              <a:r>
                <a:rPr sz="2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信息社会化、全球化 </a:t>
              </a:r>
              <a:endPara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6"/>
            </p:custDataLst>
          </p:nvPr>
        </p:nvGrpSpPr>
        <p:grpSpPr>
          <a:xfrm>
            <a:off x="2226903" y="3649717"/>
            <a:ext cx="5116195" cy="981029"/>
            <a:chOff x="2534243" y="2946137"/>
            <a:chExt cx="5116195" cy="981029"/>
          </a:xfrm>
        </p:grpSpPr>
        <p:sp>
          <p:nvSpPr>
            <p:cNvPr id="11" name="圆角矩形 10"/>
            <p:cNvSpPr/>
            <p:nvPr>
              <p:custDataLst>
                <p:tags r:id="rId7"/>
              </p:custDataLst>
            </p:nvPr>
          </p:nvSpPr>
          <p:spPr>
            <a:xfrm rot="21439215">
              <a:off x="2534243" y="2946137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48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2</a:t>
              </a:r>
              <a:endParaRPr lang="en-US" sz="48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4" name="直接箭头连接符 23"/>
            <p:cNvCxnSpPr/>
            <p:nvPr>
              <p:custDataLst>
                <p:tags r:id="rId8"/>
              </p:custDataLst>
            </p:nvPr>
          </p:nvCxnSpPr>
          <p:spPr>
            <a:xfrm>
              <a:off x="3494149" y="3294205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4724358" y="3094573"/>
              <a:ext cx="2926080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90000"/>
                </a:lnSpc>
              </a:pPr>
              <a:r>
                <a:rPr lang="zh-CN" altLang="en-US" sz="2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信息传递迅速化</a:t>
              </a:r>
              <a:endPara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0"/>
            </p:custDataLst>
          </p:nvPr>
        </p:nvGrpSpPr>
        <p:grpSpPr>
          <a:xfrm>
            <a:off x="1984961" y="2583157"/>
            <a:ext cx="6967855" cy="981029"/>
            <a:chOff x="2213561" y="1981812"/>
            <a:chExt cx="6967855" cy="981029"/>
          </a:xfrm>
        </p:grpSpPr>
        <p:sp>
          <p:nvSpPr>
            <p:cNvPr id="10" name="圆角矩形 9"/>
            <p:cNvSpPr/>
            <p:nvPr>
              <p:custDataLst>
                <p:tags r:id="rId11"/>
              </p:custDataLst>
            </p:nvPr>
          </p:nvSpPr>
          <p:spPr>
            <a:xfrm rot="21116664">
              <a:off x="2213561" y="1981812"/>
              <a:ext cx="969304" cy="981029"/>
            </a:xfrm>
            <a:prstGeom prst="roundRect">
              <a:avLst>
                <a:gd name="adj" fmla="val 18567"/>
              </a:avLst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r>
                <a:rPr lang="en-US" sz="54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1</a:t>
              </a:r>
              <a:endParaRPr lang="en-US" sz="54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7" name="直接箭头连接符 26"/>
            <p:cNvCxnSpPr/>
            <p:nvPr>
              <p:custDataLst>
                <p:tags r:id="rId12"/>
              </p:custDataLst>
            </p:nvPr>
          </p:nvCxnSpPr>
          <p:spPr>
            <a:xfrm>
              <a:off x="3141724" y="2303177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标题 1"/>
            <p:cNvSpPr txBox="1"/>
            <p:nvPr>
              <p:custDataLst>
                <p:tags r:id="rId13"/>
              </p:custDataLst>
            </p:nvPr>
          </p:nvSpPr>
          <p:spPr>
            <a:xfrm>
              <a:off x="4390341" y="2127862"/>
              <a:ext cx="4791075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indent="0" algn="l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>
                  <a:cs typeface="Arial" panose="020B0604020202020204" pitchFamily="34" charset="0"/>
                  <a:sym typeface="+mn-ea"/>
                </a:rPr>
                <a:t>信息载体多样化 一方面向多样化发展，出现了非纸质材料；另一方面日趋缩微化。 </a:t>
              </a:r>
              <a:endPara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33" name="标题 1"/>
          <p:cNvSpPr txBox="1"/>
          <p:nvPr>
            <p:custDataLst>
              <p:tags r:id="rId14"/>
            </p:custDataLst>
          </p:nvPr>
        </p:nvSpPr>
        <p:spPr>
          <a:xfrm>
            <a:off x="2717800" y="1021715"/>
            <a:ext cx="7547610" cy="594360"/>
          </a:xfrm>
          <a:prstGeom prst="rect">
            <a:avLst/>
          </a:prstGeom>
          <a:noFill/>
        </p:spPr>
        <p:txBody>
          <a:bodyPr wrap="square" rtlCol="0"/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/>
            <a:r>
              <a:rPr lang="zh-CN" sz="36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现代社会信息工作的基本特征有哪些？</a:t>
            </a:r>
            <a:endParaRPr lang="zh-CN" sz="3600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2005330" y="1294130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16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17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18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>
            <p:custDataLst>
              <p:tags r:id="rId1"/>
            </p:custDataLst>
          </p:nvPr>
        </p:nvSpPr>
        <p:spPr>
          <a:xfrm>
            <a:off x="9154700" y="5519682"/>
            <a:ext cx="375681" cy="375681"/>
          </a:xfrm>
          <a:prstGeom prst="ellipse">
            <a:avLst/>
          </a:prstGeom>
          <a:solidFill>
            <a:srgbClr val="1574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 sz="1015"/>
          </a:p>
        </p:txBody>
      </p:sp>
      <p:sp>
        <p:nvSpPr>
          <p:cNvPr id="24" name="椭圆 23"/>
          <p:cNvSpPr/>
          <p:nvPr>
            <p:custDataLst>
              <p:tags r:id="rId2"/>
            </p:custDataLst>
          </p:nvPr>
        </p:nvSpPr>
        <p:spPr>
          <a:xfrm>
            <a:off x="9626389" y="4829258"/>
            <a:ext cx="206083" cy="206083"/>
          </a:xfrm>
          <a:prstGeom prst="ellipse">
            <a:avLst/>
          </a:prstGeom>
          <a:solidFill>
            <a:srgbClr val="1574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 fontScale="40000" lnSpcReduction="20000"/>
          </a:bodyPr>
          <a:lstStyle/>
          <a:p>
            <a:pPr algn="ctr"/>
            <a:endParaRPr lang="zh-CN" altLang="en-US" sz="1015"/>
          </a:p>
        </p:txBody>
      </p:sp>
      <p:grpSp>
        <p:nvGrpSpPr>
          <p:cNvPr id="25" name="组合 24"/>
          <p:cNvGrpSpPr/>
          <p:nvPr>
            <p:custDataLst>
              <p:tags r:id="rId3"/>
            </p:custDataLst>
          </p:nvPr>
        </p:nvGrpSpPr>
        <p:grpSpPr>
          <a:xfrm>
            <a:off x="8696723" y="5759218"/>
            <a:ext cx="164833" cy="164833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28" name="组合 27"/>
          <p:cNvGrpSpPr/>
          <p:nvPr>
            <p:custDataLst>
              <p:tags r:id="rId4"/>
            </p:custDataLst>
          </p:nvPr>
        </p:nvGrpSpPr>
        <p:grpSpPr>
          <a:xfrm>
            <a:off x="8795917" y="5259643"/>
            <a:ext cx="215939" cy="21593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31" name="组合 30"/>
          <p:cNvGrpSpPr/>
          <p:nvPr>
            <p:custDataLst>
              <p:tags r:id="rId5"/>
            </p:custDataLst>
          </p:nvPr>
        </p:nvGrpSpPr>
        <p:grpSpPr>
          <a:xfrm>
            <a:off x="9617674" y="5300672"/>
            <a:ext cx="306283" cy="30628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34" name="椭圆 33"/>
          <p:cNvSpPr/>
          <p:nvPr>
            <p:custDataLst>
              <p:tags r:id="rId6"/>
            </p:custDataLst>
          </p:nvPr>
        </p:nvSpPr>
        <p:spPr>
          <a:xfrm>
            <a:off x="8281043" y="5717968"/>
            <a:ext cx="206083" cy="206083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 fontScale="40000" lnSpcReduction="20000"/>
          </a:bodyPr>
          <a:lstStyle/>
          <a:p>
            <a:pPr algn="ctr"/>
            <a:endParaRPr lang="zh-CN" altLang="en-US" sz="1015"/>
          </a:p>
        </p:txBody>
      </p:sp>
      <p:sp>
        <p:nvSpPr>
          <p:cNvPr id="35" name="椭圆 34"/>
          <p:cNvSpPr/>
          <p:nvPr>
            <p:custDataLst>
              <p:tags r:id="rId7"/>
            </p:custDataLst>
          </p:nvPr>
        </p:nvSpPr>
        <p:spPr>
          <a:xfrm>
            <a:off x="9747867" y="5925390"/>
            <a:ext cx="103042" cy="103042"/>
          </a:xfrm>
          <a:prstGeom prst="ellipse">
            <a:avLst/>
          </a:prstGeom>
          <a:solidFill>
            <a:srgbClr val="1574F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 fontScale="25000" lnSpcReduction="20000"/>
          </a:bodyPr>
          <a:lstStyle/>
          <a:p>
            <a:pPr algn="ctr"/>
            <a:endParaRPr lang="zh-CN" altLang="en-US" sz="1015"/>
          </a:p>
        </p:txBody>
      </p:sp>
      <p:sp>
        <p:nvSpPr>
          <p:cNvPr id="4" name="TextBox 2"/>
          <p:cNvSpPr txBox="1"/>
          <p:nvPr>
            <p:custDataLst>
              <p:tags r:id="rId8"/>
            </p:custDataLst>
          </p:nvPr>
        </p:nvSpPr>
        <p:spPr>
          <a:xfrm>
            <a:off x="6483985" y="3342640"/>
            <a:ext cx="3594100" cy="2124075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>
              <a:lnSpc>
                <a:spcPct val="200000"/>
              </a:lnSpc>
            </a:pPr>
            <a:r>
              <a:rPr sz="1400">
                <a:solidFill>
                  <a:schemeClr val="tx1">
                    <a:lumMod val="75000"/>
                    <a:lumOff val="25000"/>
                  </a:schemeClr>
                </a:solidFill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</a:rPr>
              <a:t>秘书部门的信息工作，主要是根据上级与主管部门的要求，了解情况，掌握动态，发现问题，然后进行筛选处理，综合分析，提供信息资料给领导参考。 </a:t>
            </a:r>
            <a:endParaRPr sz="1400">
              <a:solidFill>
                <a:schemeClr val="tx1">
                  <a:lumMod val="75000"/>
                  <a:lumOff val="25000"/>
                </a:schemeClr>
              </a:solidFill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</a:endParaRPr>
          </a:p>
        </p:txBody>
      </p:sp>
      <p:sp>
        <p:nvSpPr>
          <p:cNvPr id="5" name="矩形 4"/>
          <p:cNvSpPr/>
          <p:nvPr>
            <p:custDataLst>
              <p:tags r:id="rId9"/>
            </p:custDataLst>
          </p:nvPr>
        </p:nvSpPr>
        <p:spPr>
          <a:xfrm rot="962903">
            <a:off x="5853167" y="1093260"/>
            <a:ext cx="160652" cy="5376795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52400" dist="635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spcCol="0" rtlCol="0" anchor="ctr">
            <a:normAutofit/>
          </a:bodyPr>
          <a:lstStyle/>
          <a:p>
            <a:pPr algn="ctr"/>
            <a:endParaRPr lang="zh-CN" altLang="en-US" sz="1015"/>
          </a:p>
        </p:txBody>
      </p:sp>
      <p:grpSp>
        <p:nvGrpSpPr>
          <p:cNvPr id="14" name="组合 13"/>
          <p:cNvGrpSpPr/>
          <p:nvPr>
            <p:custDataLst>
              <p:tags r:id="rId10"/>
            </p:custDataLst>
          </p:nvPr>
        </p:nvGrpSpPr>
        <p:grpSpPr>
          <a:xfrm>
            <a:off x="7288564" y="1854562"/>
            <a:ext cx="262085" cy="262085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11"/>
            </p:custDataLst>
          </p:nvPr>
        </p:nvGrpSpPr>
        <p:grpSpPr>
          <a:xfrm>
            <a:off x="8896735" y="1540301"/>
            <a:ext cx="117219" cy="117219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12"/>
            </p:custDataLst>
          </p:nvPr>
        </p:nvGrpSpPr>
        <p:grpSpPr>
          <a:xfrm>
            <a:off x="8544053" y="1969781"/>
            <a:ext cx="156330" cy="15633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40" name="图片 39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46" y="2437140"/>
            <a:ext cx="3472700" cy="385063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15770" y="1338580"/>
            <a:ext cx="31711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信息工作在秘书活动中的作用</a:t>
            </a:r>
            <a:endParaRPr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文本框 36"/>
          <p:cNvSpPr txBox="1"/>
          <p:nvPr/>
        </p:nvSpPr>
        <p:spPr>
          <a:xfrm>
            <a:off x="6308090" y="2620010"/>
            <a:ext cx="413385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 b="1"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2000" b="1" kern="0">
                <a:solidFill>
                  <a:srgbClr val="000000"/>
                </a:solidFill>
                <a:latin typeface="宋体" panose="02010600030101010101" pitchFamily="2" charset="-122"/>
                <a:cs typeface="Arial" panose="020B0604020202020204" pitchFamily="34" charset="0"/>
                <a:sym typeface="+mn-ea"/>
              </a:rPr>
              <a:t>．秘书部门信息工作指的是什么？</a:t>
            </a:r>
            <a:endParaRPr lang="zh-CN" altLang="en-US" sz="2000" b="1"/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8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bldLvl="0" animBg="1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bldLvl="0" animBg="1"/>
          <p:bldP spid="23" grpId="0" bldLvl="0" animBg="1"/>
          <p:bldP spid="24" grpId="0" bldLvl="0" animBg="1"/>
          <p:bldP spid="34" grpId="0" bldLvl="0" animBg="1"/>
          <p:bldP spid="35" grpId="0" bldLvl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4950" y="1960245"/>
            <a:ext cx="3683000" cy="4632960"/>
          </a:xfrm>
          <a:prstGeom prst="rect">
            <a:avLst/>
          </a:prstGeom>
        </p:spPr>
      </p:pic>
      <p:sp>
        <p:nvSpPr>
          <p:cNvPr id="32" name="矩形 31"/>
          <p:cNvSpPr/>
          <p:nvPr>
            <p:custDataLst>
              <p:tags r:id="rId2"/>
            </p:custDataLst>
          </p:nvPr>
        </p:nvSpPr>
        <p:spPr>
          <a:xfrm>
            <a:off x="2273935" y="1038683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sz="32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2．信息工作在秘书活动中的作用有哪些？ </a:t>
            </a:r>
            <a:endParaRPr sz="32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ctr"/>
            <a:endParaRPr sz="32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20" name="任意多边形 19"/>
          <p:cNvSpPr/>
          <p:nvPr>
            <p:custDataLst>
              <p:tags r:id="rId3"/>
            </p:custDataLst>
          </p:nvPr>
        </p:nvSpPr>
        <p:spPr>
          <a:xfrm>
            <a:off x="2339747" y="2140496"/>
            <a:ext cx="929080" cy="630731"/>
          </a:xfrm>
          <a:custGeom>
            <a:avLst/>
            <a:gdLst>
              <a:gd name="connsiteX0" fmla="*/ 0 w 1052290"/>
              <a:gd name="connsiteY0" fmla="*/ 0 h 714376"/>
              <a:gd name="connsiteX1" fmla="*/ 695102 w 1052290"/>
              <a:gd name="connsiteY1" fmla="*/ 0 h 714376"/>
              <a:gd name="connsiteX2" fmla="*/ 1052290 w 1052290"/>
              <a:gd name="connsiteY2" fmla="*/ 357188 h 714376"/>
              <a:gd name="connsiteX3" fmla="*/ 1052289 w 1052290"/>
              <a:gd name="connsiteY3" fmla="*/ 357188 h 714376"/>
              <a:gd name="connsiteX4" fmla="*/ 695101 w 1052290"/>
              <a:gd name="connsiteY4" fmla="*/ 714376 h 714376"/>
              <a:gd name="connsiteX5" fmla="*/ 244992 w 105229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290" h="714376">
                <a:moveTo>
                  <a:pt x="0" y="0"/>
                </a:moveTo>
                <a:lnTo>
                  <a:pt x="695102" y="0"/>
                </a:lnTo>
                <a:cubicBezTo>
                  <a:pt x="892371" y="0"/>
                  <a:pt x="1052290" y="159919"/>
                  <a:pt x="1052290" y="357188"/>
                </a:cubicBezTo>
                <a:lnTo>
                  <a:pt x="1052289" y="357188"/>
                </a:lnTo>
                <a:cubicBezTo>
                  <a:pt x="1052289" y="554457"/>
                  <a:pt x="892370" y="714376"/>
                  <a:pt x="695101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01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1" name="任意多边形 20"/>
          <p:cNvSpPr/>
          <p:nvPr>
            <p:custDataLst>
              <p:tags r:id="rId4"/>
            </p:custDataLst>
          </p:nvPr>
        </p:nvSpPr>
        <p:spPr>
          <a:xfrm>
            <a:off x="2607967" y="2922602"/>
            <a:ext cx="968656" cy="630731"/>
          </a:xfrm>
          <a:custGeom>
            <a:avLst/>
            <a:gdLst>
              <a:gd name="connsiteX0" fmla="*/ 0 w 1097115"/>
              <a:gd name="connsiteY0" fmla="*/ 0 h 714376"/>
              <a:gd name="connsiteX1" fmla="*/ 739927 w 1097115"/>
              <a:gd name="connsiteY1" fmla="*/ 0 h 714376"/>
              <a:gd name="connsiteX2" fmla="*/ 1097115 w 1097115"/>
              <a:gd name="connsiteY2" fmla="*/ 357188 h 714376"/>
              <a:gd name="connsiteX3" fmla="*/ 1097114 w 1097115"/>
              <a:gd name="connsiteY3" fmla="*/ 357188 h 714376"/>
              <a:gd name="connsiteX4" fmla="*/ 739926 w 1097115"/>
              <a:gd name="connsiteY4" fmla="*/ 714376 h 714376"/>
              <a:gd name="connsiteX5" fmla="*/ 244992 w 1097115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115" h="714376">
                <a:moveTo>
                  <a:pt x="0" y="0"/>
                </a:moveTo>
                <a:lnTo>
                  <a:pt x="739927" y="0"/>
                </a:lnTo>
                <a:cubicBezTo>
                  <a:pt x="937196" y="0"/>
                  <a:pt x="1097115" y="159919"/>
                  <a:pt x="1097115" y="357188"/>
                </a:cubicBezTo>
                <a:lnTo>
                  <a:pt x="1097114" y="357188"/>
                </a:lnTo>
                <a:cubicBezTo>
                  <a:pt x="1097114" y="554457"/>
                  <a:pt x="937195" y="714376"/>
                  <a:pt x="739926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2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02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2" name="任意多边形 21"/>
          <p:cNvSpPr/>
          <p:nvPr>
            <p:custDataLst>
              <p:tags r:id="rId5"/>
            </p:custDataLst>
          </p:nvPr>
        </p:nvSpPr>
        <p:spPr>
          <a:xfrm>
            <a:off x="2876187" y="3704707"/>
            <a:ext cx="1008233" cy="630731"/>
          </a:xfrm>
          <a:custGeom>
            <a:avLst/>
            <a:gdLst>
              <a:gd name="connsiteX0" fmla="*/ 0 w 1141940"/>
              <a:gd name="connsiteY0" fmla="*/ 0 h 714376"/>
              <a:gd name="connsiteX1" fmla="*/ 784752 w 1141940"/>
              <a:gd name="connsiteY1" fmla="*/ 0 h 714376"/>
              <a:gd name="connsiteX2" fmla="*/ 1141940 w 1141940"/>
              <a:gd name="connsiteY2" fmla="*/ 357188 h 714376"/>
              <a:gd name="connsiteX3" fmla="*/ 1141939 w 1141940"/>
              <a:gd name="connsiteY3" fmla="*/ 357188 h 714376"/>
              <a:gd name="connsiteX4" fmla="*/ 784751 w 1141940"/>
              <a:gd name="connsiteY4" fmla="*/ 714376 h 714376"/>
              <a:gd name="connsiteX5" fmla="*/ 244993 w 114194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1940" h="714376">
                <a:moveTo>
                  <a:pt x="0" y="0"/>
                </a:moveTo>
                <a:lnTo>
                  <a:pt x="784752" y="0"/>
                </a:lnTo>
                <a:cubicBezTo>
                  <a:pt x="982021" y="0"/>
                  <a:pt x="1141940" y="159919"/>
                  <a:pt x="1141940" y="357188"/>
                </a:cubicBezTo>
                <a:lnTo>
                  <a:pt x="1141939" y="357188"/>
                </a:lnTo>
                <a:cubicBezTo>
                  <a:pt x="1141939" y="554457"/>
                  <a:pt x="982020" y="714376"/>
                  <a:pt x="784751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03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3" name="任意多边形 22"/>
          <p:cNvSpPr/>
          <p:nvPr>
            <p:custDataLst>
              <p:tags r:id="rId6"/>
            </p:custDataLst>
          </p:nvPr>
        </p:nvSpPr>
        <p:spPr>
          <a:xfrm>
            <a:off x="3144407" y="4486813"/>
            <a:ext cx="1047809" cy="630731"/>
          </a:xfrm>
          <a:custGeom>
            <a:avLst/>
            <a:gdLst>
              <a:gd name="connsiteX0" fmla="*/ 0 w 1186765"/>
              <a:gd name="connsiteY0" fmla="*/ 0 h 714376"/>
              <a:gd name="connsiteX1" fmla="*/ 829577 w 1186765"/>
              <a:gd name="connsiteY1" fmla="*/ 0 h 714376"/>
              <a:gd name="connsiteX2" fmla="*/ 1186765 w 1186765"/>
              <a:gd name="connsiteY2" fmla="*/ 357188 h 714376"/>
              <a:gd name="connsiteX3" fmla="*/ 1186764 w 1186765"/>
              <a:gd name="connsiteY3" fmla="*/ 357188 h 714376"/>
              <a:gd name="connsiteX4" fmla="*/ 829576 w 1186765"/>
              <a:gd name="connsiteY4" fmla="*/ 714376 h 714376"/>
              <a:gd name="connsiteX5" fmla="*/ 244993 w 1186765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6765" h="714376">
                <a:moveTo>
                  <a:pt x="0" y="0"/>
                </a:moveTo>
                <a:lnTo>
                  <a:pt x="829577" y="0"/>
                </a:lnTo>
                <a:cubicBezTo>
                  <a:pt x="1026846" y="0"/>
                  <a:pt x="1186765" y="159919"/>
                  <a:pt x="1186765" y="357188"/>
                </a:cubicBezTo>
                <a:lnTo>
                  <a:pt x="1186764" y="357188"/>
                </a:lnTo>
                <a:cubicBezTo>
                  <a:pt x="1186764" y="554457"/>
                  <a:pt x="1026845" y="714376"/>
                  <a:pt x="829576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04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3268980" y="2272665"/>
            <a:ext cx="5746750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256B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辅助领导科学决策，必须依靠信息。</a:t>
            </a:r>
            <a:endParaRPr lang="zh-CN" altLang="en-US" b="1" dirty="0">
              <a:solidFill>
                <a:srgbClr val="256B9B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7" name="矩形 26"/>
          <p:cNvSpPr/>
          <p:nvPr>
            <p:custDataLst>
              <p:tags r:id="rId8"/>
            </p:custDataLst>
          </p:nvPr>
        </p:nvSpPr>
        <p:spPr>
          <a:xfrm>
            <a:off x="3576623" y="3054769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起草文件必须依靠信息 </a:t>
            </a:r>
            <a:endParaRPr lang="zh-CN" altLang="en-US" b="1" dirty="0">
              <a:solidFill>
                <a:srgbClr val="003366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8" name="矩形 27"/>
          <p:cNvSpPr/>
          <p:nvPr>
            <p:custDataLst>
              <p:tags r:id="rId9"/>
            </p:custDataLst>
          </p:nvPr>
        </p:nvSpPr>
        <p:spPr>
          <a:xfrm>
            <a:off x="3884295" y="3836670"/>
            <a:ext cx="4796790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5CAD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信访咨询工作需要依靠信息</a:t>
            </a:r>
            <a:endParaRPr lang="zh-CN" altLang="en-US" b="1" dirty="0">
              <a:solidFill>
                <a:srgbClr val="5CAD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9" name="矩形 28"/>
          <p:cNvSpPr/>
          <p:nvPr>
            <p:custDataLst>
              <p:tags r:id="rId10"/>
            </p:custDataLst>
          </p:nvPr>
        </p:nvSpPr>
        <p:spPr>
          <a:xfrm>
            <a:off x="4192270" y="4618990"/>
            <a:ext cx="5411470" cy="36639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256B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做好日常管理工作必须依靠信息</a:t>
            </a:r>
            <a:endParaRPr lang="zh-CN" altLang="en-US" b="1" dirty="0">
              <a:solidFill>
                <a:srgbClr val="256B9B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7" name="图片 36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 l="50449"/>
          <a:stretch>
            <a:fillRect/>
          </a:stretch>
        </p:blipFill>
        <p:spPr>
          <a:xfrm rot="20460000">
            <a:off x="2982450" y="1318362"/>
            <a:ext cx="113847" cy="5403422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任意多边形 1"/>
          <p:cNvSpPr/>
          <p:nvPr>
            <p:custDataLst>
              <p:tags r:id="rId14"/>
            </p:custDataLst>
          </p:nvPr>
        </p:nvSpPr>
        <p:spPr>
          <a:xfrm>
            <a:off x="2361337" y="2140496"/>
            <a:ext cx="929080" cy="630731"/>
          </a:xfrm>
          <a:custGeom>
            <a:avLst/>
            <a:gdLst>
              <a:gd name="connsiteX0" fmla="*/ 0 w 1052290"/>
              <a:gd name="connsiteY0" fmla="*/ 0 h 714376"/>
              <a:gd name="connsiteX1" fmla="*/ 695102 w 1052290"/>
              <a:gd name="connsiteY1" fmla="*/ 0 h 714376"/>
              <a:gd name="connsiteX2" fmla="*/ 1052290 w 1052290"/>
              <a:gd name="connsiteY2" fmla="*/ 357188 h 714376"/>
              <a:gd name="connsiteX3" fmla="*/ 1052289 w 1052290"/>
              <a:gd name="connsiteY3" fmla="*/ 357188 h 714376"/>
              <a:gd name="connsiteX4" fmla="*/ 695101 w 1052290"/>
              <a:gd name="connsiteY4" fmla="*/ 714376 h 714376"/>
              <a:gd name="connsiteX5" fmla="*/ 244992 w 105229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290" h="714376">
                <a:moveTo>
                  <a:pt x="0" y="0"/>
                </a:moveTo>
                <a:lnTo>
                  <a:pt x="695102" y="0"/>
                </a:lnTo>
                <a:cubicBezTo>
                  <a:pt x="892371" y="0"/>
                  <a:pt x="1052290" y="159919"/>
                  <a:pt x="1052290" y="357188"/>
                </a:cubicBezTo>
                <a:lnTo>
                  <a:pt x="1052289" y="357188"/>
                </a:lnTo>
                <a:cubicBezTo>
                  <a:pt x="1052289" y="554457"/>
                  <a:pt x="892370" y="714376"/>
                  <a:pt x="695101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01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3" name="任意多边形 2"/>
          <p:cNvSpPr/>
          <p:nvPr>
            <p:custDataLst>
              <p:tags r:id="rId15"/>
            </p:custDataLst>
          </p:nvPr>
        </p:nvSpPr>
        <p:spPr>
          <a:xfrm>
            <a:off x="2629557" y="2922602"/>
            <a:ext cx="968656" cy="630731"/>
          </a:xfrm>
          <a:custGeom>
            <a:avLst/>
            <a:gdLst>
              <a:gd name="connsiteX0" fmla="*/ 0 w 1097115"/>
              <a:gd name="connsiteY0" fmla="*/ 0 h 714376"/>
              <a:gd name="connsiteX1" fmla="*/ 739927 w 1097115"/>
              <a:gd name="connsiteY1" fmla="*/ 0 h 714376"/>
              <a:gd name="connsiteX2" fmla="*/ 1097115 w 1097115"/>
              <a:gd name="connsiteY2" fmla="*/ 357188 h 714376"/>
              <a:gd name="connsiteX3" fmla="*/ 1097114 w 1097115"/>
              <a:gd name="connsiteY3" fmla="*/ 357188 h 714376"/>
              <a:gd name="connsiteX4" fmla="*/ 739926 w 1097115"/>
              <a:gd name="connsiteY4" fmla="*/ 714376 h 714376"/>
              <a:gd name="connsiteX5" fmla="*/ 244992 w 1097115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115" h="714376">
                <a:moveTo>
                  <a:pt x="0" y="0"/>
                </a:moveTo>
                <a:lnTo>
                  <a:pt x="739927" y="0"/>
                </a:lnTo>
                <a:cubicBezTo>
                  <a:pt x="937196" y="0"/>
                  <a:pt x="1097115" y="159919"/>
                  <a:pt x="1097115" y="357188"/>
                </a:cubicBezTo>
                <a:lnTo>
                  <a:pt x="1097114" y="357188"/>
                </a:lnTo>
                <a:cubicBezTo>
                  <a:pt x="1097114" y="554457"/>
                  <a:pt x="937195" y="714376"/>
                  <a:pt x="739926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2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02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4" name="任意多边形 3"/>
          <p:cNvSpPr/>
          <p:nvPr>
            <p:custDataLst>
              <p:tags r:id="rId16"/>
            </p:custDataLst>
          </p:nvPr>
        </p:nvSpPr>
        <p:spPr>
          <a:xfrm>
            <a:off x="2897777" y="3704707"/>
            <a:ext cx="1008233" cy="630731"/>
          </a:xfrm>
          <a:custGeom>
            <a:avLst/>
            <a:gdLst>
              <a:gd name="connsiteX0" fmla="*/ 0 w 1141940"/>
              <a:gd name="connsiteY0" fmla="*/ 0 h 714376"/>
              <a:gd name="connsiteX1" fmla="*/ 784752 w 1141940"/>
              <a:gd name="connsiteY1" fmla="*/ 0 h 714376"/>
              <a:gd name="connsiteX2" fmla="*/ 1141940 w 1141940"/>
              <a:gd name="connsiteY2" fmla="*/ 357188 h 714376"/>
              <a:gd name="connsiteX3" fmla="*/ 1141939 w 1141940"/>
              <a:gd name="connsiteY3" fmla="*/ 357188 h 714376"/>
              <a:gd name="connsiteX4" fmla="*/ 784751 w 1141940"/>
              <a:gd name="connsiteY4" fmla="*/ 714376 h 714376"/>
              <a:gd name="connsiteX5" fmla="*/ 244993 w 114194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1940" h="714376">
                <a:moveTo>
                  <a:pt x="0" y="0"/>
                </a:moveTo>
                <a:lnTo>
                  <a:pt x="784752" y="0"/>
                </a:lnTo>
                <a:cubicBezTo>
                  <a:pt x="982021" y="0"/>
                  <a:pt x="1141940" y="159919"/>
                  <a:pt x="1141940" y="357188"/>
                </a:cubicBezTo>
                <a:lnTo>
                  <a:pt x="1141939" y="357188"/>
                </a:lnTo>
                <a:cubicBezTo>
                  <a:pt x="1141939" y="554457"/>
                  <a:pt x="982020" y="714376"/>
                  <a:pt x="784751" y="714376"/>
                </a:cubicBezTo>
                <a:lnTo>
                  <a:pt x="244993" y="71437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03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17"/>
            </p:custDataLst>
          </p:nvPr>
        </p:nvSpPr>
        <p:spPr>
          <a:xfrm>
            <a:off x="3290570" y="2272665"/>
            <a:ext cx="5746750" cy="366395"/>
          </a:xfrm>
          <a:prstGeom prst="rect">
            <a:avLst/>
          </a:prstGeom>
        </p:spPr>
        <p:txBody>
          <a:bodyPr wrap="square" anchor="ctr" anchorCtr="0">
            <a:noAutofit/>
          </a:bodyPr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256B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辅助领导科学决策，必须依靠信息。</a:t>
            </a:r>
            <a:endParaRPr lang="zh-CN" altLang="en-US" b="1" dirty="0">
              <a:solidFill>
                <a:srgbClr val="256B9B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18"/>
            </p:custDataLst>
          </p:nvPr>
        </p:nvSpPr>
        <p:spPr>
          <a:xfrm>
            <a:off x="3598213" y="3054769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00336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起草文件必须依靠信息 </a:t>
            </a:r>
            <a:endParaRPr lang="zh-CN" altLang="en-US" b="1" dirty="0">
              <a:solidFill>
                <a:srgbClr val="003366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19"/>
            </p:custDataLst>
          </p:nvPr>
        </p:nvSpPr>
        <p:spPr>
          <a:xfrm>
            <a:off x="3905885" y="3836670"/>
            <a:ext cx="4796790" cy="366395"/>
          </a:xfrm>
          <a:prstGeom prst="rect">
            <a:avLst/>
          </a:prstGeom>
        </p:spPr>
        <p:txBody>
          <a:bodyPr wrap="square" anchor="ctr" anchorCtr="0">
            <a:noAutofit/>
          </a:bodyPr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5CAD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信访咨询工作需要依靠信息</a:t>
            </a:r>
            <a:endParaRPr lang="zh-CN" altLang="en-US" b="1" dirty="0">
              <a:solidFill>
                <a:srgbClr val="5CAD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2"/>
          <a:srcRect l="50449"/>
          <a:stretch>
            <a:fillRect/>
          </a:stretch>
        </p:blipFill>
        <p:spPr>
          <a:xfrm rot="20460000">
            <a:off x="3004040" y="1318362"/>
            <a:ext cx="113847" cy="5403422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grpSp>
        <p:nvGrpSpPr>
          <p:cNvPr id="9" name="组合 8"/>
          <p:cNvGrpSpPr/>
          <p:nvPr/>
        </p:nvGrpSpPr>
        <p:grpSpPr>
          <a:xfrm>
            <a:off x="1790065" y="1150620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21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22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23"/>
    </p:custData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4173217" y="2309662"/>
            <a:ext cx="4836849" cy="1772093"/>
            <a:chOff x="3312399" y="2443012"/>
            <a:chExt cx="4407347" cy="1614735"/>
          </a:xfrm>
        </p:grpSpPr>
        <p:sp>
          <p:nvSpPr>
            <p:cNvPr id="10" name="任意多边形 9"/>
            <p:cNvSpPr/>
            <p:nvPr>
              <p:custDataLst>
                <p:tags r:id="rId2"/>
              </p:custDataLst>
            </p:nvPr>
          </p:nvSpPr>
          <p:spPr>
            <a:xfrm>
              <a:off x="3312399" y="2443012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3"/>
              </p:custDataLst>
            </p:nvPr>
          </p:nvSpPr>
          <p:spPr>
            <a:xfrm>
              <a:off x="4286890" y="340198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pPr>
                <a:lnSpc>
                  <a:spcPct val="100000"/>
                </a:lnSpc>
              </a:pPr>
              <a:r>
                <a:rPr lang="da-DK" altLang="zh-CN" sz="1400" dirty="0" smtClean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开发性 ：信息是可开发、可再生，取之不竭的"资源"，能够产生巨大的动力，推动物质世界的发展与变革，人们研究信息，正是为了开发利用这一资源。 </a:t>
              </a:r>
              <a:endParaRPr lang="da-DK" altLang="zh-CN" sz="1400" dirty="0" smtClean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3279725" y="2875259"/>
            <a:ext cx="4846461" cy="1831292"/>
            <a:chOff x="2517920" y="3107089"/>
            <a:chExt cx="4416105" cy="1668677"/>
          </a:xfrm>
        </p:grpSpPr>
        <p:sp>
          <p:nvSpPr>
            <p:cNvPr id="9" name="任意多边形 8"/>
            <p:cNvSpPr/>
            <p:nvPr>
              <p:custDataLst>
                <p:tags r:id="rId5"/>
              </p:custDataLst>
            </p:nvPr>
          </p:nvSpPr>
          <p:spPr>
            <a:xfrm>
              <a:off x="2517920" y="3107089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6"/>
              </p:custDataLst>
            </p:nvPr>
          </p:nvSpPr>
          <p:spPr>
            <a:xfrm>
              <a:off x="3501169" y="4406072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pPr>
                <a:lnSpc>
                  <a:spcPct val="100000"/>
                </a:lnSpc>
              </a:pPr>
              <a:r>
                <a:rPr lang="da-DK" altLang="zh-CN" sz="1400" dirty="0" smtClean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共享性 ：信息不像一般的物质那样具有单一的归属性，它可以让众多的人共同享用。 </a:t>
              </a:r>
              <a:endParaRPr lang="da-DK" altLang="zh-CN" sz="1400" dirty="0" smtClean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7"/>
            </p:custDataLst>
          </p:nvPr>
        </p:nvGrpSpPr>
        <p:grpSpPr>
          <a:xfrm>
            <a:off x="2484477" y="3617695"/>
            <a:ext cx="4842831" cy="1831598"/>
            <a:chOff x="1726748" y="3771447"/>
            <a:chExt cx="4412798" cy="1668956"/>
          </a:xfrm>
        </p:grpSpPr>
        <p:sp>
          <p:nvSpPr>
            <p:cNvPr id="7" name="任意多边形 6"/>
            <p:cNvSpPr/>
            <p:nvPr>
              <p:custDataLst>
                <p:tags r:id="rId8"/>
              </p:custDataLst>
            </p:nvPr>
          </p:nvSpPr>
          <p:spPr>
            <a:xfrm>
              <a:off x="1726748" y="3771447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9"/>
              </p:custDataLst>
            </p:nvPr>
          </p:nvSpPr>
          <p:spPr>
            <a:xfrm>
              <a:off x="2706690" y="507070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无限性 ：物质世界是无限的，人们对物质世界的认识也是无限的，所以无论从时间还是从空间范畴来说，信息都是无限的，是永不枯竭的资源。 </a:t>
              </a:r>
              <a:endParaRPr lang="zh-CN" altLang="en-US" sz="1400" dirty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1183640" y="873760"/>
            <a:ext cx="6333490" cy="1667510"/>
          </a:xfrm>
          <a:prstGeom prst="rect">
            <a:avLst/>
          </a:prstGeom>
          <a:noFill/>
        </p:spPr>
        <p:txBody>
          <a:bodyPr wrap="square" rtlCol="0" anchor="ctr" anchorCtr="0">
            <a:normAutofit lnSpcReduction="10000"/>
          </a:bodyPr>
          <a:lstStyle/>
          <a:p>
            <a:pPr algn="ctr"/>
            <a:r>
              <a:rPr b="1" dirty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信息有哪些特征呢？</a:t>
            </a:r>
            <a:r>
              <a:rPr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latin typeface="+mj-lt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>
            <p:custDataLst>
              <p:tags r:id="rId11"/>
            </p:custDataLst>
          </p:nvPr>
        </p:nvGrpSpPr>
        <p:grpSpPr>
          <a:xfrm>
            <a:off x="2148986" y="1509258"/>
            <a:ext cx="335756" cy="335756"/>
            <a:chOff x="657224" y="1451026"/>
            <a:chExt cx="447675" cy="447675"/>
          </a:xfrm>
        </p:grpSpPr>
        <p:sp>
          <p:nvSpPr>
            <p:cNvPr id="41" name="菱形 40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2" name="菱形 41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>
            <p:custDataLst>
              <p:tags r:id="rId12"/>
            </p:custDataLst>
          </p:nvPr>
        </p:nvGrpSpPr>
        <p:grpSpPr>
          <a:xfrm>
            <a:off x="2327582" y="1523871"/>
            <a:ext cx="335756" cy="335756"/>
            <a:chOff x="657224" y="1451026"/>
            <a:chExt cx="447675" cy="447675"/>
          </a:xfrm>
        </p:grpSpPr>
        <p:sp>
          <p:nvSpPr>
            <p:cNvPr id="44" name="菱形 43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5" name="菱形 44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 descr="timgYHKA9170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9850" y="2623820"/>
            <a:ext cx="3373755" cy="4243705"/>
          </a:xfrm>
          <a:prstGeom prst="rect">
            <a:avLst/>
          </a:prstGeom>
        </p:spPr>
      </p:pic>
      <p:pic>
        <p:nvPicPr>
          <p:cNvPr id="6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>
            <p:custDataLst>
              <p:tags r:id="rId15"/>
            </p:custDataLst>
          </p:nvPr>
        </p:nvGrpSpPr>
        <p:grpSpPr>
          <a:xfrm>
            <a:off x="1715767" y="4781082"/>
            <a:ext cx="4836849" cy="1772093"/>
            <a:chOff x="3312399" y="2443012"/>
            <a:chExt cx="4407347" cy="1614735"/>
          </a:xfrm>
        </p:grpSpPr>
        <p:sp>
          <p:nvSpPr>
            <p:cNvPr id="11" name="任意多边形 10"/>
            <p:cNvSpPr/>
            <p:nvPr>
              <p:custDataLst>
                <p:tags r:id="rId16"/>
              </p:custDataLst>
            </p:nvPr>
          </p:nvSpPr>
          <p:spPr>
            <a:xfrm>
              <a:off x="3312399" y="2443012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>
              <p:custDataLst>
                <p:tags r:id="rId17"/>
              </p:custDataLst>
            </p:nvPr>
          </p:nvSpPr>
          <p:spPr>
            <a:xfrm>
              <a:off x="4286890" y="340198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p>
              <a:pPr>
                <a:lnSpc>
                  <a:spcPct val="90000"/>
                </a:lnSpc>
              </a:pPr>
              <a:r>
                <a:rPr lang="da-DK" altLang="zh-CN" sz="1400" dirty="0" smtClean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时效性 ：社会需求的瞬息万变，带来了信息强烈的时效性。这种时效性反映了信息的价值，过时的信息相对来说价值就小，甚至毫无价值。</a:t>
              </a:r>
              <a:endParaRPr lang="da-DK" altLang="zh-CN" sz="1400" dirty="0" smtClean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8"/>
    </p:custData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6578" y="6639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50675" y="63800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87203" y="390858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    这节课的学习内容包括信息的含义、信息的分类、信息的主要特征、现代社会信息工作的基本特征以及信息工作在秘书活动中的作用。在这些内容中，要注意区分信息的主要特征与现代社会信息工作的基本特征，不要将这两项内容混为一谈。通过这节课的学习，我们明白了：秘书工作的一切方面都离不开信息，新时期特别要求秘书强化信息意识，研究并掌握信息工作的规律，只有这样，才能发挥好参谋助手的作用。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 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2440940" y="1020445"/>
            <a:ext cx="161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cs typeface="Arial" panose="020B0604020202020204" pitchFamily="34" charset="0"/>
                <a:sym typeface="+mn-ea"/>
              </a:rPr>
              <a:t>课堂小结</a:t>
            </a:r>
            <a:endParaRPr lang="zh-CN" altLang="en-US" b="1" i="0" u="none" strike="noStrike" kern="1200" cap="none" spc="0" baseline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endParaRPr lang="zh-CN" altLang="en-US" b="1" i="0" u="none" strike="noStrike" kern="1200" cap="none" spc="0" baseline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05330" y="107886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7625" y="2257425"/>
            <a:ext cx="3683000" cy="4632960"/>
          </a:xfrm>
          <a:prstGeom prst="rect">
            <a:avLst/>
          </a:prstGeom>
        </p:spPr>
      </p:pic>
      <p:sp>
        <p:nvSpPr>
          <p:cNvPr id="28" name="Freeform 9"/>
          <p:cNvSpPr/>
          <p:nvPr>
            <p:custDataLst>
              <p:tags r:id="rId2"/>
            </p:custDataLst>
          </p:nvPr>
        </p:nvSpPr>
        <p:spPr bwMode="auto">
          <a:xfrm>
            <a:off x="3031094" y="1263045"/>
            <a:ext cx="4407694" cy="862013"/>
          </a:xfrm>
          <a:custGeom>
            <a:avLst/>
            <a:gdLst>
              <a:gd name="T0" fmla="*/ 1940 w 1968"/>
              <a:gd name="T1" fmla="*/ 233 h 383"/>
              <a:gd name="T2" fmla="*/ 1932 w 1968"/>
              <a:gd name="T3" fmla="*/ 192 h 383"/>
              <a:gd name="T4" fmla="*/ 1940 w 1968"/>
              <a:gd name="T5" fmla="*/ 152 h 383"/>
              <a:gd name="T6" fmla="*/ 1947 w 1968"/>
              <a:gd name="T7" fmla="*/ 111 h 383"/>
              <a:gd name="T8" fmla="*/ 1968 w 1968"/>
              <a:gd name="T9" fmla="*/ 0 h 383"/>
              <a:gd name="T10" fmla="*/ 1915 w 1968"/>
              <a:gd name="T11" fmla="*/ 4 h 383"/>
              <a:gd name="T12" fmla="*/ 1914 w 1968"/>
              <a:gd name="T13" fmla="*/ 4 h 383"/>
              <a:gd name="T14" fmla="*/ 1776 w 1968"/>
              <a:gd name="T15" fmla="*/ 17 h 383"/>
              <a:gd name="T16" fmla="*/ 1587 w 1968"/>
              <a:gd name="T17" fmla="*/ 33 h 383"/>
              <a:gd name="T18" fmla="*/ 1380 w 1968"/>
              <a:gd name="T19" fmla="*/ 52 h 383"/>
              <a:gd name="T20" fmla="*/ 1224 w 1968"/>
              <a:gd name="T21" fmla="*/ 66 h 383"/>
              <a:gd name="T22" fmla="*/ 1223 w 1968"/>
              <a:gd name="T23" fmla="*/ 66 h 383"/>
              <a:gd name="T24" fmla="*/ 1189 w 1968"/>
              <a:gd name="T25" fmla="*/ 69 h 383"/>
              <a:gd name="T26" fmla="*/ 1110 w 1968"/>
              <a:gd name="T27" fmla="*/ 76 h 383"/>
              <a:gd name="T28" fmla="*/ 972 w 1968"/>
              <a:gd name="T29" fmla="*/ 85 h 383"/>
              <a:gd name="T30" fmla="*/ 837 w 1968"/>
              <a:gd name="T31" fmla="*/ 74 h 383"/>
              <a:gd name="T32" fmla="*/ 744 w 1968"/>
              <a:gd name="T33" fmla="*/ 66 h 383"/>
              <a:gd name="T34" fmla="*/ 744 w 1968"/>
              <a:gd name="T35" fmla="*/ 66 h 383"/>
              <a:gd name="T36" fmla="*/ 677 w 1968"/>
              <a:gd name="T37" fmla="*/ 60 h 383"/>
              <a:gd name="T38" fmla="*/ 492 w 1968"/>
              <a:gd name="T39" fmla="*/ 43 h 383"/>
              <a:gd name="T40" fmla="*/ 306 w 1968"/>
              <a:gd name="T41" fmla="*/ 27 h 383"/>
              <a:gd name="T42" fmla="*/ 145 w 1968"/>
              <a:gd name="T43" fmla="*/ 13 h 383"/>
              <a:gd name="T44" fmla="*/ 52 w 1968"/>
              <a:gd name="T45" fmla="*/ 4 h 383"/>
              <a:gd name="T46" fmla="*/ 35 w 1968"/>
              <a:gd name="T47" fmla="*/ 3 h 383"/>
              <a:gd name="T48" fmla="*/ 0 w 1968"/>
              <a:gd name="T49" fmla="*/ 0 h 383"/>
              <a:gd name="T50" fmla="*/ 20 w 1968"/>
              <a:gd name="T51" fmla="*/ 111 h 383"/>
              <a:gd name="T52" fmla="*/ 27 w 1968"/>
              <a:gd name="T53" fmla="*/ 151 h 383"/>
              <a:gd name="T54" fmla="*/ 27 w 1968"/>
              <a:gd name="T55" fmla="*/ 151 h 383"/>
              <a:gd name="T56" fmla="*/ 29 w 1968"/>
              <a:gd name="T57" fmla="*/ 159 h 383"/>
              <a:gd name="T58" fmla="*/ 29 w 1968"/>
              <a:gd name="T59" fmla="*/ 224 h 383"/>
              <a:gd name="T60" fmla="*/ 27 w 1968"/>
              <a:gd name="T61" fmla="*/ 234 h 383"/>
              <a:gd name="T62" fmla="*/ 27 w 1968"/>
              <a:gd name="T63" fmla="*/ 234 h 383"/>
              <a:gd name="T64" fmla="*/ 20 w 1968"/>
              <a:gd name="T65" fmla="*/ 273 h 383"/>
              <a:gd name="T66" fmla="*/ 0 w 1968"/>
              <a:gd name="T67" fmla="*/ 383 h 383"/>
              <a:gd name="T68" fmla="*/ 40 w 1968"/>
              <a:gd name="T69" fmla="*/ 381 h 383"/>
              <a:gd name="T70" fmla="*/ 52 w 1968"/>
              <a:gd name="T71" fmla="*/ 380 h 383"/>
              <a:gd name="T72" fmla="*/ 148 w 1968"/>
              <a:gd name="T73" fmla="*/ 373 h 383"/>
              <a:gd name="T74" fmla="*/ 301 w 1968"/>
              <a:gd name="T75" fmla="*/ 363 h 383"/>
              <a:gd name="T76" fmla="*/ 478 w 1968"/>
              <a:gd name="T77" fmla="*/ 351 h 383"/>
              <a:gd name="T78" fmla="*/ 656 w 1968"/>
              <a:gd name="T79" fmla="*/ 339 h 383"/>
              <a:gd name="T80" fmla="*/ 744 w 1968"/>
              <a:gd name="T81" fmla="*/ 333 h 383"/>
              <a:gd name="T82" fmla="*/ 744 w 1968"/>
              <a:gd name="T83" fmla="*/ 333 h 383"/>
              <a:gd name="T84" fmla="*/ 814 w 1968"/>
              <a:gd name="T85" fmla="*/ 328 h 383"/>
              <a:gd name="T86" fmla="*/ 930 w 1968"/>
              <a:gd name="T87" fmla="*/ 321 h 383"/>
              <a:gd name="T88" fmla="*/ 1123 w 1968"/>
              <a:gd name="T89" fmla="*/ 326 h 383"/>
              <a:gd name="T90" fmla="*/ 1224 w 1968"/>
              <a:gd name="T91" fmla="*/ 333 h 383"/>
              <a:gd name="T92" fmla="*/ 1224 w 1968"/>
              <a:gd name="T93" fmla="*/ 333 h 383"/>
              <a:gd name="T94" fmla="*/ 1288 w 1968"/>
              <a:gd name="T95" fmla="*/ 338 h 383"/>
              <a:gd name="T96" fmla="*/ 1480 w 1968"/>
              <a:gd name="T97" fmla="*/ 350 h 383"/>
              <a:gd name="T98" fmla="*/ 1672 w 1968"/>
              <a:gd name="T99" fmla="*/ 363 h 383"/>
              <a:gd name="T100" fmla="*/ 1835 w 1968"/>
              <a:gd name="T101" fmla="*/ 374 h 383"/>
              <a:gd name="T102" fmla="*/ 1916 w 1968"/>
              <a:gd name="T103" fmla="*/ 380 h 383"/>
              <a:gd name="T104" fmla="*/ 1941 w 1968"/>
              <a:gd name="T105" fmla="*/ 382 h 383"/>
              <a:gd name="T106" fmla="*/ 1968 w 1968"/>
              <a:gd name="T107" fmla="*/ 383 h 383"/>
              <a:gd name="T108" fmla="*/ 1947 w 1968"/>
              <a:gd name="T109" fmla="*/ 273 h 383"/>
              <a:gd name="T110" fmla="*/ 1940 w 1968"/>
              <a:gd name="T111" fmla="*/ 23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8" h="383">
                <a:moveTo>
                  <a:pt x="1940" y="233"/>
                </a:moveTo>
                <a:cubicBezTo>
                  <a:pt x="1932" y="192"/>
                  <a:pt x="1932" y="192"/>
                  <a:pt x="1932" y="192"/>
                </a:cubicBezTo>
                <a:cubicBezTo>
                  <a:pt x="1940" y="152"/>
                  <a:pt x="1940" y="152"/>
                  <a:pt x="1940" y="152"/>
                </a:cubicBezTo>
                <a:cubicBezTo>
                  <a:pt x="1947" y="111"/>
                  <a:pt x="1947" y="111"/>
                  <a:pt x="1947" y="111"/>
                </a:cubicBezTo>
                <a:cubicBezTo>
                  <a:pt x="1968" y="0"/>
                  <a:pt x="1968" y="0"/>
                  <a:pt x="1968" y="0"/>
                </a:cubicBezTo>
                <a:cubicBezTo>
                  <a:pt x="1950" y="1"/>
                  <a:pt x="1933" y="3"/>
                  <a:pt x="1915" y="4"/>
                </a:cubicBezTo>
                <a:cubicBezTo>
                  <a:pt x="1915" y="4"/>
                  <a:pt x="1915" y="4"/>
                  <a:pt x="1914" y="4"/>
                </a:cubicBezTo>
                <a:cubicBezTo>
                  <a:pt x="1868" y="8"/>
                  <a:pt x="1822" y="13"/>
                  <a:pt x="1776" y="17"/>
                </a:cubicBezTo>
                <a:cubicBezTo>
                  <a:pt x="1713" y="22"/>
                  <a:pt x="1650" y="28"/>
                  <a:pt x="1587" y="33"/>
                </a:cubicBezTo>
                <a:cubicBezTo>
                  <a:pt x="1518" y="39"/>
                  <a:pt x="1449" y="46"/>
                  <a:pt x="1380" y="52"/>
                </a:cubicBezTo>
                <a:cubicBezTo>
                  <a:pt x="1328" y="56"/>
                  <a:pt x="1276" y="61"/>
                  <a:pt x="1224" y="66"/>
                </a:cubicBezTo>
                <a:cubicBezTo>
                  <a:pt x="1224" y="66"/>
                  <a:pt x="1223" y="66"/>
                  <a:pt x="1223" y="66"/>
                </a:cubicBezTo>
                <a:cubicBezTo>
                  <a:pt x="1212" y="67"/>
                  <a:pt x="1200" y="68"/>
                  <a:pt x="1189" y="69"/>
                </a:cubicBezTo>
                <a:cubicBezTo>
                  <a:pt x="1163" y="71"/>
                  <a:pt x="1136" y="73"/>
                  <a:pt x="1110" y="76"/>
                </a:cubicBezTo>
                <a:cubicBezTo>
                  <a:pt x="1064" y="80"/>
                  <a:pt x="1018" y="86"/>
                  <a:pt x="972" y="85"/>
                </a:cubicBezTo>
                <a:cubicBezTo>
                  <a:pt x="927" y="84"/>
                  <a:pt x="882" y="78"/>
                  <a:pt x="837" y="74"/>
                </a:cubicBezTo>
                <a:cubicBezTo>
                  <a:pt x="806" y="71"/>
                  <a:pt x="775" y="68"/>
                  <a:pt x="744" y="66"/>
                </a:cubicBezTo>
                <a:cubicBezTo>
                  <a:pt x="744" y="66"/>
                  <a:pt x="744" y="66"/>
                  <a:pt x="744" y="66"/>
                </a:cubicBezTo>
                <a:cubicBezTo>
                  <a:pt x="722" y="64"/>
                  <a:pt x="699" y="62"/>
                  <a:pt x="677" y="60"/>
                </a:cubicBezTo>
                <a:cubicBezTo>
                  <a:pt x="615" y="54"/>
                  <a:pt x="553" y="49"/>
                  <a:pt x="492" y="43"/>
                </a:cubicBezTo>
                <a:cubicBezTo>
                  <a:pt x="430" y="38"/>
                  <a:pt x="368" y="32"/>
                  <a:pt x="306" y="27"/>
                </a:cubicBezTo>
                <a:cubicBezTo>
                  <a:pt x="252" y="22"/>
                  <a:pt x="199" y="17"/>
                  <a:pt x="145" y="13"/>
                </a:cubicBezTo>
                <a:cubicBezTo>
                  <a:pt x="114" y="10"/>
                  <a:pt x="83" y="7"/>
                  <a:pt x="52" y="4"/>
                </a:cubicBezTo>
                <a:cubicBezTo>
                  <a:pt x="46" y="4"/>
                  <a:pt x="41" y="3"/>
                  <a:pt x="35" y="3"/>
                </a:cubicBezTo>
                <a:cubicBezTo>
                  <a:pt x="23" y="2"/>
                  <a:pt x="11" y="1"/>
                  <a:pt x="0" y="0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9" y="159"/>
                  <a:pt x="29" y="159"/>
                  <a:pt x="29" y="159"/>
                </a:cubicBezTo>
                <a:cubicBezTo>
                  <a:pt x="33" y="181"/>
                  <a:pt x="33" y="202"/>
                  <a:pt x="29" y="22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7" y="234"/>
                  <a:pt x="27" y="234"/>
                  <a:pt x="27" y="234"/>
                </a:cubicBezTo>
                <a:cubicBezTo>
                  <a:pt x="20" y="273"/>
                  <a:pt x="20" y="273"/>
                  <a:pt x="20" y="273"/>
                </a:cubicBezTo>
                <a:cubicBezTo>
                  <a:pt x="0" y="383"/>
                  <a:pt x="0" y="383"/>
                  <a:pt x="0" y="383"/>
                </a:cubicBezTo>
                <a:cubicBezTo>
                  <a:pt x="13" y="382"/>
                  <a:pt x="27" y="382"/>
                  <a:pt x="40" y="381"/>
                </a:cubicBezTo>
                <a:cubicBezTo>
                  <a:pt x="44" y="380"/>
                  <a:pt x="48" y="380"/>
                  <a:pt x="52" y="380"/>
                </a:cubicBezTo>
                <a:cubicBezTo>
                  <a:pt x="84" y="378"/>
                  <a:pt x="116" y="376"/>
                  <a:pt x="148" y="373"/>
                </a:cubicBezTo>
                <a:cubicBezTo>
                  <a:pt x="199" y="370"/>
                  <a:pt x="250" y="366"/>
                  <a:pt x="301" y="363"/>
                </a:cubicBezTo>
                <a:cubicBezTo>
                  <a:pt x="360" y="359"/>
                  <a:pt x="419" y="355"/>
                  <a:pt x="478" y="351"/>
                </a:cubicBezTo>
                <a:cubicBezTo>
                  <a:pt x="537" y="347"/>
                  <a:pt x="596" y="343"/>
                  <a:pt x="656" y="339"/>
                </a:cubicBezTo>
                <a:cubicBezTo>
                  <a:pt x="685" y="337"/>
                  <a:pt x="714" y="335"/>
                  <a:pt x="744" y="333"/>
                </a:cubicBezTo>
                <a:cubicBezTo>
                  <a:pt x="744" y="333"/>
                  <a:pt x="744" y="333"/>
                  <a:pt x="744" y="333"/>
                </a:cubicBezTo>
                <a:cubicBezTo>
                  <a:pt x="767" y="332"/>
                  <a:pt x="790" y="330"/>
                  <a:pt x="814" y="328"/>
                </a:cubicBezTo>
                <a:cubicBezTo>
                  <a:pt x="853" y="326"/>
                  <a:pt x="891" y="323"/>
                  <a:pt x="930" y="321"/>
                </a:cubicBezTo>
                <a:cubicBezTo>
                  <a:pt x="994" y="316"/>
                  <a:pt x="1059" y="322"/>
                  <a:pt x="1123" y="326"/>
                </a:cubicBezTo>
                <a:cubicBezTo>
                  <a:pt x="1157" y="329"/>
                  <a:pt x="1190" y="331"/>
                  <a:pt x="1224" y="333"/>
                </a:cubicBezTo>
                <a:cubicBezTo>
                  <a:pt x="1224" y="333"/>
                  <a:pt x="1224" y="333"/>
                  <a:pt x="1224" y="333"/>
                </a:cubicBezTo>
                <a:cubicBezTo>
                  <a:pt x="1245" y="335"/>
                  <a:pt x="1267" y="336"/>
                  <a:pt x="1288" y="338"/>
                </a:cubicBezTo>
                <a:cubicBezTo>
                  <a:pt x="1352" y="342"/>
                  <a:pt x="1416" y="346"/>
                  <a:pt x="1480" y="350"/>
                </a:cubicBezTo>
                <a:cubicBezTo>
                  <a:pt x="1544" y="355"/>
                  <a:pt x="1608" y="359"/>
                  <a:pt x="1672" y="363"/>
                </a:cubicBezTo>
                <a:cubicBezTo>
                  <a:pt x="1726" y="367"/>
                  <a:pt x="1780" y="371"/>
                  <a:pt x="1835" y="374"/>
                </a:cubicBezTo>
                <a:cubicBezTo>
                  <a:pt x="1862" y="376"/>
                  <a:pt x="1889" y="378"/>
                  <a:pt x="1916" y="380"/>
                </a:cubicBezTo>
                <a:cubicBezTo>
                  <a:pt x="1924" y="380"/>
                  <a:pt x="1933" y="381"/>
                  <a:pt x="1941" y="382"/>
                </a:cubicBezTo>
                <a:cubicBezTo>
                  <a:pt x="1950" y="382"/>
                  <a:pt x="1959" y="383"/>
                  <a:pt x="1968" y="383"/>
                </a:cubicBezTo>
                <a:cubicBezTo>
                  <a:pt x="1947" y="273"/>
                  <a:pt x="1947" y="273"/>
                  <a:pt x="1947" y="273"/>
                </a:cubicBezTo>
                <a:lnTo>
                  <a:pt x="1940" y="23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/>
          </a:bodyPr>
          <a:lstStyle/>
          <a:p>
            <a:endParaRPr lang="zh-CN" altLang="en-US" sz="1350">
              <a:solidFill>
                <a:srgbClr val="FDFDFD"/>
              </a:solidFill>
              <a:latin typeface="+mn-ea"/>
            </a:endParaRPr>
          </a:p>
        </p:txBody>
      </p:sp>
      <p:sp>
        <p:nvSpPr>
          <p:cNvPr id="24" name="Freeform 5"/>
          <p:cNvSpPr/>
          <p:nvPr>
            <p:custDataLst>
              <p:tags r:id="rId3"/>
            </p:custDataLst>
          </p:nvPr>
        </p:nvSpPr>
        <p:spPr bwMode="auto">
          <a:xfrm>
            <a:off x="3134678" y="1868438"/>
            <a:ext cx="1563291" cy="247650"/>
          </a:xfrm>
          <a:custGeom>
            <a:avLst/>
            <a:gdLst>
              <a:gd name="T0" fmla="*/ 432 w 698"/>
              <a:gd name="T1" fmla="*/ 18 h 110"/>
              <a:gd name="T2" fmla="*/ 255 w 698"/>
              <a:gd name="T3" fmla="*/ 30 h 110"/>
              <a:gd name="T4" fmla="*/ 102 w 698"/>
              <a:gd name="T5" fmla="*/ 40 h 110"/>
              <a:gd name="T6" fmla="*/ 6 w 698"/>
              <a:gd name="T7" fmla="*/ 47 h 110"/>
              <a:gd name="T8" fmla="*/ 0 w 698"/>
              <a:gd name="T9" fmla="*/ 110 h 110"/>
              <a:gd name="T10" fmla="*/ 698 w 698"/>
              <a:gd name="T11" fmla="*/ 0 h 110"/>
              <a:gd name="T12" fmla="*/ 610 w 698"/>
              <a:gd name="T13" fmla="*/ 6 h 110"/>
              <a:gd name="T14" fmla="*/ 432 w 698"/>
              <a:gd name="T15" fmla="*/ 1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32" y="18"/>
                </a:moveTo>
                <a:cubicBezTo>
                  <a:pt x="373" y="22"/>
                  <a:pt x="314" y="26"/>
                  <a:pt x="255" y="30"/>
                </a:cubicBezTo>
                <a:cubicBezTo>
                  <a:pt x="204" y="33"/>
                  <a:pt x="153" y="37"/>
                  <a:pt x="102" y="40"/>
                </a:cubicBezTo>
                <a:cubicBezTo>
                  <a:pt x="70" y="43"/>
                  <a:pt x="38" y="45"/>
                  <a:pt x="6" y="47"/>
                </a:cubicBezTo>
                <a:cubicBezTo>
                  <a:pt x="0" y="110"/>
                  <a:pt x="0" y="110"/>
                  <a:pt x="0" y="110"/>
                </a:cubicBezTo>
                <a:cubicBezTo>
                  <a:pt x="698" y="0"/>
                  <a:pt x="698" y="0"/>
                  <a:pt x="698" y="0"/>
                </a:cubicBezTo>
                <a:cubicBezTo>
                  <a:pt x="668" y="2"/>
                  <a:pt x="639" y="4"/>
                  <a:pt x="610" y="6"/>
                </a:cubicBezTo>
                <a:cubicBezTo>
                  <a:pt x="550" y="10"/>
                  <a:pt x="491" y="14"/>
                  <a:pt x="432" y="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fontScale="725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5" name="Freeform 6"/>
          <p:cNvSpPr/>
          <p:nvPr>
            <p:custDataLst>
              <p:tags r:id="rId4"/>
            </p:custDataLst>
          </p:nvPr>
        </p:nvSpPr>
        <p:spPr bwMode="auto">
          <a:xfrm>
            <a:off x="3134678" y="1128504"/>
            <a:ext cx="1563291" cy="283369"/>
          </a:xfrm>
          <a:custGeom>
            <a:avLst/>
            <a:gdLst>
              <a:gd name="T0" fmla="*/ 260 w 698"/>
              <a:gd name="T1" fmla="*/ 87 h 126"/>
              <a:gd name="T2" fmla="*/ 446 w 698"/>
              <a:gd name="T3" fmla="*/ 103 h 126"/>
              <a:gd name="T4" fmla="*/ 631 w 698"/>
              <a:gd name="T5" fmla="*/ 120 h 126"/>
              <a:gd name="T6" fmla="*/ 698 w 698"/>
              <a:gd name="T7" fmla="*/ 126 h 126"/>
              <a:gd name="T8" fmla="*/ 0 w 698"/>
              <a:gd name="T9" fmla="*/ 0 h 126"/>
              <a:gd name="T10" fmla="*/ 6 w 698"/>
              <a:gd name="T11" fmla="*/ 64 h 126"/>
              <a:gd name="T12" fmla="*/ 99 w 698"/>
              <a:gd name="T13" fmla="*/ 73 h 126"/>
              <a:gd name="T14" fmla="*/ 260 w 698"/>
              <a:gd name="T15" fmla="*/ 8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26">
                <a:moveTo>
                  <a:pt x="260" y="87"/>
                </a:moveTo>
                <a:cubicBezTo>
                  <a:pt x="322" y="92"/>
                  <a:pt x="384" y="98"/>
                  <a:pt x="446" y="103"/>
                </a:cubicBezTo>
                <a:cubicBezTo>
                  <a:pt x="507" y="109"/>
                  <a:pt x="569" y="114"/>
                  <a:pt x="631" y="120"/>
                </a:cubicBezTo>
                <a:cubicBezTo>
                  <a:pt x="653" y="122"/>
                  <a:pt x="676" y="124"/>
                  <a:pt x="698" y="126"/>
                </a:cubicBezTo>
                <a:cubicBezTo>
                  <a:pt x="0" y="0"/>
                  <a:pt x="0" y="0"/>
                  <a:pt x="0" y="0"/>
                </a:cubicBezTo>
                <a:cubicBezTo>
                  <a:pt x="6" y="64"/>
                  <a:pt x="6" y="64"/>
                  <a:pt x="6" y="64"/>
                </a:cubicBezTo>
                <a:cubicBezTo>
                  <a:pt x="37" y="67"/>
                  <a:pt x="68" y="70"/>
                  <a:pt x="99" y="73"/>
                </a:cubicBezTo>
                <a:cubicBezTo>
                  <a:pt x="153" y="77"/>
                  <a:pt x="206" y="82"/>
                  <a:pt x="260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lnSpcReduction="200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6" name="Freeform 7"/>
          <p:cNvSpPr/>
          <p:nvPr>
            <p:custDataLst>
              <p:tags r:id="rId5"/>
            </p:custDataLst>
          </p:nvPr>
        </p:nvSpPr>
        <p:spPr bwMode="auto">
          <a:xfrm>
            <a:off x="5773104" y="1128504"/>
            <a:ext cx="1560910" cy="283369"/>
          </a:xfrm>
          <a:custGeom>
            <a:avLst/>
            <a:gdLst>
              <a:gd name="T0" fmla="*/ 363 w 697"/>
              <a:gd name="T1" fmla="*/ 93 h 126"/>
              <a:gd name="T2" fmla="*/ 552 w 697"/>
              <a:gd name="T3" fmla="*/ 77 h 126"/>
              <a:gd name="T4" fmla="*/ 690 w 697"/>
              <a:gd name="T5" fmla="*/ 64 h 126"/>
              <a:gd name="T6" fmla="*/ 691 w 697"/>
              <a:gd name="T7" fmla="*/ 64 h 126"/>
              <a:gd name="T8" fmla="*/ 697 w 697"/>
              <a:gd name="T9" fmla="*/ 0 h 126"/>
              <a:gd name="T10" fmla="*/ 0 w 697"/>
              <a:gd name="T11" fmla="*/ 126 h 126"/>
              <a:gd name="T12" fmla="*/ 156 w 697"/>
              <a:gd name="T13" fmla="*/ 112 h 126"/>
              <a:gd name="T14" fmla="*/ 363 w 697"/>
              <a:gd name="T15" fmla="*/ 9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7" h="126">
                <a:moveTo>
                  <a:pt x="363" y="93"/>
                </a:moveTo>
                <a:cubicBezTo>
                  <a:pt x="426" y="88"/>
                  <a:pt x="489" y="82"/>
                  <a:pt x="552" y="77"/>
                </a:cubicBezTo>
                <a:cubicBezTo>
                  <a:pt x="598" y="73"/>
                  <a:pt x="644" y="68"/>
                  <a:pt x="690" y="64"/>
                </a:cubicBezTo>
                <a:cubicBezTo>
                  <a:pt x="691" y="64"/>
                  <a:pt x="691" y="64"/>
                  <a:pt x="691" y="64"/>
                </a:cubicBezTo>
                <a:cubicBezTo>
                  <a:pt x="697" y="0"/>
                  <a:pt x="697" y="0"/>
                  <a:pt x="697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52" y="121"/>
                  <a:pt x="104" y="116"/>
                  <a:pt x="156" y="112"/>
                </a:cubicBezTo>
                <a:cubicBezTo>
                  <a:pt x="225" y="106"/>
                  <a:pt x="294" y="99"/>
                  <a:pt x="363" y="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lnSpcReduction="200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27" name="Freeform 8"/>
          <p:cNvSpPr/>
          <p:nvPr>
            <p:custDataLst>
              <p:tags r:id="rId6"/>
            </p:custDataLst>
          </p:nvPr>
        </p:nvSpPr>
        <p:spPr bwMode="auto">
          <a:xfrm>
            <a:off x="5773103" y="1868438"/>
            <a:ext cx="1563291" cy="247650"/>
          </a:xfrm>
          <a:custGeom>
            <a:avLst/>
            <a:gdLst>
              <a:gd name="T0" fmla="*/ 448 w 698"/>
              <a:gd name="T1" fmla="*/ 30 h 110"/>
              <a:gd name="T2" fmla="*/ 256 w 698"/>
              <a:gd name="T3" fmla="*/ 17 h 110"/>
              <a:gd name="T4" fmla="*/ 64 w 698"/>
              <a:gd name="T5" fmla="*/ 5 h 110"/>
              <a:gd name="T6" fmla="*/ 0 w 698"/>
              <a:gd name="T7" fmla="*/ 0 h 110"/>
              <a:gd name="T8" fmla="*/ 698 w 698"/>
              <a:gd name="T9" fmla="*/ 110 h 110"/>
              <a:gd name="T10" fmla="*/ 692 w 698"/>
              <a:gd name="T11" fmla="*/ 47 h 110"/>
              <a:gd name="T12" fmla="*/ 611 w 698"/>
              <a:gd name="T13" fmla="*/ 41 h 110"/>
              <a:gd name="T14" fmla="*/ 448 w 698"/>
              <a:gd name="T15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8" h="110">
                <a:moveTo>
                  <a:pt x="448" y="30"/>
                </a:moveTo>
                <a:cubicBezTo>
                  <a:pt x="384" y="26"/>
                  <a:pt x="320" y="22"/>
                  <a:pt x="256" y="17"/>
                </a:cubicBezTo>
                <a:cubicBezTo>
                  <a:pt x="192" y="13"/>
                  <a:pt x="128" y="9"/>
                  <a:pt x="64" y="5"/>
                </a:cubicBezTo>
                <a:cubicBezTo>
                  <a:pt x="43" y="3"/>
                  <a:pt x="21" y="2"/>
                  <a:pt x="0" y="0"/>
                </a:cubicBezTo>
                <a:cubicBezTo>
                  <a:pt x="698" y="110"/>
                  <a:pt x="698" y="110"/>
                  <a:pt x="698" y="110"/>
                </a:cubicBezTo>
                <a:cubicBezTo>
                  <a:pt x="692" y="47"/>
                  <a:pt x="692" y="47"/>
                  <a:pt x="692" y="47"/>
                </a:cubicBezTo>
                <a:cubicBezTo>
                  <a:pt x="665" y="45"/>
                  <a:pt x="638" y="43"/>
                  <a:pt x="611" y="41"/>
                </a:cubicBezTo>
                <a:cubicBezTo>
                  <a:pt x="556" y="38"/>
                  <a:pt x="502" y="34"/>
                  <a:pt x="448" y="3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7500" tIns="35100" rIns="67500" bIns="35100" numCol="1" anchor="ctr" anchorCtr="0" compatLnSpc="1">
            <a:normAutofit fontScale="72500"/>
          </a:bodyPr>
          <a:lstStyle/>
          <a:p>
            <a:endParaRPr lang="zh-CN" altLang="en-US" sz="1350">
              <a:latin typeface="+mn-ea"/>
            </a:endParaRPr>
          </a:p>
        </p:txBody>
      </p:sp>
      <p:sp>
        <p:nvSpPr>
          <p:cNvPr id="33" name="矩形 32"/>
          <p:cNvSpPr/>
          <p:nvPr>
            <p:custDataLst>
              <p:tags r:id="rId7"/>
            </p:custDataLst>
          </p:nvPr>
        </p:nvSpPr>
        <p:spPr>
          <a:xfrm>
            <a:off x="3101340" y="2606040"/>
            <a:ext cx="1791970" cy="865505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信息及其在秘书工作中的作用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3" name="组合 2"/>
          <p:cNvGrpSpPr/>
          <p:nvPr>
            <p:custDataLst>
              <p:tags r:id="rId8"/>
            </p:custDataLst>
          </p:nvPr>
        </p:nvGrpSpPr>
        <p:grpSpPr>
          <a:xfrm>
            <a:off x="2527219" y="2519687"/>
            <a:ext cx="674552" cy="741057"/>
            <a:chOff x="2269022" y="2987480"/>
            <a:chExt cx="899403" cy="988076"/>
          </a:xfrm>
        </p:grpSpPr>
        <p:sp>
          <p:nvSpPr>
            <p:cNvPr id="35" name="Freeform 6"/>
            <p:cNvSpPr/>
            <p:nvPr>
              <p:custDataLst>
                <p:tags r:id="rId9"/>
              </p:custDataLst>
            </p:nvPr>
          </p:nvSpPr>
          <p:spPr bwMode="auto">
            <a:xfrm>
              <a:off x="2319693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36" name="Freeform 5"/>
            <p:cNvSpPr/>
            <p:nvPr>
              <p:custDataLst>
                <p:tags r:id="rId10"/>
              </p:custDataLst>
            </p:nvPr>
          </p:nvSpPr>
          <p:spPr bwMode="auto">
            <a:xfrm>
              <a:off x="2410900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37" name="Freeform 7"/>
            <p:cNvSpPr/>
            <p:nvPr>
              <p:custDataLst>
                <p:tags r:id="rId11"/>
              </p:custDataLst>
            </p:nvPr>
          </p:nvSpPr>
          <p:spPr bwMode="auto">
            <a:xfrm>
              <a:off x="2269022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cxnSp>
        <p:nvCxnSpPr>
          <p:cNvPr id="31" name="直接连接符 30"/>
          <p:cNvCxnSpPr/>
          <p:nvPr>
            <p:custDataLst>
              <p:tags r:id="rId12"/>
            </p:custDataLst>
          </p:nvPr>
        </p:nvCxnSpPr>
        <p:spPr>
          <a:xfrm flipH="1">
            <a:off x="2737184" y="3308884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13"/>
            </p:custDataLst>
          </p:nvPr>
        </p:nvCxnSpPr>
        <p:spPr>
          <a:xfrm flipH="1">
            <a:off x="3201771" y="2765383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>
            <p:custDataLst>
              <p:tags r:id="rId14"/>
            </p:custDataLst>
          </p:nvPr>
        </p:nvGrpSpPr>
        <p:grpSpPr>
          <a:xfrm>
            <a:off x="5691601" y="2519687"/>
            <a:ext cx="674552" cy="741057"/>
            <a:chOff x="6941230" y="2987480"/>
            <a:chExt cx="899403" cy="988076"/>
          </a:xfrm>
        </p:grpSpPr>
        <p:sp>
          <p:nvSpPr>
            <p:cNvPr id="45" name="Freeform 6"/>
            <p:cNvSpPr/>
            <p:nvPr>
              <p:custDataLst>
                <p:tags r:id="rId15"/>
              </p:custDataLst>
            </p:nvPr>
          </p:nvSpPr>
          <p:spPr bwMode="auto">
            <a:xfrm>
              <a:off x="6991901" y="310275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6" name="Freeform 5"/>
            <p:cNvSpPr/>
            <p:nvPr>
              <p:custDataLst>
                <p:tags r:id="rId16"/>
              </p:custDataLst>
            </p:nvPr>
          </p:nvSpPr>
          <p:spPr bwMode="auto">
            <a:xfrm>
              <a:off x="7083108" y="298748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47" name="Freeform 7"/>
            <p:cNvSpPr/>
            <p:nvPr>
              <p:custDataLst>
                <p:tags r:id="rId17"/>
              </p:custDataLst>
            </p:nvPr>
          </p:nvSpPr>
          <p:spPr bwMode="auto">
            <a:xfrm>
              <a:off x="6941230" y="308375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44" name="矩形 43"/>
          <p:cNvSpPr/>
          <p:nvPr>
            <p:custDataLst>
              <p:tags r:id="rId18"/>
            </p:custDataLst>
          </p:nvPr>
        </p:nvSpPr>
        <p:spPr>
          <a:xfrm>
            <a:off x="6012815" y="2529205"/>
            <a:ext cx="2138680" cy="1018540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秘书信息工作的特点、原则和要求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41" name="直接连接符 40"/>
          <p:cNvCxnSpPr/>
          <p:nvPr>
            <p:custDataLst>
              <p:tags r:id="rId19"/>
            </p:custDataLst>
          </p:nvPr>
        </p:nvCxnSpPr>
        <p:spPr>
          <a:xfrm flipH="1">
            <a:off x="5926305" y="3308884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20"/>
            </p:custDataLst>
          </p:nvPr>
        </p:nvCxnSpPr>
        <p:spPr>
          <a:xfrm flipH="1">
            <a:off x="6390893" y="2765383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>
            <p:custDataLst>
              <p:tags r:id="rId21"/>
            </p:custDataLst>
          </p:nvPr>
        </p:nvGrpSpPr>
        <p:grpSpPr>
          <a:xfrm>
            <a:off x="2527219" y="3411312"/>
            <a:ext cx="674552" cy="741057"/>
            <a:chOff x="2269022" y="4935911"/>
            <a:chExt cx="899403" cy="988076"/>
          </a:xfrm>
        </p:grpSpPr>
        <p:sp>
          <p:nvSpPr>
            <p:cNvPr id="55" name="Freeform 6"/>
            <p:cNvSpPr/>
            <p:nvPr>
              <p:custDataLst>
                <p:tags r:id="rId22"/>
              </p:custDataLst>
            </p:nvPr>
          </p:nvSpPr>
          <p:spPr bwMode="auto">
            <a:xfrm>
              <a:off x="2319693" y="5051187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56" name="Freeform 5"/>
            <p:cNvSpPr/>
            <p:nvPr>
              <p:custDataLst>
                <p:tags r:id="rId23"/>
              </p:custDataLst>
            </p:nvPr>
          </p:nvSpPr>
          <p:spPr bwMode="auto">
            <a:xfrm>
              <a:off x="2410900" y="4935911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57" name="Freeform 7"/>
            <p:cNvSpPr/>
            <p:nvPr>
              <p:custDataLst>
                <p:tags r:id="rId24"/>
              </p:custDataLst>
            </p:nvPr>
          </p:nvSpPr>
          <p:spPr bwMode="auto">
            <a:xfrm>
              <a:off x="2269022" y="5032185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54" name="矩形 53"/>
          <p:cNvSpPr/>
          <p:nvPr>
            <p:custDataLst>
              <p:tags r:id="rId25"/>
            </p:custDataLst>
          </p:nvPr>
        </p:nvSpPr>
        <p:spPr>
          <a:xfrm>
            <a:off x="3101064" y="3622515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信息的收集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51" name="直接连接符 50"/>
          <p:cNvCxnSpPr/>
          <p:nvPr>
            <p:custDataLst>
              <p:tags r:id="rId26"/>
            </p:custDataLst>
          </p:nvPr>
        </p:nvCxnSpPr>
        <p:spPr>
          <a:xfrm flipH="1">
            <a:off x="2737184" y="4049140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>
            <p:custDataLst>
              <p:tags r:id="rId27"/>
            </p:custDataLst>
          </p:nvPr>
        </p:nvCxnSpPr>
        <p:spPr>
          <a:xfrm flipH="1">
            <a:off x="3201771" y="3649148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>
            <p:custDataLst>
              <p:tags r:id="rId28"/>
            </p:custDataLst>
          </p:nvPr>
        </p:nvGrpSpPr>
        <p:grpSpPr>
          <a:xfrm>
            <a:off x="5691601" y="3405612"/>
            <a:ext cx="674552" cy="741057"/>
            <a:chOff x="6991901" y="4920710"/>
            <a:chExt cx="899403" cy="988076"/>
          </a:xfrm>
        </p:grpSpPr>
        <p:sp>
          <p:nvSpPr>
            <p:cNvPr id="65" name="Freeform 6"/>
            <p:cNvSpPr/>
            <p:nvPr>
              <p:custDataLst>
                <p:tags r:id="rId29"/>
              </p:custDataLst>
            </p:nvPr>
          </p:nvSpPr>
          <p:spPr bwMode="auto">
            <a:xfrm>
              <a:off x="7042572" y="5035986"/>
              <a:ext cx="539642" cy="727123"/>
            </a:xfrm>
            <a:custGeom>
              <a:avLst/>
              <a:gdLst>
                <a:gd name="T0" fmla="*/ 0 w 426"/>
                <a:gd name="T1" fmla="*/ 0 h 574"/>
                <a:gd name="T2" fmla="*/ 72 w 426"/>
                <a:gd name="T3" fmla="*/ 574 h 574"/>
                <a:gd name="T4" fmla="*/ 426 w 426"/>
                <a:gd name="T5" fmla="*/ 224 h 574"/>
                <a:gd name="T6" fmla="*/ 0 w 42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574">
                  <a:moveTo>
                    <a:pt x="0" y="0"/>
                  </a:moveTo>
                  <a:lnTo>
                    <a:pt x="72" y="574"/>
                  </a:lnTo>
                  <a:lnTo>
                    <a:pt x="426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66" name="Freeform 5"/>
            <p:cNvSpPr/>
            <p:nvPr>
              <p:custDataLst>
                <p:tags r:id="rId30"/>
              </p:custDataLst>
            </p:nvPr>
          </p:nvSpPr>
          <p:spPr bwMode="auto">
            <a:xfrm>
              <a:off x="7133779" y="4920710"/>
              <a:ext cx="623249" cy="842398"/>
            </a:xfrm>
            <a:custGeom>
              <a:avLst/>
              <a:gdLst>
                <a:gd name="T0" fmla="*/ 30 w 492"/>
                <a:gd name="T1" fmla="*/ 0 h 665"/>
                <a:gd name="T2" fmla="*/ 0 w 492"/>
                <a:gd name="T3" fmla="*/ 665 h 665"/>
                <a:gd name="T4" fmla="*/ 492 w 492"/>
                <a:gd name="T5" fmla="*/ 181 h 665"/>
                <a:gd name="T6" fmla="*/ 30 w 492"/>
                <a:gd name="T7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665">
                  <a:moveTo>
                    <a:pt x="30" y="0"/>
                  </a:moveTo>
                  <a:lnTo>
                    <a:pt x="0" y="665"/>
                  </a:lnTo>
                  <a:lnTo>
                    <a:pt x="492" y="18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  <p:sp>
          <p:nvSpPr>
            <p:cNvPr id="67" name="Freeform 7"/>
            <p:cNvSpPr/>
            <p:nvPr>
              <p:custDataLst>
                <p:tags r:id="rId31"/>
              </p:custDataLst>
            </p:nvPr>
          </p:nvSpPr>
          <p:spPr bwMode="auto">
            <a:xfrm>
              <a:off x="6991901" y="5016984"/>
              <a:ext cx="899403" cy="891802"/>
            </a:xfrm>
            <a:custGeom>
              <a:avLst/>
              <a:gdLst>
                <a:gd name="T0" fmla="*/ 705 w 710"/>
                <a:gd name="T1" fmla="*/ 0 h 704"/>
                <a:gd name="T2" fmla="*/ 710 w 710"/>
                <a:gd name="T3" fmla="*/ 5 h 704"/>
                <a:gd name="T4" fmla="*/ 0 w 710"/>
                <a:gd name="T5" fmla="*/ 704 h 704"/>
                <a:gd name="T6" fmla="*/ 0 w 710"/>
                <a:gd name="T7" fmla="*/ 704 h 704"/>
                <a:gd name="T8" fmla="*/ 705 w 710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04">
                  <a:moveTo>
                    <a:pt x="705" y="0"/>
                  </a:moveTo>
                  <a:lnTo>
                    <a:pt x="710" y="5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7500" tIns="35100" rIns="67500" bIns="35100" numCol="1" anchor="ctr" anchorCtr="0" compatLnSpc="1">
              <a:normAutofit/>
            </a:bodyPr>
            <a:lstStyle/>
            <a:p>
              <a:endParaRPr lang="zh-CN" altLang="en-US" sz="1350"/>
            </a:p>
          </p:txBody>
        </p:sp>
      </p:grpSp>
      <p:sp>
        <p:nvSpPr>
          <p:cNvPr id="64" name="矩形 63"/>
          <p:cNvSpPr/>
          <p:nvPr>
            <p:custDataLst>
              <p:tags r:id="rId32"/>
            </p:custDataLst>
          </p:nvPr>
        </p:nvSpPr>
        <p:spPr>
          <a:xfrm>
            <a:off x="6265446" y="3615037"/>
            <a:ext cx="1624463" cy="430984"/>
          </a:xfrm>
          <a:prstGeom prst="rect">
            <a:avLst/>
          </a:prstGeom>
        </p:spPr>
        <p:txBody>
          <a:bodyPr vert="horz" wrap="square" lIns="90000" tIns="46800" rIns="90000" bIns="46800" anchor="ctr" anchorCtr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latin typeface="+mn-ea"/>
                <a:ea typeface="+mn-ea"/>
                <a:sym typeface="+mn-ea"/>
              </a:rPr>
              <a:t>信息的处理</a:t>
            </a:r>
            <a:endParaRPr lang="zh-CN" altLang="en-US" sz="1400" b="1" dirty="0">
              <a:latin typeface="+mn-ea"/>
              <a:ea typeface="+mn-ea"/>
              <a:sym typeface="+mn-ea"/>
            </a:endParaRPr>
          </a:p>
        </p:txBody>
      </p:sp>
      <p:cxnSp>
        <p:nvCxnSpPr>
          <p:cNvPr id="61" name="直接连接符 60"/>
          <p:cNvCxnSpPr/>
          <p:nvPr>
            <p:custDataLst>
              <p:tags r:id="rId33"/>
            </p:custDataLst>
          </p:nvPr>
        </p:nvCxnSpPr>
        <p:spPr>
          <a:xfrm flipH="1">
            <a:off x="5888302" y="3983086"/>
            <a:ext cx="18477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>
            <p:custDataLst>
              <p:tags r:id="rId34"/>
            </p:custDataLst>
          </p:nvPr>
        </p:nvCxnSpPr>
        <p:spPr>
          <a:xfrm flipH="1">
            <a:off x="6352890" y="3511339"/>
            <a:ext cx="13831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35"/>
            </p:custDataLst>
          </p:nvPr>
        </p:nvSpPr>
        <p:spPr>
          <a:xfrm>
            <a:off x="3547174" y="1379538"/>
            <a:ext cx="3375533" cy="577081"/>
          </a:xfrm>
          <a:prstGeom prst="rect">
            <a:avLst/>
          </a:prstGeom>
          <a:noFill/>
        </p:spPr>
        <p:txBody>
          <a:bodyPr vert="horz" wrap="square" lIns="90000" tIns="46800" rIns="90000" bIns="46800" rtlCol="0" anchor="ctr" anchorCtr="0">
            <a:normAutofit fontScale="90000" lnSpcReduction="10000"/>
          </a:bodyPr>
          <a:lstStyle/>
          <a:p>
            <a:pPr algn="ctr"/>
            <a:r>
              <a:rPr lang="zh-CN" altLang="en-US" sz="3300" spc="150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目录</a:t>
            </a:r>
            <a:endParaRPr lang="zh-CN" altLang="en-US" sz="3300" spc="150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文本框 14"/>
          <p:cNvSpPr txBox="1"/>
          <p:nvPr>
            <p:custDataLst>
              <p:tags r:id="rId36"/>
            </p:custDataLst>
          </p:nvPr>
        </p:nvSpPr>
        <p:spPr>
          <a:xfrm>
            <a:off x="2609090" y="2580622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>
            <p:custDataLst>
              <p:tags r:id="rId37"/>
            </p:custDataLst>
          </p:nvPr>
        </p:nvSpPr>
        <p:spPr>
          <a:xfrm>
            <a:off x="5759853" y="2601996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dirty="0">
                <a:ln>
                  <a:noFill/>
                </a:ln>
                <a:solidFill>
                  <a:schemeClr val="tx2"/>
                </a:solidFill>
              </a:rPr>
              <a:t>02</a:t>
            </a:r>
            <a:endParaRPr lang="en-US" dirty="0">
              <a:ln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79" name="文本框 78"/>
          <p:cNvSpPr txBox="1"/>
          <p:nvPr>
            <p:custDataLst>
              <p:tags r:id="rId38"/>
            </p:custDataLst>
          </p:nvPr>
        </p:nvSpPr>
        <p:spPr>
          <a:xfrm>
            <a:off x="2594647" y="3476449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0" name="文本框 79"/>
          <p:cNvSpPr txBox="1"/>
          <p:nvPr>
            <p:custDataLst>
              <p:tags r:id="rId39"/>
            </p:custDataLst>
          </p:nvPr>
        </p:nvSpPr>
        <p:spPr>
          <a:xfrm>
            <a:off x="5764982" y="3471750"/>
            <a:ext cx="413230" cy="356799"/>
          </a:xfrm>
          <a:prstGeom prst="rect">
            <a:avLst/>
          </a:prstGeom>
          <a:noFill/>
        </p:spPr>
        <p:txBody>
          <a:bodyPr vert="horz" wrap="square" lIns="67500" tIns="35100" rIns="67500" bIns="35100" rtlCol="0" anchor="ctr" anchorCtr="0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04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8996045" y="2807970"/>
            <a:ext cx="1692910" cy="19246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50390" y="277685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549651" y="2805297"/>
            <a:ext cx="2262158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lnSpcReduction="10000"/>
          </a:bodyPr>
          <a:lstStyle/>
          <a:p>
            <a:pPr marL="0" lvl="1" algn="l">
              <a:lnSpc>
                <a:spcPct val="150000"/>
              </a:lnSpc>
            </a:pP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信息及其在秘书工作中的作用</a:t>
            </a:r>
            <a:endParaRPr lang="zh-CN" altLang="en-US" sz="3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endParaRPr lang="en-US" altLang="zh-CN" sz="27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2758258" y="1693791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166833" y="629621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66602" y="1488281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07750" y="616609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45995" y="2067560"/>
            <a:ext cx="6551295" cy="409829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sz="1200" dirty="0">
                <a:solidFill>
                  <a:srgbClr val="0070C0"/>
                </a:solidFill>
                <a:latin typeface="+mn-ea"/>
                <a:ea typeface="+mn-ea"/>
                <a:cs typeface="+mn-ea"/>
              </a:rPr>
              <a:t> </a:t>
            </a: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信息时代 </a:t>
            </a:r>
            <a:endParaRPr sz="10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一、通讯的历史 </a:t>
            </a:r>
            <a:endParaRPr sz="10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   信息是很重要的，其价值甚至超过措施。缺乏信息会浪费很多的金钱，有时甚至会牺牲许多人的生命。 </a:t>
            </a:r>
            <a:endParaRPr sz="10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新奥尔良战役 </a:t>
            </a:r>
            <a:endParaRPr sz="10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   这里的一个例子是发生在美国路易斯安那州新奥尔良市，当时英国和美国正在打 1812年的战争。1815 年 1 月 8 日，美军和英军在新奥尔良附近打仗。新奥尔良战役是一个著名的战役，伤亡了数以百计的军人。战后，美国人和英国人才知道没有必要打这一场战役，因为美、英谈判代表早在两周前已经在比利时根特市签署了一项和平条约。遗憾的是美军和英军在新奥尔良遭遇前，这项和平条约的消息尚未传到美国，战斗造成了惨重的伤亡。古时候，传递信息只能靠帆船和战马，甚至人的步行。人们也曾试过用别的办法传递信息，有人试着让鸽子传递信息，但这样的传递不是很可靠。更快的办法是到了电报的发明，电报是最早使用电线和电能来传递信息的设备。十九世纪三十年代，英国人和美国人率先使用了电报。在两地之间架起电报线，一头发电报，另一头收电报，就可以传递信息了。不过，每个字母和数字都得用电报键单独发送，收电报一方边收边记，发电报声听起来就是"嘀??嘀??嘀 </a:t>
            </a:r>
            <a:endParaRPr sz="10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莫尔斯电码操作员（美国国会图书馆照片） </a:t>
            </a:r>
            <a:endParaRPr sz="10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sz="1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  十九世纪五十年代，电报高手每分钟可以发送 35 至 40 个单词。遇到信息量大时，得发送好几个小时。但是，电报还是让生活在城市的人们大大地加快了通讯速度。电报线连接着各大城市，并很快就对日常生活产生了重大影响。政府、商行和个人使用电报发送信息，报社则使用电报获取信息。有时，报纸一天要印刷 4～5 次，以快速报道新消息。无疑，电报是将信息从一个地方传送到另一个地方的最快办法</a:t>
            </a:r>
            <a:r>
              <a:rPr sz="1200" dirty="0">
                <a:solidFill>
                  <a:srgbClr val="0070C0"/>
                </a:solidFill>
                <a:latin typeface="+mn-ea"/>
                <a:ea typeface="+mn-ea"/>
                <a:cs typeface="+mn-ea"/>
              </a:rPr>
              <a:t>。 </a:t>
            </a:r>
            <a:endParaRPr sz="1200" dirty="0">
              <a:solidFill>
                <a:srgbClr val="0070C0"/>
              </a:solidFill>
              <a:latin typeface="+mn-ea"/>
              <a:ea typeface="+mn-ea"/>
              <a:cs typeface="+mn-ea"/>
            </a:endParaRPr>
          </a:p>
          <a:p>
            <a:pPr lvl="0">
              <a:lnSpc>
                <a:spcPct val="130000"/>
              </a:lnSpc>
              <a:defRPr/>
            </a:pPr>
            <a:endParaRPr sz="1200" dirty="0">
              <a:solidFill>
                <a:srgbClr val="0070C0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636520" y="955040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>
                <a:solidFill>
                  <a:srgbClr val="FF0000"/>
                </a:solidFill>
              </a:rPr>
              <a:t>导入：</a:t>
            </a:r>
            <a:endParaRPr lang="zh-CN" altLang="en-US" sz="3600">
              <a:solidFill>
                <a:srgbClr val="FF0000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48840" y="107886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828165" y="3031490"/>
            <a:ext cx="6558280" cy="2805430"/>
            <a:chOff x="1152" y="4182"/>
            <a:chExt cx="9524" cy="3742"/>
          </a:xfrm>
        </p:grpSpPr>
        <p:sp>
          <p:nvSpPr>
            <p:cNvPr id="12" name="流程图: 可选过程 11"/>
            <p:cNvSpPr/>
            <p:nvPr/>
          </p:nvSpPr>
          <p:spPr>
            <a:xfrm>
              <a:off x="1152" y="4182"/>
              <a:ext cx="9525" cy="3742"/>
            </a:xfrm>
            <a:prstGeom prst="flowChartAlternateProcess">
              <a:avLst/>
            </a:prstGeom>
            <a:solidFill>
              <a:srgbClr val="003366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流程图: 可选过程 13"/>
            <p:cNvSpPr/>
            <p:nvPr/>
          </p:nvSpPr>
          <p:spPr>
            <a:xfrm>
              <a:off x="1288" y="4310"/>
              <a:ext cx="9230" cy="3486"/>
            </a:xfrm>
            <a:prstGeom prst="flowChartAlternateProcess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alpha val="20000"/>
                    <a:lumMod val="75000"/>
                    <a:lumOff val="2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 w="25400" cmpd="dbl">
              <a:solidFill>
                <a:schemeClr val="accent1">
                  <a:shade val="50000"/>
                  <a:alpha val="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zh-CN" altLang="en-US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ym typeface="+mn-ea"/>
              </a:endParaRPr>
            </a:p>
          </p:txBody>
        </p:sp>
      </p:grpSp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1905" y="2257425"/>
            <a:ext cx="3683000" cy="4632960"/>
          </a:xfrm>
          <a:prstGeom prst="rect">
            <a:avLst/>
          </a:prstGeom>
        </p:spPr>
      </p:pic>
      <p:sp>
        <p:nvSpPr>
          <p:cNvPr id="90" name="标题 8"/>
          <p:cNvSpPr txBox="1"/>
          <p:nvPr>
            <p:custDataLst>
              <p:tags r:id="rId2"/>
            </p:custDataLst>
          </p:nvPr>
        </p:nvSpPr>
        <p:spPr>
          <a:xfrm>
            <a:off x="2549512" y="1231770"/>
            <a:ext cx="1675757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Font typeface="+mj-lt"/>
              <a:defRPr/>
            </a:pPr>
            <a:r>
              <a:rPr sz="36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一、信息的概念与特征</a:t>
            </a:r>
            <a:endParaRPr sz="36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035175" y="3388360"/>
            <a:ext cx="6128385" cy="2091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sz="20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     </a:t>
            </a:r>
            <a:r>
              <a:rPr sz="20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信息是客观世界中事物运动状态的反映；信息又是客观事物之间相互联系、相互作用的直接或间接的表征；信息经过传递再现客观事物的状态。一般所说的信息，都是经过自然或人工的传递，能够再现事物状态的信息。</a:t>
            </a:r>
            <a:endParaRPr sz="2000" b="1" dirty="0"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35200" y="2257425"/>
            <a:ext cx="225171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信息的含义是什么?</a:t>
            </a:r>
            <a:r>
              <a:rPr lang="zh-CN" altLang="en-US" dirty="0"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 </a:t>
            </a:r>
            <a:endParaRPr lang="zh-CN" altLang="en-US" dirty="0"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077085" y="136588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4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5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6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828165" y="3031490"/>
            <a:ext cx="6558280" cy="2805430"/>
            <a:chOff x="1152" y="4182"/>
            <a:chExt cx="9524" cy="3742"/>
          </a:xfrm>
        </p:grpSpPr>
        <p:sp>
          <p:nvSpPr>
            <p:cNvPr id="12" name="流程图: 可选过程 11"/>
            <p:cNvSpPr/>
            <p:nvPr/>
          </p:nvSpPr>
          <p:spPr>
            <a:xfrm>
              <a:off x="1152" y="4182"/>
              <a:ext cx="9525" cy="3742"/>
            </a:xfrm>
            <a:prstGeom prst="flowChartAlternateProcess">
              <a:avLst/>
            </a:prstGeom>
            <a:solidFill>
              <a:srgbClr val="003366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流程图: 可选过程 13"/>
            <p:cNvSpPr/>
            <p:nvPr/>
          </p:nvSpPr>
          <p:spPr>
            <a:xfrm>
              <a:off x="1288" y="4310"/>
              <a:ext cx="9230" cy="3486"/>
            </a:xfrm>
            <a:prstGeom prst="flowChartAlternateProcess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alpha val="20000"/>
                    <a:lumMod val="75000"/>
                    <a:lumOff val="2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 w="25400" cmpd="dbl">
              <a:solidFill>
                <a:schemeClr val="accent1">
                  <a:shade val="50000"/>
                  <a:alpha val="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zh-CN" altLang="en-US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sym typeface="+mn-ea"/>
              </a:endParaRPr>
            </a:p>
          </p:txBody>
        </p:sp>
      </p:grpSp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1905" y="2257425"/>
            <a:ext cx="3683000" cy="4632960"/>
          </a:xfrm>
          <a:prstGeom prst="rect">
            <a:avLst/>
          </a:prstGeom>
        </p:spPr>
      </p:pic>
      <p:sp>
        <p:nvSpPr>
          <p:cNvPr id="90" name="标题 8"/>
          <p:cNvSpPr txBox="1"/>
          <p:nvPr>
            <p:custDataLst>
              <p:tags r:id="rId2"/>
            </p:custDataLst>
          </p:nvPr>
        </p:nvSpPr>
        <p:spPr>
          <a:xfrm>
            <a:off x="2549512" y="1231770"/>
            <a:ext cx="1675757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>
              <a:buFont typeface="+mj-lt"/>
              <a:defRPr/>
            </a:pPr>
            <a:r>
              <a:rPr sz="36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一、信息的概念与特征</a:t>
            </a:r>
            <a:endParaRPr sz="36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035175" y="3388360"/>
            <a:ext cx="6128385" cy="2091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sz="2000" b="1" dirty="0"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信息是客观世界中事物运动状态的反映；信息又是客观事物之间相互联系、相互作用的直接或间接的表征；信息经过传递再现客观事物的状态。一般所说的信息，都是经过自然或人工的传递，能够再现事物状态的信息。</a:t>
            </a:r>
            <a:endParaRPr sz="2000" b="1" dirty="0"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35200" y="2257425"/>
            <a:ext cx="225171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信息的含义是什么?</a:t>
            </a:r>
            <a:r>
              <a:rPr lang="zh-CN" altLang="en-US" dirty="0"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华康唐风隶W5" panose="03000509000000000000" charset="-122"/>
                <a:sym typeface="+mn-ea"/>
              </a:rPr>
              <a:t> </a:t>
            </a:r>
            <a:endParaRPr lang="zh-CN" altLang="en-US" dirty="0"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华康唐风隶W5" panose="03000509000000000000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077085" y="136588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4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5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6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822835" y="1689124"/>
            <a:ext cx="4787386" cy="524296"/>
            <a:chOff x="1964266" y="2089035"/>
            <a:chExt cx="5973232" cy="654165"/>
          </a:xfrm>
        </p:grpSpPr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sym typeface="Arial" panose="020B0604020202020204" pitchFamily="34" charset="0"/>
                </a:rPr>
                <a:t>01</a:t>
              </a:r>
              <a:endParaRPr lang="en-US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" name="KSO_Shape"/>
            <p:cNvSpPr/>
            <p:nvPr>
              <p:custDataLst>
                <p:tags r:id="rId5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按信息源的性质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>
            <p:custDataLst>
              <p:tags r:id="rId8"/>
            </p:custDataLst>
          </p:nvPr>
        </p:nvGrpSpPr>
        <p:grpSpPr>
          <a:xfrm>
            <a:off x="2111063" y="2796297"/>
            <a:ext cx="4787386" cy="524296"/>
            <a:chOff x="1964266" y="2089035"/>
            <a:chExt cx="5973232" cy="654165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02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KSO_Shape"/>
            <p:cNvSpPr/>
            <p:nvPr>
              <p:custDataLst>
                <p:tags r:id="rId11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2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按信息的表现形式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3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椭圆 18"/>
          <p:cNvSpPr/>
          <p:nvPr>
            <p:custDataLst>
              <p:tags r:id="rId14"/>
            </p:custDataLst>
          </p:nvPr>
        </p:nvSpPr>
        <p:spPr>
          <a:xfrm>
            <a:off x="2675729" y="3771000"/>
            <a:ext cx="224081" cy="224081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>
            <p:custDataLst>
              <p:tags r:id="rId15"/>
            </p:custDataLst>
          </p:nvPr>
        </p:nvSpPr>
        <p:spPr>
          <a:xfrm>
            <a:off x="2409297" y="3697128"/>
            <a:ext cx="373095" cy="373095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03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21" name="KSO_Shape"/>
          <p:cNvSpPr/>
          <p:nvPr>
            <p:custDataLst>
              <p:tags r:id="rId16"/>
            </p:custDataLst>
          </p:nvPr>
        </p:nvSpPr>
        <p:spPr bwMode="auto">
          <a:xfrm>
            <a:off x="2984064" y="3730740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3282652" y="3545874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按信息来源的方向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18"/>
            </p:custDataLst>
          </p:nvPr>
        </p:nvCxnSpPr>
        <p:spPr>
          <a:xfrm>
            <a:off x="3329485" y="2633995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>
            <p:custDataLst>
              <p:tags r:id="rId19"/>
            </p:custDataLst>
          </p:nvPr>
        </p:nvGrpSpPr>
        <p:grpSpPr>
          <a:xfrm>
            <a:off x="2676090" y="4351512"/>
            <a:ext cx="4787386" cy="524296"/>
            <a:chOff x="1964266" y="2089035"/>
            <a:chExt cx="5973232" cy="654165"/>
          </a:xfrm>
        </p:grpSpPr>
        <p:sp>
          <p:nvSpPr>
            <p:cNvPr id="26" name="椭圆 25"/>
            <p:cNvSpPr/>
            <p:nvPr>
              <p:custDataLst>
                <p:tags r:id="rId20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>
              <p:custDataLst>
                <p:tags r:id="rId21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04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KSO_Shape"/>
            <p:cNvSpPr/>
            <p:nvPr>
              <p:custDataLst>
                <p:tags r:id="rId22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>
              <p:custDataLst>
                <p:tags r:id="rId23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按信息的稳定状态 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" name="直接连接符 30"/>
            <p:cNvCxnSpPr/>
            <p:nvPr>
              <p:custDataLst>
                <p:tags r:id="rId24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>
            <p:custDataLst>
              <p:tags r:id="rId25"/>
            </p:custDataLst>
          </p:nvPr>
        </p:nvGrpSpPr>
        <p:grpSpPr>
          <a:xfrm>
            <a:off x="2846844" y="4996405"/>
            <a:ext cx="4787386" cy="524296"/>
            <a:chOff x="1964266" y="2089035"/>
            <a:chExt cx="5973232" cy="654165"/>
          </a:xfrm>
        </p:grpSpPr>
        <p:sp>
          <p:nvSpPr>
            <p:cNvPr id="33" name="椭圆 32"/>
            <p:cNvSpPr/>
            <p:nvPr>
              <p:custDataLst>
                <p:tags r:id="rId26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椭圆 33"/>
            <p:cNvSpPr/>
            <p:nvPr>
              <p:custDataLst>
                <p:tags r:id="rId27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05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KSO_Shape"/>
            <p:cNvSpPr/>
            <p:nvPr>
              <p:custDataLst>
                <p:tags r:id="rId28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29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按信息存在或作用时间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8" name="直接连接符 37"/>
            <p:cNvCxnSpPr/>
            <p:nvPr>
              <p:custDataLst>
                <p:tags r:id="rId30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>
            <p:custDataLst>
              <p:tags r:id="rId31"/>
            </p:custDataLst>
          </p:nvPr>
        </p:nvSpPr>
        <p:spPr>
          <a:xfrm>
            <a:off x="991870" y="791815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sz="36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信息有哪些种类呢？</a:t>
            </a:r>
            <a:endParaRPr sz="36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782570" y="2059305"/>
            <a:ext cx="609219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可分为两大类，一类是自然信息，这是自然界自发产生的。另一类是社会信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息，这是社会各界有目的、有意识地发出的信息，可分为政治信息、经济信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息、文化信息、教育信息、军事信息、科技信息、体育信息等。 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94050" y="3166745"/>
            <a:ext cx="439166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可分为语言信息、文字信息、数据信息、图象信息。 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433445" y="3915410"/>
            <a:ext cx="2886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可分为横向信息、纵向信息；外部信息、内部信息。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83965" y="4689475"/>
            <a:ext cx="50228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可分为静态信息、动态信息。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83965" y="5366385"/>
            <a:ext cx="251079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可分为长时信息、短时信息。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956810" y="6452235"/>
            <a:ext cx="30988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t">
            <a:spAutoFit/>
          </a:bodyPr>
          <a:p>
            <a:pPr algn="l"/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547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2148840" y="93535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3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35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822835" y="1689124"/>
            <a:ext cx="4787386" cy="524296"/>
            <a:chOff x="1964266" y="2089035"/>
            <a:chExt cx="5973232" cy="654165"/>
          </a:xfrm>
        </p:grpSpPr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椭圆 2"/>
            <p:cNvSpPr/>
            <p:nvPr>
              <p:custDataLst>
                <p:tags r:id="rId4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sym typeface="Arial" panose="020B0604020202020204" pitchFamily="34" charset="0"/>
                </a:rPr>
                <a:t>01</a:t>
              </a:r>
              <a:endParaRPr lang="en-US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" name="KSO_Shape"/>
            <p:cNvSpPr/>
            <p:nvPr>
              <p:custDataLst>
                <p:tags r:id="rId5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按信息源的性质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7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>
            <p:custDataLst>
              <p:tags r:id="rId8"/>
            </p:custDataLst>
          </p:nvPr>
        </p:nvGrpSpPr>
        <p:grpSpPr>
          <a:xfrm>
            <a:off x="2111063" y="2796297"/>
            <a:ext cx="4787386" cy="524296"/>
            <a:chOff x="1964266" y="2089035"/>
            <a:chExt cx="5973232" cy="654165"/>
          </a:xfrm>
        </p:grpSpPr>
        <p:sp>
          <p:nvSpPr>
            <p:cNvPr id="12" name="椭圆 11"/>
            <p:cNvSpPr/>
            <p:nvPr>
              <p:custDataLst>
                <p:tags r:id="rId9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02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KSO_Shape"/>
            <p:cNvSpPr/>
            <p:nvPr>
              <p:custDataLst>
                <p:tags r:id="rId11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2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按信息的表现形式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3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椭圆 18"/>
          <p:cNvSpPr/>
          <p:nvPr>
            <p:custDataLst>
              <p:tags r:id="rId14"/>
            </p:custDataLst>
          </p:nvPr>
        </p:nvSpPr>
        <p:spPr>
          <a:xfrm>
            <a:off x="2675729" y="3771000"/>
            <a:ext cx="224081" cy="224081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>
            <p:custDataLst>
              <p:tags r:id="rId15"/>
            </p:custDataLst>
          </p:nvPr>
        </p:nvSpPr>
        <p:spPr>
          <a:xfrm>
            <a:off x="2409297" y="3697128"/>
            <a:ext cx="373095" cy="373095"/>
          </a:xfrm>
          <a:prstGeom prst="ellipse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70000"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sym typeface="Arial" panose="020B0604020202020204" pitchFamily="34" charset="0"/>
              </a:rPr>
              <a:t>03</a:t>
            </a:r>
            <a:endParaRPr lang="en-US" altLang="zh-CN" sz="2400" b="1" dirty="0" smtClean="0">
              <a:solidFill>
                <a:schemeClr val="tx2"/>
              </a:solidFill>
              <a:sym typeface="Arial" panose="020B0604020202020204" pitchFamily="34" charset="0"/>
            </a:endParaRPr>
          </a:p>
        </p:txBody>
      </p:sp>
      <p:sp>
        <p:nvSpPr>
          <p:cNvPr id="21" name="KSO_Shape"/>
          <p:cNvSpPr/>
          <p:nvPr>
            <p:custDataLst>
              <p:tags r:id="rId16"/>
            </p:custDataLst>
          </p:nvPr>
        </p:nvSpPr>
        <p:spPr bwMode="auto">
          <a:xfrm>
            <a:off x="2984064" y="3730740"/>
            <a:ext cx="267777" cy="305310"/>
          </a:xfrm>
          <a:custGeom>
            <a:avLst/>
            <a:gdLst>
              <a:gd name="T0" fmla="*/ 775981150 w 3678"/>
              <a:gd name="T1" fmla="*/ 775692216 h 4197"/>
              <a:gd name="T2" fmla="*/ 775981150 w 3678"/>
              <a:gd name="T3" fmla="*/ 775692216 h 4197"/>
              <a:gd name="T4" fmla="*/ 775981150 w 3678"/>
              <a:gd name="T5" fmla="*/ 775692216 h 4197"/>
              <a:gd name="T6" fmla="*/ 775981150 w 3678"/>
              <a:gd name="T7" fmla="*/ 775692216 h 4197"/>
              <a:gd name="T8" fmla="*/ 775981150 w 3678"/>
              <a:gd name="T9" fmla="*/ 775692216 h 4197"/>
              <a:gd name="T10" fmla="*/ 775981150 w 3678"/>
              <a:gd name="T11" fmla="*/ 775692216 h 4197"/>
              <a:gd name="T12" fmla="*/ 775981150 w 3678"/>
              <a:gd name="T13" fmla="*/ 775692216 h 4197"/>
              <a:gd name="T14" fmla="*/ 775981150 w 3678"/>
              <a:gd name="T15" fmla="*/ 775692216 h 4197"/>
              <a:gd name="T16" fmla="*/ 775981150 w 3678"/>
              <a:gd name="T17" fmla="*/ 775692216 h 4197"/>
              <a:gd name="T18" fmla="*/ 775981150 w 3678"/>
              <a:gd name="T19" fmla="*/ 775692216 h 4197"/>
              <a:gd name="T20" fmla="*/ 775981150 w 3678"/>
              <a:gd name="T21" fmla="*/ 775692216 h 4197"/>
              <a:gd name="T22" fmla="*/ 775981150 w 3678"/>
              <a:gd name="T23" fmla="*/ 775692216 h 41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678" h="4197">
                <a:moveTo>
                  <a:pt x="2081" y="2099"/>
                </a:moveTo>
                <a:lnTo>
                  <a:pt x="0" y="0"/>
                </a:lnTo>
                <a:lnTo>
                  <a:pt x="762" y="2099"/>
                </a:lnTo>
                <a:lnTo>
                  <a:pt x="0" y="4197"/>
                </a:lnTo>
                <a:lnTo>
                  <a:pt x="2081" y="2099"/>
                </a:lnTo>
                <a:close/>
                <a:moveTo>
                  <a:pt x="3678" y="2099"/>
                </a:moveTo>
                <a:lnTo>
                  <a:pt x="1597" y="0"/>
                </a:lnTo>
                <a:lnTo>
                  <a:pt x="2359" y="2099"/>
                </a:lnTo>
                <a:lnTo>
                  <a:pt x="1597" y="4197"/>
                </a:lnTo>
                <a:lnTo>
                  <a:pt x="3678" y="2099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0000"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3282652" y="3545874"/>
            <a:ext cx="3914131" cy="369733"/>
          </a:xfrm>
          <a:prstGeom prst="rect">
            <a:avLst/>
          </a:prstGeom>
        </p:spPr>
        <p:txBody>
          <a:bodyPr wrap="square" anchor="b" anchorCtr="0">
            <a:normAutofit fontScale="70000"/>
          </a:bodyPr>
          <a:lstStyle/>
          <a:p>
            <a:r>
              <a: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按信息来源的方向</a:t>
            </a:r>
            <a:endParaRPr lang="zh-CN" altLang="en-US" sz="2400" b="1" dirty="0">
              <a:solidFill>
                <a:schemeClr val="accent6">
                  <a:lumMod val="90000"/>
                  <a:lumOff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18"/>
            </p:custDataLst>
          </p:nvPr>
        </p:nvCxnSpPr>
        <p:spPr>
          <a:xfrm>
            <a:off x="3329485" y="2633995"/>
            <a:ext cx="2017287" cy="0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>
            <p:custDataLst>
              <p:tags r:id="rId19"/>
            </p:custDataLst>
          </p:nvPr>
        </p:nvGrpSpPr>
        <p:grpSpPr>
          <a:xfrm>
            <a:off x="2676090" y="4351512"/>
            <a:ext cx="4787386" cy="524296"/>
            <a:chOff x="1964266" y="2089035"/>
            <a:chExt cx="5973232" cy="654165"/>
          </a:xfrm>
        </p:grpSpPr>
        <p:sp>
          <p:nvSpPr>
            <p:cNvPr id="26" name="椭圆 25"/>
            <p:cNvSpPr/>
            <p:nvPr>
              <p:custDataLst>
                <p:tags r:id="rId20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>
              <p:custDataLst>
                <p:tags r:id="rId21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04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KSO_Shape"/>
            <p:cNvSpPr/>
            <p:nvPr>
              <p:custDataLst>
                <p:tags r:id="rId22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>
              <p:custDataLst>
                <p:tags r:id="rId23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按信息的稳定状态 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1" name="直接连接符 30"/>
            <p:cNvCxnSpPr/>
            <p:nvPr>
              <p:custDataLst>
                <p:tags r:id="rId24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>
            <p:custDataLst>
              <p:tags r:id="rId25"/>
            </p:custDataLst>
          </p:nvPr>
        </p:nvGrpSpPr>
        <p:grpSpPr>
          <a:xfrm>
            <a:off x="2846844" y="4996405"/>
            <a:ext cx="4787386" cy="524296"/>
            <a:chOff x="1964266" y="2089035"/>
            <a:chExt cx="5973232" cy="654165"/>
          </a:xfrm>
        </p:grpSpPr>
        <p:sp>
          <p:nvSpPr>
            <p:cNvPr id="33" name="椭圆 32"/>
            <p:cNvSpPr/>
            <p:nvPr>
              <p:custDataLst>
                <p:tags r:id="rId26"/>
              </p:custDataLst>
            </p:nvPr>
          </p:nvSpPr>
          <p:spPr>
            <a:xfrm>
              <a:off x="2298698" y="2370667"/>
              <a:ext cx="279400" cy="279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/>
            <a:p>
              <a:pPr algn="just">
                <a:lnSpc>
                  <a:spcPct val="130000"/>
                </a:lnSpc>
              </a:pPr>
              <a:endParaRPr lang="zh-CN" altLang="en-US" dirty="0" err="1" smtClean="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4" name="椭圆 33"/>
            <p:cNvSpPr/>
            <p:nvPr>
              <p:custDataLst>
                <p:tags r:id="rId27"/>
              </p:custDataLst>
            </p:nvPr>
          </p:nvSpPr>
          <p:spPr>
            <a:xfrm>
              <a:off x="1964266" y="2277534"/>
              <a:ext cx="465666" cy="465666"/>
            </a:xfrm>
            <a:prstGeom prst="ellipse">
              <a:avLst/>
            </a:prstGeom>
            <a:solidFill>
              <a:schemeClr val="accent2"/>
            </a:solidFill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 fontScale="70000"/>
            </a:bodyPr>
            <a:lstStyle/>
            <a:p>
              <a:pPr algn="ctr"/>
              <a:r>
                <a:rPr lang="en-US" altLang="zh-CN" sz="2400" b="1" dirty="0" err="1" smtClean="0">
                  <a:solidFill>
                    <a:schemeClr val="bg1"/>
                  </a:solidFill>
                  <a:sym typeface="Arial" panose="020B0604020202020204" pitchFamily="34" charset="0"/>
                </a:rPr>
                <a:t>05</a:t>
              </a:r>
              <a:endParaRPr lang="en-US" altLang="zh-CN" sz="2400" b="1" dirty="0" err="1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KSO_Shape"/>
            <p:cNvSpPr/>
            <p:nvPr>
              <p:custDataLst>
                <p:tags r:id="rId28"/>
              </p:custDataLst>
            </p:nvPr>
          </p:nvSpPr>
          <p:spPr bwMode="auto">
            <a:xfrm>
              <a:off x="2681284" y="2319868"/>
              <a:ext cx="334009" cy="380999"/>
            </a:xfrm>
            <a:custGeom>
              <a:avLst/>
              <a:gdLst>
                <a:gd name="T0" fmla="*/ 775981150 w 3678"/>
                <a:gd name="T1" fmla="*/ 775692216 h 4197"/>
                <a:gd name="T2" fmla="*/ 775981150 w 3678"/>
                <a:gd name="T3" fmla="*/ 775692216 h 4197"/>
                <a:gd name="T4" fmla="*/ 775981150 w 3678"/>
                <a:gd name="T5" fmla="*/ 775692216 h 4197"/>
                <a:gd name="T6" fmla="*/ 775981150 w 3678"/>
                <a:gd name="T7" fmla="*/ 775692216 h 4197"/>
                <a:gd name="T8" fmla="*/ 775981150 w 3678"/>
                <a:gd name="T9" fmla="*/ 775692216 h 4197"/>
                <a:gd name="T10" fmla="*/ 775981150 w 3678"/>
                <a:gd name="T11" fmla="*/ 775692216 h 4197"/>
                <a:gd name="T12" fmla="*/ 775981150 w 3678"/>
                <a:gd name="T13" fmla="*/ 775692216 h 4197"/>
                <a:gd name="T14" fmla="*/ 775981150 w 3678"/>
                <a:gd name="T15" fmla="*/ 775692216 h 4197"/>
                <a:gd name="T16" fmla="*/ 775981150 w 3678"/>
                <a:gd name="T17" fmla="*/ 775692216 h 4197"/>
                <a:gd name="T18" fmla="*/ 775981150 w 3678"/>
                <a:gd name="T19" fmla="*/ 775692216 h 4197"/>
                <a:gd name="T20" fmla="*/ 775981150 w 3678"/>
                <a:gd name="T21" fmla="*/ 775692216 h 4197"/>
                <a:gd name="T22" fmla="*/ 775981150 w 3678"/>
                <a:gd name="T23" fmla="*/ 775692216 h 41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78" h="4197">
                  <a:moveTo>
                    <a:pt x="2081" y="2099"/>
                  </a:moveTo>
                  <a:lnTo>
                    <a:pt x="0" y="0"/>
                  </a:lnTo>
                  <a:lnTo>
                    <a:pt x="762" y="2099"/>
                  </a:lnTo>
                  <a:lnTo>
                    <a:pt x="0" y="4197"/>
                  </a:lnTo>
                  <a:lnTo>
                    <a:pt x="2081" y="2099"/>
                  </a:lnTo>
                  <a:close/>
                  <a:moveTo>
                    <a:pt x="3678" y="2099"/>
                  </a:moveTo>
                  <a:lnTo>
                    <a:pt x="1597" y="0"/>
                  </a:lnTo>
                  <a:lnTo>
                    <a:pt x="2359" y="2099"/>
                  </a:lnTo>
                  <a:lnTo>
                    <a:pt x="1597" y="4197"/>
                  </a:lnTo>
                  <a:lnTo>
                    <a:pt x="3678" y="20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0000"/>
            </a:bodyPr>
            <a:lstStyle/>
            <a:p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>
              <p:custDataLst>
                <p:tags r:id="rId29"/>
              </p:custDataLst>
            </p:nvPr>
          </p:nvSpPr>
          <p:spPr>
            <a:xfrm>
              <a:off x="3053797" y="2089035"/>
              <a:ext cx="4883701" cy="461665"/>
            </a:xfrm>
            <a:prstGeom prst="rect">
              <a:avLst/>
            </a:prstGeom>
          </p:spPr>
          <p:txBody>
            <a:bodyPr wrap="square" anchor="b" anchorCtr="0">
              <a:normAutofit fontScale="70000"/>
            </a:bodyPr>
            <a:lstStyle/>
            <a:p>
              <a:r>
                <a:rPr lang="zh-CN" altLang="en-US" sz="2400" b="1" dirty="0">
                  <a:solidFill>
                    <a:schemeClr val="accent6">
                      <a:lumMod val="90000"/>
                      <a:lumOff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按信息存在或作用时间</a:t>
              </a:r>
              <a:endParaRPr lang="zh-CN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cxnSp>
          <p:nvCxnSpPr>
            <p:cNvPr id="38" name="直接连接符 37"/>
            <p:cNvCxnSpPr/>
            <p:nvPr>
              <p:custDataLst>
                <p:tags r:id="rId30"/>
              </p:custDataLst>
            </p:nvPr>
          </p:nvCxnSpPr>
          <p:spPr>
            <a:xfrm>
              <a:off x="3114472" y="2510367"/>
              <a:ext cx="2517269" cy="0"/>
            </a:xfrm>
            <a:prstGeom prst="line">
              <a:avLst/>
            </a:prstGeom>
            <a:ln w="12700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>
            <p:custDataLst>
              <p:tags r:id="rId31"/>
            </p:custDataLst>
          </p:nvPr>
        </p:nvSpPr>
        <p:spPr>
          <a:xfrm>
            <a:off x="991870" y="791815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sz="3600" b="1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信息有哪些种类呢？</a:t>
            </a:r>
            <a:endParaRPr sz="3600" b="1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782570" y="2059305"/>
            <a:ext cx="609219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可分为两大类，一类是自然信息，这是自然界自发产生的。另一类是社会信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息，这是社会各界有目的、有意识地发出的信息，可分为政治信息、经济信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息、文化信息、教育信息、军事信息、科技信息、体育信息等。 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94050" y="3166745"/>
            <a:ext cx="439166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可分为语言信息、文字信息、数据信息、图象信息。 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433445" y="3915410"/>
            <a:ext cx="2886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可分为横向信息、纵向信息；外部信息、内部信息。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83965" y="4689475"/>
            <a:ext cx="50228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可分为静态信息、动态信息。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83965" y="5366385"/>
            <a:ext cx="251079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可分为长时信息、短时信息。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956810" y="6452235"/>
            <a:ext cx="30988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 anchor="t">
            <a:spAutoFit/>
          </a:bodyPr>
          <a:p>
            <a:pPr algn="l"/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547813" y="34544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2148840" y="935355"/>
            <a:ext cx="513715" cy="349885"/>
            <a:chOff x="532" y="1812"/>
            <a:chExt cx="809" cy="551"/>
          </a:xfrm>
        </p:grpSpPr>
        <p:grpSp>
          <p:nvGrpSpPr>
            <p:cNvPr id="40" name="组合 39"/>
            <p:cNvGrpSpPr/>
            <p:nvPr>
              <p:custDataLst>
                <p:tags r:id="rId33"/>
              </p:custDataLst>
            </p:nvPr>
          </p:nvGrpSpPr>
          <p:grpSpPr>
            <a:xfrm>
              <a:off x="532" y="1812"/>
              <a:ext cx="529" cy="529"/>
              <a:chOff x="657224" y="1451026"/>
              <a:chExt cx="447675" cy="447675"/>
            </a:xfrm>
          </p:grpSpPr>
          <p:sp>
            <p:nvSpPr>
              <p:cNvPr id="41" name="菱形 40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菱形 41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>
              <p:custDataLst>
                <p:tags r:id="rId34"/>
              </p:custDataLst>
            </p:nvPr>
          </p:nvGrpSpPr>
          <p:grpSpPr>
            <a:xfrm>
              <a:off x="813" y="1835"/>
              <a:ext cx="529" cy="529"/>
              <a:chOff x="657224" y="1451026"/>
              <a:chExt cx="447675" cy="447675"/>
            </a:xfrm>
          </p:grpSpPr>
          <p:sp>
            <p:nvSpPr>
              <p:cNvPr id="44" name="菱形 43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菱形 44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20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35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4173217" y="2309662"/>
            <a:ext cx="4836849" cy="1772093"/>
            <a:chOff x="3312399" y="2443012"/>
            <a:chExt cx="4407347" cy="1614735"/>
          </a:xfrm>
        </p:grpSpPr>
        <p:sp>
          <p:nvSpPr>
            <p:cNvPr id="10" name="任意多边形 9"/>
            <p:cNvSpPr/>
            <p:nvPr>
              <p:custDataLst>
                <p:tags r:id="rId2"/>
              </p:custDataLst>
            </p:nvPr>
          </p:nvSpPr>
          <p:spPr>
            <a:xfrm>
              <a:off x="3312399" y="2443012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3"/>
              </p:custDataLst>
            </p:nvPr>
          </p:nvSpPr>
          <p:spPr>
            <a:xfrm>
              <a:off x="4286890" y="340198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pPr>
                <a:lnSpc>
                  <a:spcPct val="100000"/>
                </a:lnSpc>
              </a:pPr>
              <a:r>
                <a:rPr lang="da-DK" altLang="zh-CN" sz="1400" dirty="0" smtClean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开发性 ：信息是可开发、可再生，取之不竭的"资源"，能够产生巨大的动力，推动物质世界的发展与变革，人们研究信息，正是为了开发利用这一资源。 </a:t>
              </a:r>
              <a:endParaRPr lang="da-DK" altLang="zh-CN" sz="1400" dirty="0" smtClean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3279725" y="2875259"/>
            <a:ext cx="4846461" cy="1831292"/>
            <a:chOff x="2517920" y="3107089"/>
            <a:chExt cx="4416105" cy="1668677"/>
          </a:xfrm>
        </p:grpSpPr>
        <p:sp>
          <p:nvSpPr>
            <p:cNvPr id="9" name="任意多边形 8"/>
            <p:cNvSpPr/>
            <p:nvPr>
              <p:custDataLst>
                <p:tags r:id="rId5"/>
              </p:custDataLst>
            </p:nvPr>
          </p:nvSpPr>
          <p:spPr>
            <a:xfrm>
              <a:off x="2517920" y="3107089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6"/>
              </p:custDataLst>
            </p:nvPr>
          </p:nvSpPr>
          <p:spPr>
            <a:xfrm>
              <a:off x="3501169" y="4406072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pPr>
                <a:lnSpc>
                  <a:spcPct val="100000"/>
                </a:lnSpc>
              </a:pPr>
              <a:r>
                <a:rPr lang="da-DK" altLang="zh-CN" sz="1400" dirty="0" smtClean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共享性 ：信息不像一般的物质那样具有单一的归属性，它可以让众多的人共同享用。 </a:t>
              </a:r>
              <a:endParaRPr lang="da-DK" altLang="zh-CN" sz="1400" dirty="0" smtClean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7"/>
            </p:custDataLst>
          </p:nvPr>
        </p:nvGrpSpPr>
        <p:grpSpPr>
          <a:xfrm>
            <a:off x="2484477" y="3617695"/>
            <a:ext cx="4842831" cy="1831598"/>
            <a:chOff x="1726748" y="3771447"/>
            <a:chExt cx="4412798" cy="1668956"/>
          </a:xfrm>
        </p:grpSpPr>
        <p:sp>
          <p:nvSpPr>
            <p:cNvPr id="7" name="任意多边形 6"/>
            <p:cNvSpPr/>
            <p:nvPr>
              <p:custDataLst>
                <p:tags r:id="rId8"/>
              </p:custDataLst>
            </p:nvPr>
          </p:nvSpPr>
          <p:spPr>
            <a:xfrm>
              <a:off x="1726748" y="3771447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9"/>
              </p:custDataLst>
            </p:nvPr>
          </p:nvSpPr>
          <p:spPr>
            <a:xfrm>
              <a:off x="2706690" y="507070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pPr>
                <a:lnSpc>
                  <a:spcPct val="90000"/>
                </a:lnSpc>
              </a:pPr>
              <a:r>
                <a:rPr lang="zh-CN" altLang="en-US" sz="1400" dirty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无限性 ：物质世界是无限的，人们对物质世界的认识也是无限的，所以无论从时间还是从空间范畴来说，信息都是无限的，是永不枯竭的资源。 </a:t>
              </a:r>
              <a:endParaRPr lang="zh-CN" altLang="en-US" sz="1400" dirty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1183640" y="873760"/>
            <a:ext cx="6333490" cy="1667510"/>
          </a:xfrm>
          <a:prstGeom prst="rect">
            <a:avLst/>
          </a:prstGeom>
          <a:noFill/>
        </p:spPr>
        <p:txBody>
          <a:bodyPr wrap="square" rtlCol="0" anchor="ctr" anchorCtr="0">
            <a:normAutofit lnSpcReduction="10000"/>
          </a:bodyPr>
          <a:lstStyle/>
          <a:p>
            <a:pPr algn="ctr"/>
            <a:r>
              <a:rPr b="1" dirty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信息有哪些特征呢？</a:t>
            </a:r>
            <a:r>
              <a:rPr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latin typeface="+mj-lt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>
            <p:custDataLst>
              <p:tags r:id="rId11"/>
            </p:custDataLst>
          </p:nvPr>
        </p:nvGrpSpPr>
        <p:grpSpPr>
          <a:xfrm>
            <a:off x="2148986" y="1509258"/>
            <a:ext cx="335756" cy="335756"/>
            <a:chOff x="657224" y="1451026"/>
            <a:chExt cx="447675" cy="447675"/>
          </a:xfrm>
        </p:grpSpPr>
        <p:sp>
          <p:nvSpPr>
            <p:cNvPr id="41" name="菱形 40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2" name="菱形 41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>
            <p:custDataLst>
              <p:tags r:id="rId12"/>
            </p:custDataLst>
          </p:nvPr>
        </p:nvGrpSpPr>
        <p:grpSpPr>
          <a:xfrm>
            <a:off x="2327582" y="1523871"/>
            <a:ext cx="335756" cy="335756"/>
            <a:chOff x="657224" y="1451026"/>
            <a:chExt cx="447675" cy="447675"/>
          </a:xfrm>
        </p:grpSpPr>
        <p:sp>
          <p:nvSpPr>
            <p:cNvPr id="44" name="菱形 43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5" name="菱形 44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 descr="timgYHKA9170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9850" y="2623820"/>
            <a:ext cx="3373755" cy="4243705"/>
          </a:xfrm>
          <a:prstGeom prst="rect">
            <a:avLst/>
          </a:prstGeom>
        </p:spPr>
      </p:pic>
      <p:pic>
        <p:nvPicPr>
          <p:cNvPr id="6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>
            <p:custDataLst>
              <p:tags r:id="rId15"/>
            </p:custDataLst>
          </p:nvPr>
        </p:nvGrpSpPr>
        <p:grpSpPr>
          <a:xfrm>
            <a:off x="1715767" y="4781082"/>
            <a:ext cx="4836849" cy="1772093"/>
            <a:chOff x="3312399" y="2443012"/>
            <a:chExt cx="4407347" cy="1614735"/>
          </a:xfrm>
        </p:grpSpPr>
        <p:sp>
          <p:nvSpPr>
            <p:cNvPr id="11" name="任意多边形 10"/>
            <p:cNvSpPr/>
            <p:nvPr>
              <p:custDataLst>
                <p:tags r:id="rId16"/>
              </p:custDataLst>
            </p:nvPr>
          </p:nvSpPr>
          <p:spPr>
            <a:xfrm>
              <a:off x="3312399" y="2443012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>
              <p:custDataLst>
                <p:tags r:id="rId17"/>
              </p:custDataLst>
            </p:nvPr>
          </p:nvSpPr>
          <p:spPr>
            <a:xfrm>
              <a:off x="4286890" y="340198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p>
              <a:pPr>
                <a:lnSpc>
                  <a:spcPct val="90000"/>
                </a:lnSpc>
              </a:pPr>
              <a:r>
                <a:rPr lang="da-DK" altLang="zh-CN" sz="1400" dirty="0" smtClean="0">
                  <a:latin typeface="华康唐风隶W5" panose="03000509000000000000" charset="-122"/>
                  <a:ea typeface="华康唐风隶W5" panose="03000509000000000000" charset="-122"/>
                  <a:sym typeface="Arial" panose="020B0604020202020204" pitchFamily="34" charset="0"/>
                </a:rPr>
                <a:t>时效性 ：社会需求的瞬息万变，带来了信息强烈的时效性。这种时效性反映了信息的价值，过时的信息相对来说价值就小，甚至毫无价值。</a:t>
              </a:r>
              <a:endParaRPr lang="da-DK" altLang="zh-CN" sz="1400" dirty="0" smtClean="0">
                <a:latin typeface="华康唐风隶W5" panose="03000509000000000000" charset="-122"/>
                <a:ea typeface="华康唐风隶W5" panose="03000509000000000000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8"/>
    </p:custDataLst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6"/>
  <p:tag name="KSO_WM_TEMPLATE_CATEGORY" val="diagram"/>
  <p:tag name="KSO_WM_TEMPLATE_INDEX" val="20161353"/>
  <p:tag name="KSO_WM_UNIT_INDEX" val="6"/>
</p:tagLst>
</file>

<file path=ppt/tags/tag10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7"/>
  <p:tag name="KSO_WM_UNIT_ID" val="diagram290_6*m_i*1_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2_1"/>
  <p:tag name="KSO_WM_UNIT_ID" val="diagram290_6*m_h_a*1_2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8"/>
  <p:tag name="KSO_WM_UNIT_ID" val="diagram290_6*m_i*1_8"/>
  <p:tag name="KSO_WM_UNIT_CLEAR" val="1"/>
  <p:tag name="KSO_WM_UNIT_LAYERLEVEL" val="1_1"/>
  <p:tag name="KSO_WM_DIAGRAM_GROUP_CODE" val="m1-1"/>
  <p:tag name="KSO_WM_UNIT_USESOURCEFORMAT_APPLY" val="0"/>
</p:tagLst>
</file>

<file path=ppt/tags/tag10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9"/>
  <p:tag name="KSO_WM_UNIT_ID" val="diagram290_6*m_i*1_9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10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0"/>
  <p:tag name="KSO_WM_UNIT_ID" val="diagram290_6*m_i*1_10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0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1"/>
  <p:tag name="KSO_WM_UNIT_ID" val="diagram290_6*m_i*1_1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3_1"/>
  <p:tag name="KSO_WM_UNIT_ID" val="diagram290_6*m_h_a*1_3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10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2"/>
  <p:tag name="KSO_WM_UNIT_ID" val="diagram290_6*m_i*1_12"/>
  <p:tag name="KSO_WM_UNIT_CLEAR" val="1"/>
  <p:tag name="KSO_WM_UNIT_LAYERLEVEL" val="1_1"/>
  <p:tag name="KSO_WM_DIAGRAM_GROUP_CODE" val="m1-1"/>
  <p:tag name="KSO_WM_UNIT_USESOURCEFORMAT_APPLY" val="0"/>
</p:tagLst>
</file>

<file path=ppt/tags/tag10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39"/>
  <p:tag name="KSO_WM_TEMPLATE_CATEGORY" val="diagram"/>
  <p:tag name="KSO_WM_TEMPLATE_INDEX" val="290"/>
  <p:tag name="KSO_WM_UNIT_INDEX" val="39"/>
</p:tagLst>
</file>

<file path=ppt/tags/tag10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3"/>
  <p:tag name="KSO_WM_UNIT_ID" val="diagram290_6*m_i*1_1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"/>
  <p:tag name="KSO_WM_UNIT_ID" val="diagram20161353_6*l_i*1_1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4"/>
  <p:tag name="KSO_WM_UNIT_ID" val="diagram290_6*m_i*1_1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5"/>
  <p:tag name="KSO_WM_UNIT_ID" val="diagram290_6*m_i*1_1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4_1"/>
  <p:tag name="KSO_WM_UNIT_ID" val="diagram290_6*m_h_a*1_4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6"/>
  <p:tag name="KSO_WM_UNIT_ID" val="diagram290_6*m_i*1_16"/>
  <p:tag name="KSO_WM_UNIT_CLEAR" val="1"/>
  <p:tag name="KSO_WM_UNIT_LAYERLEVEL" val="1_1"/>
  <p:tag name="KSO_WM_DIAGRAM_GROUP_CODE" val="m1-1"/>
  <p:tag name="KSO_WM_UNIT_USESOURCEFORMAT_APPLY" val="0"/>
</p:tagLst>
</file>

<file path=ppt/tags/tag1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52"/>
  <p:tag name="KSO_WM_TEMPLATE_CATEGORY" val="diagram"/>
  <p:tag name="KSO_WM_TEMPLATE_INDEX" val="290"/>
  <p:tag name="KSO_WM_UNIT_INDEX" val="52"/>
</p:tagLst>
</file>

<file path=ppt/tags/tag1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7"/>
  <p:tag name="KSO_WM_UNIT_ID" val="diagram290_6*m_i*1_1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1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8"/>
  <p:tag name="KSO_WM_UNIT_ID" val="diagram290_6*m_i*1_18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9"/>
  <p:tag name="KSO_WM_UNIT_ID" val="diagram290_6*m_i*1_19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5_1"/>
  <p:tag name="KSO_WM_UNIT_ID" val="diagram290_6*m_h_a*1_5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1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0"/>
  <p:tag name="KSO_WM_UNIT_ID" val="diagram290_6*m_i*1_20"/>
  <p:tag name="KSO_WM_UNIT_CLEAR" val="1"/>
  <p:tag name="KSO_WM_UNIT_LAYERLEVEL" val="1_1"/>
  <p:tag name="KSO_WM_DIAGRAM_GROUP_CODE" val="m1-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"/>
  <p:tag name="KSO_WM_UNIT_ID" val="diagram20161353_6*l_i*1_2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a"/>
  <p:tag name="KSO_WM_UNIT_INDEX" val="1"/>
  <p:tag name="KSO_WM_UNIT_ID" val="diagram290_6*a*1"/>
  <p:tag name="KSO_WM_UNIT_CLEAR" val="1"/>
  <p:tag name="KSO_WM_UNIT_LAYERLEVEL" val="1"/>
  <p:tag name="KSO_WM_UNIT_ISCONTENTSTITLE" val="1"/>
  <p:tag name="KSO_WM_UNIT_VALUE" val="21"/>
  <p:tag name="KSO_WM_UNIT_HIGHLIGHT" val="0"/>
  <p:tag name="KSO_WM_UNIT_COMPATIBLE" val="0"/>
  <p:tag name="KSO_WM_UNIT_PRESET_TEXT_INDEX" val="3"/>
  <p:tag name="KSO_WM_UNIT_PRESET_TEXT_LEN" val="24"/>
</p:tagLst>
</file>

<file path=ppt/tags/tag1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1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123.xml><?xml version="1.0" encoding="utf-8"?>
<p:tagLst xmlns:p="http://schemas.openxmlformats.org/presentationml/2006/main">
  <p:tag name="KSO_WM_SLIDE_ID" val="diagram290_6"/>
  <p:tag name="KSO_WM_SLIDE_INDEX" val="6"/>
  <p:tag name="KSO_WM_SLIDE_ITEM_CNT" val="6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124.xml><?xml version="1.0" encoding="utf-8"?>
<p:tagLst xmlns:p="http://schemas.openxmlformats.org/presentationml/2006/main">
  <p:tag name="KSO_WM_BEAUTIFY_FLAG" val="#wm#"/>
  <p:tag name="KSO_WM_UNIT_TYPE" val="i"/>
  <p:tag name="KSO_WM_UNIT_ID" val="diagram324_3*i*0"/>
  <p:tag name="KSO_WM_TEMPLATE_CATEGORY" val="diagram"/>
  <p:tag name="KSO_WM_TEMPLATE_INDEX" val="324"/>
  <p:tag name="KSO_WM_TAG_VERSION" val="1.0"/>
  <p:tag name="KSO_WM_UNIT_INDEX" val="0"/>
</p:tagLst>
</file>

<file path=ppt/tags/tag125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1"/>
  <p:tag name="KSO_WM_UNIT_ID" val="260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26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3_1"/>
  <p:tag name="KSO_WM_UNIT_ID" val="260*l_h_f*1_3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27.xml><?xml version="1.0" encoding="utf-8"?>
<p:tagLst xmlns:p="http://schemas.openxmlformats.org/presentationml/2006/main">
  <p:tag name="KSO_WM_BEAUTIFY_FLAG" val="#wm#"/>
  <p:tag name="KSO_WM_UNIT_TYPE" val="i"/>
  <p:tag name="KSO_WM_UNIT_ID" val="diagram324_3*i*5"/>
  <p:tag name="KSO_WM_TEMPLATE_CATEGORY" val="diagram"/>
  <p:tag name="KSO_WM_TEMPLATE_INDEX" val="324"/>
  <p:tag name="KSO_WM_TAG_VERSION" val="1.0"/>
  <p:tag name="KSO_WM_UNIT_INDEX" val="5"/>
</p:tagLst>
</file>

<file path=ppt/tags/tag128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2"/>
  <p:tag name="KSO_WM_UNIT_ID" val="260*l_i*1_2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29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2_1"/>
  <p:tag name="KSO_WM_UNIT_ID" val="260*l_h_f*1_2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"/>
  <p:tag name="KSO_WM_UNIT_ID" val="diagram20161353_6*l_i*1_3"/>
  <p:tag name="KSO_WM_UNIT_LAYERLEVEL" val="1_1"/>
  <p:tag name="KSO_WM_DIAGRAM_GROUP_CODE" val="l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30.xml><?xml version="1.0" encoding="utf-8"?>
<p:tagLst xmlns:p="http://schemas.openxmlformats.org/presentationml/2006/main">
  <p:tag name="KSO_WM_BEAUTIFY_FLAG" val="#wm#"/>
  <p:tag name="KSO_WM_UNIT_TYPE" val="i"/>
  <p:tag name="KSO_WM_UNIT_ID" val="diagram324_3*i*10"/>
  <p:tag name="KSO_WM_TEMPLATE_CATEGORY" val="diagram"/>
  <p:tag name="KSO_WM_TEMPLATE_INDEX" val="324"/>
  <p:tag name="KSO_WM_TAG_VERSION" val="1.0"/>
  <p:tag name="KSO_WM_UNIT_INDEX" val="10"/>
</p:tagLst>
</file>

<file path=ppt/tags/tag131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3"/>
  <p:tag name="KSO_WM_UNIT_ID" val="260*l_i*1_3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32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1_1"/>
  <p:tag name="KSO_WM_UNIT_ID" val="260*l_h_f*1_1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33.xml><?xml version="1.0" encoding="utf-8"?>
<p:tagLst xmlns:p="http://schemas.openxmlformats.org/presentationml/2006/main">
  <p:tag name="KSO_WM_TEMPLATE_CATEGORY" val="diagram"/>
  <p:tag name="KSO_WM_TEMPLATE_INDEX" val="324"/>
  <p:tag name="KSO_WM_UNIT_TYPE" val="a"/>
  <p:tag name="KSO_WM_UNIT_INDEX" val="1"/>
  <p:tag name="KSO_WM_UNIT_ID" val="260*a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BEAUTIFY_FLAG" val="#wm#"/>
  <p:tag name="KSO_WM_UNIT_PRESET_TEXT_INDEX" val="3"/>
  <p:tag name="KSO_WM_UNIT_PRESET_TEXT_LEN" val="18"/>
  <p:tag name="KSO_WM_TAG_VERSION" val="1.0"/>
</p:tagLst>
</file>

<file path=ppt/tags/tag1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1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136.xml><?xml version="1.0" encoding="utf-8"?>
<p:tagLst xmlns:p="http://schemas.openxmlformats.org/presentationml/2006/main">
  <p:tag name="KSO_WM_BEAUTIFY_FLAG" val="#wm#"/>
  <p:tag name="KSO_WM_UNIT_TYPE" val="i"/>
  <p:tag name="KSO_WM_UNIT_ID" val="diagram324_3*i*0"/>
  <p:tag name="KSO_WM_TEMPLATE_CATEGORY" val="diagram"/>
  <p:tag name="KSO_WM_TEMPLATE_INDEX" val="324"/>
  <p:tag name="KSO_WM_TAG_VERSION" val="1.0"/>
  <p:tag name="KSO_WM_UNIT_INDEX" val="0"/>
</p:tagLst>
</file>

<file path=ppt/tags/tag137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1"/>
  <p:tag name="KSO_WM_UNIT_ID" val="260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38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3_1"/>
  <p:tag name="KSO_WM_UNIT_ID" val="260*l_h_f*1_3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39.xml><?xml version="1.0" encoding="utf-8"?>
<p:tagLst xmlns:p="http://schemas.openxmlformats.org/presentationml/2006/main">
  <p:tag name="KSO_WM_SLIDE_ID" val="diagram324_3"/>
  <p:tag name="KSO_WM_SLIDE_INDEX" val="3"/>
  <p:tag name="KSO_WM_SLIDE_ITEM_CNT" val="3"/>
  <p:tag name="KSO_WM_SLIDE_LAYOUT" val="a_l"/>
  <p:tag name="KSO_WM_SLIDE_LAYOUT_CNT" val="1_1"/>
  <p:tag name="KSO_WM_SLIDE_TYPE" val="contents"/>
  <p:tag name="KSO_WM_BEAUTIFY_FLAG" val="#wm#"/>
  <p:tag name="KSO_WM_SLIDE_POSITION" val="136*192"/>
  <p:tag name="KSO_WM_SLIDE_SIZE" val="473*236"/>
  <p:tag name="KSO_WM_TEMPLATE_CATEGORY" val="diagram"/>
  <p:tag name="KSO_WM_TEMPLATE_INDEX" val="324"/>
  <p:tag name="KSO_WM_DIAGRAM_GROUP_CODE" val="l1-1"/>
  <p:tag name="KSO_WM_TAG_VERSION" val="1.0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4"/>
  <p:tag name="KSO_WM_UNIT_ID" val="diagram20161353_6*l_i*1_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9"/>
  <p:tag name="KSO_WM_TEMPLATE_CATEGORY" val="diagram"/>
  <p:tag name="KSO_WM_TEMPLATE_INDEX" val="193"/>
  <p:tag name="KSO_WM_UNIT_INDEX" val="9"/>
</p:tagLst>
</file>

<file path=ppt/tags/tag141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3"/>
  <p:tag name="KSO_WM_UNIT_ID" val="259*m_i*1_3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7"/>
  <p:tag name="KSO_WM_UNIT_FILL_TYPE" val="1"/>
  <p:tag name="KSO_WM_UNIT_LINE_FORE_SCHEMECOLOR_INDEX" val="7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42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4"/>
  <p:tag name="KSO_WM_UNIT_ID" val="259*m_i*1_4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43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2_1"/>
  <p:tag name="KSO_WM_UNIT_ID" val="259*m_h_a*1_2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1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18"/>
  <p:tag name="KSO_WM_TEMPLATE_CATEGORY" val="diagram"/>
  <p:tag name="KSO_WM_TEMPLATE_INDEX" val="193"/>
  <p:tag name="KSO_WM_UNIT_INDEX" val="18"/>
</p:tagLst>
</file>

<file path=ppt/tags/tag145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5"/>
  <p:tag name="KSO_WM_UNIT_ID" val="259*m_i*1_5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46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6"/>
  <p:tag name="KSO_WM_UNIT_ID" val="259*m_i*1_6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47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3_1"/>
  <p:tag name="KSO_WM_UNIT_ID" val="259*m_h_a*1_3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1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27"/>
  <p:tag name="KSO_WM_TEMPLATE_CATEGORY" val="diagram"/>
  <p:tag name="KSO_WM_TEMPLATE_INDEX" val="193"/>
  <p:tag name="KSO_WM_UNIT_INDEX" val="27"/>
</p:tagLst>
</file>

<file path=ppt/tags/tag149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7"/>
  <p:tag name="KSO_WM_UNIT_ID" val="259*m_i*1_7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5"/>
  <p:tag name="KSO_WM_UNIT_ID" val="diagram20161353_6*l_i*1_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150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8"/>
  <p:tag name="KSO_WM_UNIT_ID" val="259*m_i*1_8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51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4_1"/>
  <p:tag name="KSO_WM_UNIT_ID" val="259*m_h_a*1_4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52.xml><?xml version="1.0" encoding="utf-8"?>
<p:tagLst xmlns:p="http://schemas.openxmlformats.org/presentationml/2006/main">
  <p:tag name="KSO_WM_TEMPLATE_CATEGORY" val="diagram"/>
  <p:tag name="KSO_WM_TEMPLATE_INDEX" val="193"/>
  <p:tag name="KSO_WM_UNIT_TYPE" val="a"/>
  <p:tag name="KSO_WM_UNIT_INDEX" val="1"/>
  <p:tag name="KSO_WM_UNIT_ID" val="259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</p:tagLst>
</file>

<file path=ppt/tags/tag15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1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155.xml><?xml version="1.0" encoding="utf-8"?>
<p:tagLst xmlns:p="http://schemas.openxmlformats.org/presentationml/2006/main">
  <p:tag name="KSO_WM_SLIDE_ID" val="diagram193_4"/>
  <p:tag name="KSO_WM_SLIDE_INDEX" val="4"/>
  <p:tag name="KSO_WM_SLIDE_ITEM_CNT" val="4"/>
  <p:tag name="KSO_WM_SLIDE_LAYOUT" val="a_m"/>
  <p:tag name="KSO_WM_SLIDE_LAYOUT_CNT" val="1_1"/>
  <p:tag name="KSO_WM_SLIDE_TYPE" val="text"/>
  <p:tag name="KSO_WM_BEAUTIFY_FLAG" val="#wm#"/>
  <p:tag name="KSO_WM_SLIDE_POSITION" val="78*145"/>
  <p:tag name="KSO_WM_SLIDE_SIZE" val="620*315"/>
  <p:tag name="KSO_WM_TEMPLATE_CATEGORY" val="diagram"/>
  <p:tag name="KSO_WM_TEMPLATE_INDEX" val="324"/>
  <p:tag name="KSO_WM_TAG_VERSION" val="1.0"/>
  <p:tag name="KSO_WM_DIAGRAM_GROUP_CODE" val="m1-1"/>
</p:tagLst>
</file>

<file path=ppt/tags/tag1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29"/>
  <p:tag name="KSO_WM_TEMPLATE_CATEGORY" val="special"/>
  <p:tag name="KSO_WM_TEMPLATE_INDEX" val="20162978"/>
  <p:tag name="KSO_WM_UNIT_INDEX" val="29"/>
</p:tagLst>
</file>

<file path=ppt/tags/tag1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30"/>
  <p:tag name="KSO_WM_TEMPLATE_CATEGORY" val="special"/>
  <p:tag name="KSO_WM_TEMPLATE_INDEX" val="20162978"/>
  <p:tag name="KSO_WM_UNIT_INDEX" val="30"/>
</p:tagLst>
</file>

<file path=ppt/tags/tag1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31"/>
  <p:tag name="KSO_WM_TEMPLATE_CATEGORY" val="special"/>
  <p:tag name="KSO_WM_TEMPLATE_INDEX" val="20162978"/>
  <p:tag name="KSO_WM_UNIT_INDEX" val="31"/>
</p:tagLst>
</file>

<file path=ppt/tags/tag1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36"/>
  <p:tag name="KSO_WM_TEMPLATE_CATEGORY" val="special"/>
  <p:tag name="KSO_WM_TEMPLATE_INDEX" val="20162978"/>
  <p:tag name="KSO_WM_UNIT_INDEX" val="36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5"/>
  <p:tag name="KSO_WM_TEMPLATE_CATEGORY" val="diagram"/>
  <p:tag name="KSO_WM_TEMPLATE_INDEX" val="20161353"/>
  <p:tag name="KSO_WM_UNIT_INDEX" val="15"/>
</p:tagLst>
</file>

<file path=ppt/tags/tag1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1"/>
  <p:tag name="KSO_WM_TEMPLATE_CATEGORY" val="special"/>
  <p:tag name="KSO_WM_TEMPLATE_INDEX" val="20162978"/>
  <p:tag name="KSO_WM_UNIT_INDEX" val="41"/>
</p:tagLst>
</file>

<file path=ppt/tags/tag16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6"/>
  <p:tag name="KSO_WM_TEMPLATE_CATEGORY" val="special"/>
  <p:tag name="KSO_WM_TEMPLATE_INDEX" val="20162978"/>
  <p:tag name="KSO_WM_UNIT_INDEX" val="46"/>
</p:tagLst>
</file>

<file path=ppt/tags/tag1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7"/>
  <p:tag name="KSO_WM_TEMPLATE_CATEGORY" val="special"/>
  <p:tag name="KSO_WM_TEMPLATE_INDEX" val="20162978"/>
  <p:tag name="KSO_WM_UNIT_INDEX" val="47"/>
</p:tagLst>
</file>

<file path=ppt/tags/tag1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0"/>
  <p:tag name="KSO_WM_TEMPLATE_CATEGORY" val="special"/>
  <p:tag name="KSO_WM_TEMPLATE_INDEX" val="20162978"/>
  <p:tag name="KSO_WM_UNIT_INDEX" val="0"/>
</p:tagLst>
</file>

<file path=ppt/tags/tag1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1"/>
  <p:tag name="KSO_WM_TEMPLATE_CATEGORY" val="special"/>
  <p:tag name="KSO_WM_TEMPLATE_INDEX" val="20162978"/>
  <p:tag name="KSO_WM_UNIT_INDEX" val="1"/>
</p:tagLst>
</file>

<file path=ppt/tags/tag16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14"/>
  <p:tag name="KSO_WM_TEMPLATE_CATEGORY" val="special"/>
  <p:tag name="KSO_WM_TEMPLATE_INDEX" val="20162978"/>
  <p:tag name="KSO_WM_UNIT_INDEX" val="14"/>
</p:tagLst>
</file>

<file path=ppt/tags/tag1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19"/>
  <p:tag name="KSO_WM_TEMPLATE_CATEGORY" val="special"/>
  <p:tag name="KSO_WM_TEMPLATE_INDEX" val="20162978"/>
  <p:tag name="KSO_WM_UNIT_INDEX" val="19"/>
</p:tagLst>
</file>

<file path=ppt/tags/tag1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24"/>
  <p:tag name="KSO_WM_TEMPLATE_CATEGORY" val="special"/>
  <p:tag name="KSO_WM_TEMPLATE_INDEX" val="20162978"/>
  <p:tag name="KSO_WM_UNIT_INDEX" val="24"/>
</p:tagLst>
</file>

<file path=ppt/tags/tag1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4*i*48"/>
  <p:tag name="KSO_WM_TEMPLATE_CATEGORY" val="special"/>
  <p:tag name="KSO_WM_TEMPLATE_INDEX" val="20162978"/>
  <p:tag name="KSO_WM_UNIT_INDEX" val="48"/>
</p:tagLst>
</file>

<file path=ppt/tags/tag16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8"/>
  <p:tag name="KSO_WM_SLIDE_INDEX" val="8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6"/>
  <p:tag name="KSO_WM_UNIT_ID" val="diagram20161353_6*l_i*1_6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70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a"/>
  <p:tag name="KSO_WM_UNIT_INDEX" val="1"/>
  <p:tag name="KSO_WM_UNIT_ID" val="257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UNIT_PRESET_TEXT_INDEX" val="3"/>
  <p:tag name="KSO_WM_UNIT_PRESET_TEXT_LEN" val="17"/>
  <p:tag name="KSO_WM_BEAUTIFY_FLAG" val="#wm#"/>
</p:tagLst>
</file>

<file path=ppt/tags/tag171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1"/>
  <p:tag name="KSO_WM_UNIT_ID" val="257*m_i*1_1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72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2"/>
  <p:tag name="KSO_WM_UNIT_ID" val="257*m_i*1_2"/>
  <p:tag name="KSO_WM_UNIT_CLEAR" val="1"/>
  <p:tag name="KSO_WM_UNIT_LAYERLEVEL" val="1_1"/>
  <p:tag name="KSO_WM_BEAUTIFY_FLAG" val="#wm#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73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3"/>
  <p:tag name="KSO_WM_UNIT_ID" val="257*m_i*1_3"/>
  <p:tag name="KSO_WM_UNIT_CLEAR" val="1"/>
  <p:tag name="KSO_WM_UNIT_LAYERLEVEL" val="1_1"/>
  <p:tag name="KSO_WM_BEAUTIFY_FLAG" val="#wm#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74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4"/>
  <p:tag name="KSO_WM_UNIT_ID" val="257*m_i*1_4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75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1_1"/>
  <p:tag name="KSO_WM_UNIT_ID" val="257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6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2_1"/>
  <p:tag name="KSO_WM_UNIT_ID" val="257*m_h_f*1_2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7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3_1"/>
  <p:tag name="KSO_WM_UNIT_ID" val="257*m_h_f*1_3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8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4_1"/>
  <p:tag name="KSO_WM_UNIT_ID" val="257*m_h_f*1_4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9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6"/>
  <p:tag name="KSO_WM_UNIT_ID" val="257*m_i*1_6"/>
  <p:tag name="KSO_WM_UNIT_CLEAR" val="1"/>
  <p:tag name="KSO_WM_UNIT_LAYERLEVEL" val="1_1"/>
  <p:tag name="KSO_WM_BEAUTIFY_FLAG" val="#wm#"/>
  <p:tag name="KSO_WM_DIAGRAM_GROUP_CODE" val="m1-1"/>
  <p:tag name="KSO_WM_UNIT_USESOURCEFORMAT_APPLY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7"/>
  <p:tag name="KSO_WM_UNIT_ID" val="diagram20161353_6*l_i*1_7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80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1"/>
  <p:tag name="KSO_WM_UNIT_ID" val="257*m_i*1_1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81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2"/>
  <p:tag name="KSO_WM_UNIT_ID" val="257*m_i*1_2"/>
  <p:tag name="KSO_WM_UNIT_CLEAR" val="1"/>
  <p:tag name="KSO_WM_UNIT_LAYERLEVEL" val="1_1"/>
  <p:tag name="KSO_WM_BEAUTIFY_FLAG" val="#wm#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82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3"/>
  <p:tag name="KSO_WM_UNIT_ID" val="257*m_i*1_3"/>
  <p:tag name="KSO_WM_UNIT_CLEAR" val="1"/>
  <p:tag name="KSO_WM_UNIT_LAYERLEVEL" val="1_1"/>
  <p:tag name="KSO_WM_BEAUTIFY_FLAG" val="#wm#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83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1_1"/>
  <p:tag name="KSO_WM_UNIT_ID" val="257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84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2_1"/>
  <p:tag name="KSO_WM_UNIT_ID" val="257*m_h_f*1_2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85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3_1"/>
  <p:tag name="KSO_WM_UNIT_ID" val="257*m_h_f*1_3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86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6"/>
  <p:tag name="KSO_WM_UNIT_ID" val="257*m_i*1_6"/>
  <p:tag name="KSO_WM_UNIT_CLEAR" val="1"/>
  <p:tag name="KSO_WM_UNIT_LAYERLEVEL" val="1_1"/>
  <p:tag name="KSO_WM_BEAUTIFY_FLAG" val="#wm#"/>
  <p:tag name="KSO_WM_DIAGRAM_GROUP_CODE" val="m1-1"/>
  <p:tag name="KSO_WM_UNIT_USESOURCEFORMAT_APPLY" val="0"/>
</p:tagLst>
</file>

<file path=ppt/tags/tag1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1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189.xml><?xml version="1.0" encoding="utf-8"?>
<p:tagLst xmlns:p="http://schemas.openxmlformats.org/presentationml/2006/main">
  <p:tag name="KSO_WM_SLIDE_ID" val="diagram443_2"/>
  <p:tag name="KSO_WM_SLIDE_INDEX" val="2"/>
  <p:tag name="KSO_WM_SLIDE_ITEM_CNT" val="5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8"/>
  <p:tag name="KSO_WM_UNIT_ID" val="diagram20161353_6*l_i*1_8"/>
  <p:tag name="KSO_WM_UNIT_LAYERLEVEL" val="1_1"/>
  <p:tag name="KSO_WM_DIAGRAM_GROUP_CODE" val="l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190.xml><?xml version="1.0" encoding="utf-8"?>
<p:tagLst xmlns:p="http://schemas.openxmlformats.org/presentationml/2006/main">
  <p:tag name="KSO_WM_BEAUTIFY_FLAG" val="#wm#"/>
  <p:tag name="KSO_WM_UNIT_TYPE" val="i"/>
  <p:tag name="KSO_WM_UNIT_ID" val="diagram324_3*i*0"/>
  <p:tag name="KSO_WM_TEMPLATE_CATEGORY" val="diagram"/>
  <p:tag name="KSO_WM_TEMPLATE_INDEX" val="324"/>
  <p:tag name="KSO_WM_TAG_VERSION" val="1.0"/>
  <p:tag name="KSO_WM_UNIT_INDEX" val="0"/>
</p:tagLst>
</file>

<file path=ppt/tags/tag191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1"/>
  <p:tag name="KSO_WM_UNIT_ID" val="260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92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3_1"/>
  <p:tag name="KSO_WM_UNIT_ID" val="260*l_h_f*1_3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93.xml><?xml version="1.0" encoding="utf-8"?>
<p:tagLst xmlns:p="http://schemas.openxmlformats.org/presentationml/2006/main">
  <p:tag name="KSO_WM_BEAUTIFY_FLAG" val="#wm#"/>
  <p:tag name="KSO_WM_UNIT_TYPE" val="i"/>
  <p:tag name="KSO_WM_UNIT_ID" val="diagram324_3*i*5"/>
  <p:tag name="KSO_WM_TEMPLATE_CATEGORY" val="diagram"/>
  <p:tag name="KSO_WM_TEMPLATE_INDEX" val="324"/>
  <p:tag name="KSO_WM_TAG_VERSION" val="1.0"/>
  <p:tag name="KSO_WM_UNIT_INDEX" val="5"/>
</p:tagLst>
</file>

<file path=ppt/tags/tag194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2"/>
  <p:tag name="KSO_WM_UNIT_ID" val="260*l_i*1_2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95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2_1"/>
  <p:tag name="KSO_WM_UNIT_ID" val="260*l_h_f*1_2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96.xml><?xml version="1.0" encoding="utf-8"?>
<p:tagLst xmlns:p="http://schemas.openxmlformats.org/presentationml/2006/main">
  <p:tag name="KSO_WM_BEAUTIFY_FLAG" val="#wm#"/>
  <p:tag name="KSO_WM_UNIT_TYPE" val="i"/>
  <p:tag name="KSO_WM_UNIT_ID" val="diagram324_3*i*10"/>
  <p:tag name="KSO_WM_TEMPLATE_CATEGORY" val="diagram"/>
  <p:tag name="KSO_WM_TEMPLATE_INDEX" val="324"/>
  <p:tag name="KSO_WM_TAG_VERSION" val="1.0"/>
  <p:tag name="KSO_WM_UNIT_INDEX" val="10"/>
</p:tagLst>
</file>

<file path=ppt/tags/tag197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3"/>
  <p:tag name="KSO_WM_UNIT_ID" val="260*l_i*1_3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98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1_1"/>
  <p:tag name="KSO_WM_UNIT_ID" val="260*l_h_f*1_1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199.xml><?xml version="1.0" encoding="utf-8"?>
<p:tagLst xmlns:p="http://schemas.openxmlformats.org/presentationml/2006/main">
  <p:tag name="KSO_WM_TEMPLATE_CATEGORY" val="diagram"/>
  <p:tag name="KSO_WM_TEMPLATE_INDEX" val="324"/>
  <p:tag name="KSO_WM_UNIT_TYPE" val="a"/>
  <p:tag name="KSO_WM_UNIT_INDEX" val="1"/>
  <p:tag name="KSO_WM_UNIT_ID" val="260*a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BEAUTIFY_FLAG" val="#wm#"/>
  <p:tag name="KSO_WM_UNIT_PRESET_TEXT_INDEX" val="3"/>
  <p:tag name="KSO_WM_UNIT_PRESET_TEXT_LEN" val="18"/>
  <p:tag name="KSO_WM_TAG_VERSION" val="1.0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2_1"/>
  <p:tag name="KSO_WM_UNIT_ID" val="diagram20161353_6*l_h_f*1_2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20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2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202.xml><?xml version="1.0" encoding="utf-8"?>
<p:tagLst xmlns:p="http://schemas.openxmlformats.org/presentationml/2006/main">
  <p:tag name="KSO_WM_BEAUTIFY_FLAG" val="#wm#"/>
  <p:tag name="KSO_WM_UNIT_TYPE" val="i"/>
  <p:tag name="KSO_WM_UNIT_ID" val="diagram324_3*i*0"/>
  <p:tag name="KSO_WM_TEMPLATE_CATEGORY" val="diagram"/>
  <p:tag name="KSO_WM_TEMPLATE_INDEX" val="324"/>
  <p:tag name="KSO_WM_TAG_VERSION" val="1.0"/>
  <p:tag name="KSO_WM_UNIT_INDEX" val="0"/>
</p:tagLst>
</file>

<file path=ppt/tags/tag203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1"/>
  <p:tag name="KSO_WM_UNIT_ID" val="260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204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3_1"/>
  <p:tag name="KSO_WM_UNIT_ID" val="260*l_h_f*1_3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205.xml><?xml version="1.0" encoding="utf-8"?>
<p:tagLst xmlns:p="http://schemas.openxmlformats.org/presentationml/2006/main">
  <p:tag name="KSO_WM_SLIDE_ID" val="diagram324_3"/>
  <p:tag name="KSO_WM_SLIDE_INDEX" val="3"/>
  <p:tag name="KSO_WM_SLIDE_ITEM_CNT" val="3"/>
  <p:tag name="KSO_WM_SLIDE_LAYOUT" val="a_l"/>
  <p:tag name="KSO_WM_SLIDE_LAYOUT_CNT" val="1_1"/>
  <p:tag name="KSO_WM_SLIDE_TYPE" val="contents"/>
  <p:tag name="KSO_WM_BEAUTIFY_FLAG" val="#wm#"/>
  <p:tag name="KSO_WM_SLIDE_POSITION" val="136*192"/>
  <p:tag name="KSO_WM_SLIDE_SIZE" val="473*236"/>
  <p:tag name="KSO_WM_TEMPLATE_CATEGORY" val="diagram"/>
  <p:tag name="KSO_WM_TEMPLATE_INDEX" val="324"/>
  <p:tag name="KSO_WM_DIAGRAM_GROUP_CODE" val="l1-1"/>
  <p:tag name="KSO_WM_TAG_VERSION" val="1.0"/>
</p:tagLst>
</file>

<file path=ppt/tags/tag2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20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20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9"/>
  <p:tag name="KSO_WM_UNIT_ID" val="diagram20161353_6*l_i*1_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0"/>
  <p:tag name="KSO_WM_UNIT_ID" val="diagram20161353_6*l_i*1_1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5"/>
  <p:tag name="KSO_WM_TEMPLATE_CATEGORY" val="diagram"/>
  <p:tag name="KSO_WM_TEMPLATE_INDEX" val="20161353"/>
  <p:tag name="KSO_WM_UNIT_INDEX" val="25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1"/>
  <p:tag name="KSO_WM_UNIT_ID" val="diagram20161353_6*l_i*1_11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2"/>
  <p:tag name="KSO_WM_UNIT_ID" val="diagram20161353_6*l_i*1_12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3"/>
  <p:tag name="KSO_WM_UNIT_ID" val="diagram20161353_6*l_i*1_13"/>
  <p:tag name="KSO_WM_UNIT_LAYERLEVEL" val="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3_1"/>
  <p:tag name="KSO_WM_UNIT_ID" val="diagram20161353_6*l_h_f*1_3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4"/>
  <p:tag name="KSO_WM_UNIT_ID" val="diagram20161353_6*l_i*1_14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5"/>
  <p:tag name="KSO_WM_UNIT_ID" val="diagram20161353_6*l_i*1_15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5"/>
  <p:tag name="KSO_WM_TEMPLATE_CATEGORY" val="diagram"/>
  <p:tag name="KSO_WM_TEMPLATE_INDEX" val="20161353"/>
  <p:tag name="KSO_WM_UNIT_INDEX" val="35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6"/>
  <p:tag name="KSO_WM_UNIT_ID" val="diagram20161353_6*l_i*1_16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7"/>
  <p:tag name="KSO_WM_UNIT_ID" val="diagram20161353_6*l_i*1_17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8"/>
  <p:tag name="KSO_WM_UNIT_ID" val="diagram20161353_6*l_i*1_18"/>
  <p:tag name="KSO_WM_UNIT_LAYERLEVEL" val="1_1"/>
  <p:tag name="KSO_WM_DIAGRAM_GROUP_CODE" val="l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4_1"/>
  <p:tag name="KSO_WM_UNIT_ID" val="diagram20161353_6*l_h_f*1_4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19"/>
  <p:tag name="KSO_WM_UNIT_ID" val="diagram20161353_6*l_i*1_19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20"/>
  <p:tag name="KSO_WM_UNIT_ID" val="diagram20161353_6*l_i*1_20"/>
  <p:tag name="KSO_WM_UNIT_LAYERLEVEL" val="1_1"/>
  <p:tag name="KSO_WM_DIAGRAM_GROUP_CODE" val="l1-1"/>
  <p:tag name="KSO_WM_UNIT_LINE_FORE_SCHEMECOLOR_INDEX" val="14"/>
  <p:tag name="KSO_WM_UNIT_LINE_FILL_TYPE" val="2"/>
  <p:tag name="KSO_WM_UNIT_USESOURCEFORMAT_APPLY" val="0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a"/>
  <p:tag name="KSO_WM_UNIT_INDEX" val="1"/>
  <p:tag name="KSO_WM_UNIT_ID" val="diagram20161353_6*a*1"/>
  <p:tag name="KSO_WM_UNIT_LAYERLEVEL" val="1"/>
  <p:tag name="KSO_WM_UNIT_ISCONTENTSTITLE" val="1"/>
  <p:tag name="KSO_WM_UNIT_VALUE" val="7"/>
  <p:tag name="KSO_WM_UNIT_HIGHLIGHT" val="0"/>
  <p:tag name="KSO_WM_UNIT_COMPATIBLE" val="0"/>
  <p:tag name="KSO_WM_UNIT_CLEAR" val="0"/>
  <p:tag name="KSO_WM_UNIT_PRESET_TEXT" val="contents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1"/>
  <p:tag name="KSO_WM_UNIT_ID" val="diagram20161353_6*l_i*1_31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2"/>
  <p:tag name="KSO_WM_UNIT_ID" val="diagram20161353_6*l_i*1_32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0"/>
  <p:tag name="KSO_WM_TEMPLATE_CATEGORY" val="diagram"/>
  <p:tag name="KSO_WM_TEMPLATE_INDEX" val="20161353"/>
  <p:tag name="KSO_WM_UNIT_INDEX" val="0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3"/>
  <p:tag name="KSO_WM_UNIT_ID" val="diagram20161353_6*l_i*1_33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i"/>
  <p:tag name="KSO_WM_UNIT_INDEX" val="1_34"/>
  <p:tag name="KSO_WM_UNIT_ID" val="diagram20161353_6*l_i*1_34"/>
  <p:tag name="KSO_WM_UNIT_LAYERLEVEL" val="1_1"/>
  <p:tag name="KSO_WM_DIAGRAM_GROUP_CODE" val="l1-1"/>
  <p:tag name="KSO_WM_UNIT_TEXT_FILL_FORE_SCHEMECOLOR_INDEX" val="14"/>
  <p:tag name="KSO_WM_UNIT_TEXT_FILL_TYPE" val="1"/>
  <p:tag name="KSO_WM_UNIT_USESOURCEFORMAT_APPLY" val="0"/>
</p:tagLst>
</file>

<file path=ppt/tags/tag42.xml><?xml version="1.0" encoding="utf-8"?>
<p:tagLst xmlns:p="http://schemas.openxmlformats.org/presentationml/2006/main">
  <p:tag name="KSO_WM_TEMPLATE_CATEGORY" val="diagram"/>
  <p:tag name="KSO_WM_TEMPLATE_INDEX" val="20161353"/>
  <p:tag name="KSO_WM_TAG_VERSION" val="1.0"/>
  <p:tag name="KSO_WM_SLIDE_ID" val="diagram20161353_6"/>
  <p:tag name="KSO_WM_SLIDE_INDEX" val="6"/>
  <p:tag name="KSO_WM_SLIDE_ITEM_CNT" val="6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4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4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1"/>
  <p:tag name="KSO_WM_TEMPLATE_CATEGORY" val="diagram"/>
  <p:tag name="KSO_WM_TEMPLATE_INDEX" val="20161353"/>
  <p:tag name="KSO_WM_UNIT_INDEX" val="1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0"/>
  <p:tag name="KSO_WM_TEMPLATE_CATEGORY" val="special"/>
  <p:tag name="KSO_WM_TEMPLATE_INDEX" val="20162978"/>
  <p:tag name="KSO_WM_UNIT_INDEX" val="0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5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0"/>
  <p:tag name="KSO_WM_SLIDE_INDEX" val="10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0"/>
  <p:tag name="KSO_WM_TEMPLATE_CATEGORY" val="special"/>
  <p:tag name="KSO_WM_TEMPLATE_INDEX" val="20162978"/>
  <p:tag name="KSO_WM_UNIT_INDEX" val="0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5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0"/>
  <p:tag name="KSO_WM_SLIDE_INDEX" val="10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0"/>
  <p:tag name="KSO_WM_TEMPLATE_CATEGORY" val="diagram"/>
  <p:tag name="KSO_WM_TEMPLATE_INDEX" val="290"/>
  <p:tag name="KSO_WM_UNIT_INDEX" val="0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2"/>
  <p:tag name="KSO_WM_TEMPLATE_CATEGORY" val="diagram"/>
  <p:tag name="KSO_WM_TEMPLATE_INDEX" val="20161353"/>
  <p:tag name="KSO_WM_UNIT_INDEX" val="2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13"/>
  <p:tag name="KSO_WM_TEMPLATE_CATEGORY" val="diagram"/>
  <p:tag name="KSO_WM_TEMPLATE_INDEX" val="290"/>
  <p:tag name="KSO_WM_UNIT_INDEX" val="13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5"/>
  <p:tag name="KSO_WM_UNIT_ID" val="diagram290_6*m_i*1_5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6"/>
  <p:tag name="KSO_WM_UNIT_ID" val="diagram290_6*m_i*1_6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7"/>
  <p:tag name="KSO_WM_UNIT_ID" val="diagram290_6*m_i*1_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2_1"/>
  <p:tag name="KSO_WM_UNIT_ID" val="diagram290_6*m_h_a*1_2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8"/>
  <p:tag name="KSO_WM_UNIT_ID" val="diagram290_6*m_i*1_8"/>
  <p:tag name="KSO_WM_UNIT_CLEAR" val="1"/>
  <p:tag name="KSO_WM_UNIT_LAYERLEVEL" val="1_1"/>
  <p:tag name="KSO_WM_DIAGRAM_GROUP_CODE" val="m1-1"/>
  <p:tag name="KSO_WM_UNIT_USESOURCEFORMAT_APPLY" val="0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3"/>
  <p:tag name="KSO_WM_TEMPLATE_CATEGORY" val="diagram"/>
  <p:tag name="KSO_WM_TEMPLATE_INDEX" val="20161353"/>
  <p:tag name="KSO_WM_UNIT_INDEX" val="3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9"/>
  <p:tag name="KSO_WM_UNIT_ID" val="diagram290_6*m_i*1_9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USESOURCEFORMAT_APPLY" val="0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0"/>
  <p:tag name="KSO_WM_UNIT_ID" val="diagram290_6*m_i*1_10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1"/>
  <p:tag name="KSO_WM_UNIT_ID" val="diagram290_6*m_i*1_11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3_1"/>
  <p:tag name="KSO_WM_UNIT_ID" val="diagram290_6*m_h_a*1_3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7"/>
  <p:tag name="KSO_WM_UNIT_TEXT_FILL_TYPE" val="1"/>
  <p:tag name="KSO_WM_UNIT_USESOURCEFORMAT_APPLY" val="0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2"/>
  <p:tag name="KSO_WM_UNIT_ID" val="diagram290_6*m_i*1_12"/>
  <p:tag name="KSO_WM_UNIT_CLEAR" val="1"/>
  <p:tag name="KSO_WM_UNIT_LAYERLEVEL" val="1_1"/>
  <p:tag name="KSO_WM_DIAGRAM_GROUP_CODE" val="m1-1"/>
  <p:tag name="KSO_WM_UNIT_USESOURCEFORMAT_APPLY" val="0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39"/>
  <p:tag name="KSO_WM_TEMPLATE_CATEGORY" val="diagram"/>
  <p:tag name="KSO_WM_TEMPLATE_INDEX" val="290"/>
  <p:tag name="KSO_WM_UNIT_INDEX" val="39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3"/>
  <p:tag name="KSO_WM_UNIT_ID" val="diagram290_6*m_i*1_1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4"/>
  <p:tag name="KSO_WM_UNIT_ID" val="diagram290_6*m_i*1_1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5"/>
  <p:tag name="KSO_WM_UNIT_ID" val="diagram290_6*m_i*1_1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4_1"/>
  <p:tag name="KSO_WM_UNIT_ID" val="diagram290_6*m_h_a*1_4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61353_6*i*4"/>
  <p:tag name="KSO_WM_TEMPLATE_CATEGORY" val="diagram"/>
  <p:tag name="KSO_WM_TEMPLATE_INDEX" val="20161353"/>
  <p:tag name="KSO_WM_UNIT_INDEX" val="4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6"/>
  <p:tag name="KSO_WM_UNIT_ID" val="diagram290_6*m_i*1_16"/>
  <p:tag name="KSO_WM_UNIT_CLEAR" val="1"/>
  <p:tag name="KSO_WM_UNIT_LAYERLEVEL" val="1_1"/>
  <p:tag name="KSO_WM_DIAGRAM_GROUP_CODE" val="m1-1"/>
  <p:tag name="KSO_WM_UNIT_USESOURCEFORMAT_APPLY" val="0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52"/>
  <p:tag name="KSO_WM_TEMPLATE_CATEGORY" val="diagram"/>
  <p:tag name="KSO_WM_TEMPLATE_INDEX" val="290"/>
  <p:tag name="KSO_WM_UNIT_INDEX" val="52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7"/>
  <p:tag name="KSO_WM_UNIT_ID" val="diagram290_6*m_i*1_17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8"/>
  <p:tag name="KSO_WM_UNIT_ID" val="diagram290_6*m_i*1_18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9"/>
  <p:tag name="KSO_WM_UNIT_ID" val="diagram290_6*m_i*1_19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5_1"/>
  <p:tag name="KSO_WM_UNIT_ID" val="diagram290_6*m_h_a*1_5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6"/>
  <p:tag name="KSO_WM_UNIT_TEXT_FILL_TYPE" val="1"/>
  <p:tag name="KSO_WM_UNIT_USESOURCEFORMAT_APPLY" val="0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0"/>
  <p:tag name="KSO_WM_UNIT_ID" val="diagram290_6*m_i*1_20"/>
  <p:tag name="KSO_WM_UNIT_CLEAR" val="1"/>
  <p:tag name="KSO_WM_UNIT_LAYERLEVEL" val="1_1"/>
  <p:tag name="KSO_WM_DIAGRAM_GROUP_CODE" val="m1-1"/>
  <p:tag name="KSO_WM_UNIT_USESOURCEFORMAT_APPLY" val="0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a"/>
  <p:tag name="KSO_WM_UNIT_INDEX" val="1"/>
  <p:tag name="KSO_WM_UNIT_ID" val="diagram290_6*a*1"/>
  <p:tag name="KSO_WM_UNIT_CLEAR" val="1"/>
  <p:tag name="KSO_WM_UNIT_LAYERLEVEL" val="1"/>
  <p:tag name="KSO_WM_UNIT_ISCONTENTSTITLE" val="1"/>
  <p:tag name="KSO_WM_UNIT_VALUE" val="21"/>
  <p:tag name="KSO_WM_UNIT_HIGHLIGHT" val="0"/>
  <p:tag name="KSO_WM_UNIT_COMPATIBLE" val="0"/>
  <p:tag name="KSO_WM_UNIT_PRESET_TEXT_INDEX" val="3"/>
  <p:tag name="KSO_WM_UNIT_PRESET_TEXT_LEN" val="24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28"/>
  <p:tag name="KSO_WM_TEMPLATE_CATEGORY" val="special"/>
  <p:tag name="KSO_WM_TEMPLATE_INDEX" val="20162978"/>
  <p:tag name="KSO_WM_UNIT_INDEX" val="28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0*i*33"/>
  <p:tag name="KSO_WM_TEMPLATE_CATEGORY" val="special"/>
  <p:tag name="KSO_WM_TEMPLATE_INDEX" val="20162978"/>
  <p:tag name="KSO_WM_UNIT_INDEX" val="33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1353"/>
  <p:tag name="KSO_WM_UNIT_TYPE" val="l_h_f"/>
  <p:tag name="KSO_WM_UNIT_INDEX" val="1_1_1"/>
  <p:tag name="KSO_WM_UNIT_ID" val="diagram20161353_6*l_h_f*1_1_1"/>
  <p:tag name="KSO_WM_UNIT_LAYERLEVEL" val="1_1_1"/>
  <p:tag name="KSO_WM_UNIT_VALUE" val="6"/>
  <p:tag name="KSO_WM_UNIT_HIGHLIGHT" val="0"/>
  <p:tag name="KSO_WM_UNIT_COMPATIBLE" val="0"/>
  <p:tag name="KSO_WM_UNIT_CLEAR" val="0"/>
  <p:tag name="KSO_WM_DIAGRAM_GROUP_CODE" val="l1-1"/>
  <p:tag name="KSO_WM_UNIT_PRESET_TEXT" val="添加目录标题"/>
  <p:tag name="KSO_WM_UNIT_TEXT_FILL_FORE_SCHEMECOLOR_INDEX" val="13"/>
  <p:tag name="KSO_WM_UNIT_TEXT_FILL_TYPE" val="1"/>
  <p:tag name="KSO_WM_UNIT_USESOURCEFORMAT_APPLY" val="0"/>
</p:tagLst>
</file>

<file path=ppt/tags/tag90.xml><?xml version="1.0" encoding="utf-8"?>
<p:tagLst xmlns:p="http://schemas.openxmlformats.org/presentationml/2006/main">
  <p:tag name="KSO_WM_SLIDE_ID" val="diagram290_6"/>
  <p:tag name="KSO_WM_SLIDE_INDEX" val="6"/>
  <p:tag name="KSO_WM_SLIDE_ITEM_CNT" val="6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290"/>
  <p:tag name="KSO_WM_DIAGRAM_GROUP_CODE" val="m1-1"/>
  <p:tag name="KSO_WM_TAG_VERSION" val="1.0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0"/>
  <p:tag name="KSO_WM_TEMPLATE_CATEGORY" val="diagram"/>
  <p:tag name="KSO_WM_TEMPLATE_INDEX" val="290"/>
  <p:tag name="KSO_WM_UNIT_INDEX" val="0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1"/>
  <p:tag name="KSO_WM_UNIT_ID" val="diagram290_6*m_i*1_1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USESOURCEFORMAT_APPLY" val="0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2"/>
  <p:tag name="KSO_WM_UNIT_ID" val="diagram290_6*m_i*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9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3"/>
  <p:tag name="KSO_WM_UNIT_ID" val="diagram290_6*m_i*1_3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h_a"/>
  <p:tag name="KSO_WM_UNIT_INDEX" val="1_1_1"/>
  <p:tag name="KSO_WM_UNIT_ID" val="diagram290_6*m_h_a*1_1_1"/>
  <p:tag name="KSO_WM_UNIT_CLEAR" val="1"/>
  <p:tag name="KSO_WM_UNIT_LAYERLEVEL" val="1_1_1"/>
  <p:tag name="KSO_WM_UNIT_VALUE" val="18"/>
  <p:tag name="KSO_WM_UNIT_HIGHLIGHT" val="0"/>
  <p:tag name="KSO_WM_UNIT_COMPATIBLE" val="0"/>
  <p:tag name="KSO_WM_UNIT_PRESET_TEXT_INDEX" val="3"/>
  <p:tag name="KSO_WM_UNIT_PRESET_TEXT_LEN" val="11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4"/>
  <p:tag name="KSO_WM_UNIT_ID" val="diagram290_6*m_i*1_4"/>
  <p:tag name="KSO_WM_UNIT_CLEAR" val="1"/>
  <p:tag name="KSO_WM_UNIT_LAYERLEVEL" val="1_1"/>
  <p:tag name="KSO_WM_DIAGRAM_GROUP_CODE" val="m1-1"/>
  <p:tag name="KSO_WM_UNIT_USESOURCEFORMAT_APPLY" val="0"/>
</p:tagLst>
</file>

<file path=ppt/tags/tag9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90_6*i*13"/>
  <p:tag name="KSO_WM_TEMPLATE_CATEGORY" val="diagram"/>
  <p:tag name="KSO_WM_TEMPLATE_INDEX" val="290"/>
  <p:tag name="KSO_WM_UNIT_INDEX" val="13"/>
</p:tagLst>
</file>

<file path=ppt/tags/tag9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5"/>
  <p:tag name="KSO_WM_UNIT_ID" val="diagram290_6*m_i*1_5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USESOURCEFORMAT_APPLY" val="0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90"/>
  <p:tag name="KSO_WM_UNIT_TYPE" val="m_i"/>
  <p:tag name="KSO_WM_UNIT_INDEX" val="1_6"/>
  <p:tag name="KSO_WM_UNIT_ID" val="diagram290_6*m_i*1_6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2488</Words>
  <Application>WPS 演示</Application>
  <PresentationFormat>宽屏</PresentationFormat>
  <Paragraphs>201</Paragraphs>
  <Slides>15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Arial</vt:lpstr>
      <vt:lpstr>MS PGothic</vt:lpstr>
      <vt:lpstr>Gill Sans</vt:lpstr>
      <vt:lpstr>方正兰亭粗黑_GBK</vt:lpstr>
      <vt:lpstr>Calibri</vt:lpstr>
      <vt:lpstr>华康方圆体W7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4</cp:revision>
  <dcterms:created xsi:type="dcterms:W3CDTF">2018-03-01T02:03:00Z</dcterms:created>
  <dcterms:modified xsi:type="dcterms:W3CDTF">2018-07-14T10:47:06Z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