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6"/>
  </p:notesMasterIdLst>
  <p:sldIdLst>
    <p:sldId id="257" r:id="rId3"/>
    <p:sldId id="258" r:id="rId4"/>
    <p:sldId id="259" r:id="rId5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8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pitchFamily="34" charset="0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pitchFamily="34" charset="0"/>
            </a:endParaRPr>
          </a:p>
        </p:txBody>
      </p:sp>
      <p:sp>
        <p:nvSpPr>
          <p:cNvPr id="76" name="对象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77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" descr="bg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5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26.xml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8.xml"/><Relationship Id="rId5" Type="http://schemas.openxmlformats.org/officeDocument/2006/relationships/image" Target="../media/image3.png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8" Type="http://schemas.openxmlformats.org/officeDocument/2006/relationships/tags" Target="../tags/tag15.xml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7" Type="http://schemas.openxmlformats.org/officeDocument/2006/relationships/notesSlide" Target="../notesSlides/notesSlide3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31.xml"/><Relationship Id="rId24" Type="http://schemas.openxmlformats.org/officeDocument/2006/relationships/image" Target="../media/image3.png"/><Relationship Id="rId23" Type="http://schemas.openxmlformats.org/officeDocument/2006/relationships/tags" Target="../tags/tag30.xml"/><Relationship Id="rId22" Type="http://schemas.openxmlformats.org/officeDocument/2006/relationships/tags" Target="../tags/tag29.xml"/><Relationship Id="rId21" Type="http://schemas.openxmlformats.org/officeDocument/2006/relationships/tags" Target="../tags/tag28.xml"/><Relationship Id="rId20" Type="http://schemas.openxmlformats.org/officeDocument/2006/relationships/tags" Target="../tags/tag27.xml"/><Relationship Id="rId2" Type="http://schemas.openxmlformats.org/officeDocument/2006/relationships/tags" Target="../tags/tag9.xml"/><Relationship Id="rId19" Type="http://schemas.openxmlformats.org/officeDocument/2006/relationships/tags" Target="../tags/tag26.xml"/><Relationship Id="rId18" Type="http://schemas.openxmlformats.org/officeDocument/2006/relationships/tags" Target="../tags/tag25.xml"/><Relationship Id="rId17" Type="http://schemas.openxmlformats.org/officeDocument/2006/relationships/tags" Target="../tags/tag24.xml"/><Relationship Id="rId16" Type="http://schemas.openxmlformats.org/officeDocument/2006/relationships/tags" Target="../tags/tag23.xml"/><Relationship Id="rId15" Type="http://schemas.openxmlformats.org/officeDocument/2006/relationships/tags" Target="../tags/tag22.xml"/><Relationship Id="rId14" Type="http://schemas.openxmlformats.org/officeDocument/2006/relationships/tags" Target="../tags/tag21.xml"/><Relationship Id="rId13" Type="http://schemas.openxmlformats.org/officeDocument/2006/relationships/tags" Target="../tags/tag20.xml"/><Relationship Id="rId12" Type="http://schemas.openxmlformats.org/officeDocument/2006/relationships/tags" Target="../tags/tag19.xml"/><Relationship Id="rId11" Type="http://schemas.openxmlformats.org/officeDocument/2006/relationships/tags" Target="../tags/tag18.xml"/><Relationship Id="rId10" Type="http://schemas.openxmlformats.org/officeDocument/2006/relationships/tags" Target="../tags/tag17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54.xml"/><Relationship Id="rId24" Type="http://schemas.openxmlformats.org/officeDocument/2006/relationships/image" Target="../media/image3.png"/><Relationship Id="rId23" Type="http://schemas.openxmlformats.org/officeDocument/2006/relationships/tags" Target="../tags/tag53.xml"/><Relationship Id="rId22" Type="http://schemas.openxmlformats.org/officeDocument/2006/relationships/tags" Target="../tags/tag52.xml"/><Relationship Id="rId21" Type="http://schemas.openxmlformats.org/officeDocument/2006/relationships/tags" Target="../tags/tag51.xml"/><Relationship Id="rId20" Type="http://schemas.openxmlformats.org/officeDocument/2006/relationships/tags" Target="../tags/tag50.xml"/><Relationship Id="rId2" Type="http://schemas.openxmlformats.org/officeDocument/2006/relationships/tags" Target="../tags/tag32.xml"/><Relationship Id="rId19" Type="http://schemas.openxmlformats.org/officeDocument/2006/relationships/tags" Target="../tags/tag49.xml"/><Relationship Id="rId18" Type="http://schemas.openxmlformats.org/officeDocument/2006/relationships/tags" Target="../tags/tag48.xml"/><Relationship Id="rId17" Type="http://schemas.openxmlformats.org/officeDocument/2006/relationships/tags" Target="../tags/tag47.xml"/><Relationship Id="rId16" Type="http://schemas.openxmlformats.org/officeDocument/2006/relationships/tags" Target="../tags/tag46.xml"/><Relationship Id="rId15" Type="http://schemas.openxmlformats.org/officeDocument/2006/relationships/tags" Target="../tags/tag45.xml"/><Relationship Id="rId14" Type="http://schemas.openxmlformats.org/officeDocument/2006/relationships/tags" Target="../tags/tag44.xml"/><Relationship Id="rId13" Type="http://schemas.openxmlformats.org/officeDocument/2006/relationships/tags" Target="../tags/tag43.xml"/><Relationship Id="rId12" Type="http://schemas.openxmlformats.org/officeDocument/2006/relationships/tags" Target="../tags/tag42.xml"/><Relationship Id="rId11" Type="http://schemas.openxmlformats.org/officeDocument/2006/relationships/tags" Target="../tags/tag41.xml"/><Relationship Id="rId10" Type="http://schemas.openxmlformats.org/officeDocument/2006/relationships/tags" Target="../tags/tag40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62.xml"/><Relationship Id="rId8" Type="http://schemas.openxmlformats.org/officeDocument/2006/relationships/tags" Target="../tags/tag61.xml"/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77.xml"/><Relationship Id="rId24" Type="http://schemas.openxmlformats.org/officeDocument/2006/relationships/image" Target="../media/image3.png"/><Relationship Id="rId23" Type="http://schemas.openxmlformats.org/officeDocument/2006/relationships/tags" Target="../tags/tag76.xml"/><Relationship Id="rId22" Type="http://schemas.openxmlformats.org/officeDocument/2006/relationships/tags" Target="../tags/tag75.xml"/><Relationship Id="rId21" Type="http://schemas.openxmlformats.org/officeDocument/2006/relationships/tags" Target="../tags/tag74.xml"/><Relationship Id="rId20" Type="http://schemas.openxmlformats.org/officeDocument/2006/relationships/tags" Target="../tags/tag73.xml"/><Relationship Id="rId2" Type="http://schemas.openxmlformats.org/officeDocument/2006/relationships/tags" Target="../tags/tag55.xml"/><Relationship Id="rId19" Type="http://schemas.openxmlformats.org/officeDocument/2006/relationships/tags" Target="../tags/tag72.xml"/><Relationship Id="rId18" Type="http://schemas.openxmlformats.org/officeDocument/2006/relationships/tags" Target="../tags/tag71.xml"/><Relationship Id="rId17" Type="http://schemas.openxmlformats.org/officeDocument/2006/relationships/tags" Target="../tags/tag70.xml"/><Relationship Id="rId16" Type="http://schemas.openxmlformats.org/officeDocument/2006/relationships/tags" Target="../tags/tag69.xml"/><Relationship Id="rId15" Type="http://schemas.openxmlformats.org/officeDocument/2006/relationships/tags" Target="../tags/tag68.xml"/><Relationship Id="rId14" Type="http://schemas.openxmlformats.org/officeDocument/2006/relationships/tags" Target="../tags/tag67.xml"/><Relationship Id="rId13" Type="http://schemas.openxmlformats.org/officeDocument/2006/relationships/tags" Target="../tags/tag66.xml"/><Relationship Id="rId12" Type="http://schemas.openxmlformats.org/officeDocument/2006/relationships/tags" Target="../tags/tag65.xml"/><Relationship Id="rId11" Type="http://schemas.openxmlformats.org/officeDocument/2006/relationships/tags" Target="../tags/tag64.xml"/><Relationship Id="rId10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85.xml"/><Relationship Id="rId8" Type="http://schemas.openxmlformats.org/officeDocument/2006/relationships/tags" Target="../tags/tag84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100.xml"/><Relationship Id="rId24" Type="http://schemas.openxmlformats.org/officeDocument/2006/relationships/image" Target="../media/image3.png"/><Relationship Id="rId23" Type="http://schemas.openxmlformats.org/officeDocument/2006/relationships/tags" Target="../tags/tag99.xml"/><Relationship Id="rId22" Type="http://schemas.openxmlformats.org/officeDocument/2006/relationships/tags" Target="../tags/tag98.xml"/><Relationship Id="rId21" Type="http://schemas.openxmlformats.org/officeDocument/2006/relationships/tags" Target="../tags/tag97.xml"/><Relationship Id="rId20" Type="http://schemas.openxmlformats.org/officeDocument/2006/relationships/tags" Target="../tags/tag96.xml"/><Relationship Id="rId2" Type="http://schemas.openxmlformats.org/officeDocument/2006/relationships/tags" Target="../tags/tag78.xml"/><Relationship Id="rId19" Type="http://schemas.openxmlformats.org/officeDocument/2006/relationships/tags" Target="../tags/tag95.xml"/><Relationship Id="rId18" Type="http://schemas.openxmlformats.org/officeDocument/2006/relationships/tags" Target="../tags/tag94.xml"/><Relationship Id="rId17" Type="http://schemas.openxmlformats.org/officeDocument/2006/relationships/tags" Target="../tags/tag93.xml"/><Relationship Id="rId16" Type="http://schemas.openxmlformats.org/officeDocument/2006/relationships/tags" Target="../tags/tag92.xml"/><Relationship Id="rId15" Type="http://schemas.openxmlformats.org/officeDocument/2006/relationships/tags" Target="../tags/tag91.xml"/><Relationship Id="rId14" Type="http://schemas.openxmlformats.org/officeDocument/2006/relationships/tags" Target="../tags/tag90.xml"/><Relationship Id="rId13" Type="http://schemas.openxmlformats.org/officeDocument/2006/relationships/tags" Target="../tags/tag89.xml"/><Relationship Id="rId12" Type="http://schemas.openxmlformats.org/officeDocument/2006/relationships/tags" Target="../tags/tag88.xml"/><Relationship Id="rId11" Type="http://schemas.openxmlformats.org/officeDocument/2006/relationships/tags" Target="../tags/tag87.xml"/><Relationship Id="rId10" Type="http://schemas.openxmlformats.org/officeDocument/2006/relationships/tags" Target="../tags/tag86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123.xml"/><Relationship Id="rId24" Type="http://schemas.openxmlformats.org/officeDocument/2006/relationships/image" Target="../media/image3.png"/><Relationship Id="rId23" Type="http://schemas.openxmlformats.org/officeDocument/2006/relationships/tags" Target="../tags/tag122.xml"/><Relationship Id="rId22" Type="http://schemas.openxmlformats.org/officeDocument/2006/relationships/tags" Target="../tags/tag121.xml"/><Relationship Id="rId21" Type="http://schemas.openxmlformats.org/officeDocument/2006/relationships/tags" Target="../tags/tag120.xml"/><Relationship Id="rId20" Type="http://schemas.openxmlformats.org/officeDocument/2006/relationships/tags" Target="../tags/tag119.xml"/><Relationship Id="rId2" Type="http://schemas.openxmlformats.org/officeDocument/2006/relationships/tags" Target="../tags/tag101.xml"/><Relationship Id="rId19" Type="http://schemas.openxmlformats.org/officeDocument/2006/relationships/tags" Target="../tags/tag118.xml"/><Relationship Id="rId18" Type="http://schemas.openxmlformats.org/officeDocument/2006/relationships/tags" Target="../tags/tag117.xml"/><Relationship Id="rId17" Type="http://schemas.openxmlformats.org/officeDocument/2006/relationships/tags" Target="../tags/tag116.xml"/><Relationship Id="rId16" Type="http://schemas.openxmlformats.org/officeDocument/2006/relationships/tags" Target="../tags/tag115.xml"/><Relationship Id="rId15" Type="http://schemas.openxmlformats.org/officeDocument/2006/relationships/tags" Target="../tags/tag114.xml"/><Relationship Id="rId14" Type="http://schemas.openxmlformats.org/officeDocument/2006/relationships/tags" Target="../tags/tag113.xml"/><Relationship Id="rId13" Type="http://schemas.openxmlformats.org/officeDocument/2006/relationships/tags" Target="../tags/tag112.xml"/><Relationship Id="rId12" Type="http://schemas.openxmlformats.org/officeDocument/2006/relationships/tags" Target="../tags/tag111.xml"/><Relationship Id="rId11" Type="http://schemas.openxmlformats.org/officeDocument/2006/relationships/tags" Target="../tags/tag110.xml"/><Relationship Id="rId10" Type="http://schemas.openxmlformats.org/officeDocument/2006/relationships/tags" Target="../tags/tag109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58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第五章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6486525" y="1039495"/>
            <a:ext cx="953770" cy="77025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522220" y="3044825"/>
            <a:ext cx="5536565" cy="76835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squar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sz="44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cs typeface="+mn-cs"/>
              </a:rPr>
              <a:t>检查督办</a:t>
            </a:r>
            <a:endParaRPr kumimoji="0" sz="44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cs typeface="+mn-cs"/>
            </a:endParaRPr>
          </a:p>
        </p:txBody>
      </p: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4810" y="2257425"/>
            <a:ext cx="3683000" cy="46329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5" name="文本框"/>
          <p:cNvSpPr>
            <a:spLocks noGrp="1"/>
          </p:cNvSpPr>
          <p:nvPr/>
        </p:nvSpPr>
        <p:spPr>
          <a:xfrm>
            <a:off x="1981193" y="273595"/>
            <a:ext cx="8233074" cy="114478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200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rPr>
              <a:t>课堂反馈</a:t>
            </a:r>
            <a:endParaRPr lang="zh-CN" altLang="en-US" sz="4200"/>
          </a:p>
        </p:txBody>
      </p:sp>
      <p:sp>
        <p:nvSpPr>
          <p:cNvPr id="336" name="文本框"/>
          <p:cNvSpPr>
            <a:spLocks noGrp="1"/>
          </p:cNvSpPr>
          <p:nvPr/>
        </p:nvSpPr>
        <p:spPr>
          <a:xfrm>
            <a:off x="2136768" y="2008375"/>
            <a:ext cx="8233074" cy="452873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25400" algn="just">
              <a:lnSpc>
                <a:spcPts val="5500"/>
              </a:lnSpc>
              <a:spcBef>
                <a:spcPts val="0"/>
              </a:spcBef>
              <a:spcAft>
                <a:spcPts val="750"/>
              </a:spcAft>
              <a:buNone/>
            </a:pPr>
            <a:r>
              <a:rPr lang="en-US" altLang="zh-CN" sz="4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      </a:t>
            </a:r>
            <a:r>
              <a:rPr lang="zh-CN" altLang="en-US" sz="4400" ker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结合学生日常生活和学习中的例子（如打扫卫生、班级管理、考试等），让学生进行解释说明检查督办的具体内容。 </a:t>
            </a:r>
            <a:endParaRPr lang="zh-CN" altLang="en-US" sz="4400" ker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3188548" y="494175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97132" y="160194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406910" y="468210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5" name="文本框"/>
          <p:cNvSpPr>
            <a:spLocks noGrp="1"/>
          </p:cNvSpPr>
          <p:nvPr/>
        </p:nvSpPr>
        <p:spPr>
          <a:xfrm>
            <a:off x="1981193" y="273595"/>
            <a:ext cx="8233074" cy="114478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华文细黑" pitchFamily="2" charset="-122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200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rPr>
              <a:t>课堂小结</a:t>
            </a:r>
            <a:endParaRPr lang="zh-CN" altLang="en-US" sz="4200"/>
          </a:p>
        </p:txBody>
      </p:sp>
      <p:sp>
        <p:nvSpPr>
          <p:cNvPr id="336" name="文本框"/>
          <p:cNvSpPr>
            <a:spLocks noGrp="1"/>
          </p:cNvSpPr>
          <p:nvPr/>
        </p:nvSpPr>
        <p:spPr>
          <a:xfrm>
            <a:off x="2136768" y="2008375"/>
            <a:ext cx="8233074" cy="452873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25400" algn="just">
              <a:lnSpc>
                <a:spcPts val="5500"/>
              </a:lnSpc>
              <a:spcBef>
                <a:spcPts val="0"/>
              </a:spcBef>
              <a:spcAft>
                <a:spcPts val="750"/>
              </a:spcAft>
              <a:buNone/>
            </a:pPr>
            <a:r>
              <a:rPr lang="en-US" altLang="zh-CN" sz="3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      </a:t>
            </a:r>
            <a:r>
              <a:rPr lang="zh-CN" altLang="en-US" sz="3600" ker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检查中会有哪些问题，如何解决，是这一节课的重点，教学中通过举例、解释，归纳等手段，主要抓住这一内容进行了详细的讲解，学生掌握较好。</a:t>
            </a:r>
            <a:endParaRPr lang="zh-CN" altLang="en-US" sz="3600" ker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3188548" y="494175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97132" y="160194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406910" y="468210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2" name="图片" descr="https://timgsa.baidu.com/timg?image&amp;quality=80&amp;size=b9999_10000&amp;sec=1522766186603&amp;di=7e5ec611fc0be766d90f15f87a14a52b&amp;imgtype=0&amp;src=http%3A%2F%2F7.pic.paopaoche.net%2Fup%2F2016-3%2F2016317143939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720785" y="4189711"/>
            <a:ext cx="2695575" cy="26955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143" name="图片" descr="D:\Program Files\Microsoft Office\MEDIA\OFFICE12\Lines\BD21313_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pic>
      <p:sp>
        <p:nvSpPr>
          <p:cNvPr id="144" name="矩形"/>
          <p:cNvSpPr/>
          <p:nvPr/>
        </p:nvSpPr>
        <p:spPr>
          <a:xfrm>
            <a:off x="4599326" y="935370"/>
            <a:ext cx="2632710" cy="58356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  <a:effectLst>
            <a:innerShdw blurRad="736600" dist="914400" dir="13500000">
              <a:srgbClr val="0984FF">
                <a:alpha val="35686"/>
              </a:srgbClr>
            </a:innerShdw>
          </a:effectLst>
        </p:spPr>
        <p:txBody>
          <a:bodyPr vert="horz" wrap="none" lIns="91440" tIns="45720" rIns="91440" bIns="45720" anchor="t" anchorCtr="0">
            <a:spAutoFit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1200" cap="none" spc="0" baseline="0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</a:rPr>
              <a:t>【课后练习】</a:t>
            </a:r>
            <a:endParaRPr lang="zh-CN" altLang="en-US" sz="3200" b="1" i="0" u="none" strike="noStrike" kern="1200" cap="none" spc="0" baseline="0">
              <a:solidFill>
                <a:srgbClr val="FF0000"/>
              </a:solidFill>
              <a:effectLst>
                <a:reflection blurRad="6350" stA="55000" endPos="45500" dir="5400000" sy="-100000"/>
              </a:effectLst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5" name="矩形"/>
          <p:cNvSpPr/>
          <p:nvPr/>
        </p:nvSpPr>
        <p:spPr>
          <a:xfrm>
            <a:off x="1873250" y="1652024"/>
            <a:ext cx="8420324" cy="396303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一、填空：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lang="en-US" altLang="zh-CN" sz="18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1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．检查督办的目的在于解决实际问题，故其范围的界定应（       ），不易过宽，也不应过窄  。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2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．检查督办为决策的正确贯彻起（     ）作用，是推动各项决策顺利实现的重要保证。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3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．检查督办起到克服官僚主义、提高（工作效率）的作用。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4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．检查督办可以运用（     ）、（     ）、（     ）等手段，有效地克服官僚主义，从而促进组织运行的高效率。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5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．所谓偏差，就是处在一定（         ）在运动中出现的偏离规定方向和运动轨道  的现象。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6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．行为差，比较多见的有（     ）和（     ）两种表现。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7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．检查督办目的的明确性，有利于秘书部门确定检查督办的（     ） 、（     ）和（    ），以便集中精力，及时准确地完成检查督办的任务。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8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．程序法是检查督办最基本的方法，通常由（        ）、（        ）、（        ） 三个环节构成。</a:t>
            </a:r>
            <a:endParaRPr lang="zh-CN" altLang="en-US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6" name="矩形" descr="data:image/jpeg;base64,/9j/4AAQSkZJRgABAQAAAQABAAD/2wBDAAgGBgcGBQgHBwcJCQgKDBQNDAsLDBkSEw8UHRofHh0aHBwgJC4nICIsIxwcKDcpLDAxNDQ0Hyc5PTgyPC4zNDL/2wBDAQkJCQwLDBgNDRgyIRwhMjIyMjIyMjIyMjIyMjIyMjIyMjIyMjIyMjIyMjIyMjIyMjIyMjIyMjIyMjIyMjIyMjL/wAARCAH0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uZ8QeOdI0DMby+fcj/ljFyR9T2qoQlN2irkTqRprmm7I6asnVfE2j6MpN9fxRt/cB3MfwHNePa78RNa1gtHFL9jtz/BCcMfq3WuSZmdizsWY8kk5Jr0aWXN61GeXWzVLSkr+p61qHxetI8rp2nSzHs8zBB+Qyf5Vy978T/El0x8maC1X0iiB/Vs1xlFd0MJRj9k86pjq895W9NDXufFWv3mfO1e8IPULKVH5DAqg99dyf6y6nb/ekJqvRW6hFbI53OUt2KSWOSST70lFFUQFFFFABRRRQAUUUUAFFFFABRRRQAUUUUAFFFFABRRRQAUUUUAFFFFABRRRQAUUUUAFFFFABRRRQAUUUUAFFFFAD0mlj/wBXK6/7rEVah1nVLdg0OpXcZHdJ2H9apUUmk9ylJrZnSWvj3xNa4CarK49JVV8/iRmui0/4uajFhb+wguB/eiJjP9R/KvOaKxlhqUt4o2hi68NpM900r4l+H9RYJNLJZSHtOML/AN9Dj8662G4huYxJBKkiEZDI2Qa+Xqv6brWo6RMJLC8lhIOcK3yn6joa46mXResHY76WayWlRXPpaivL9B+K6Nth1qDaennxDj8RXpFlf2uo2y3FpOk0TDIZDmvOq0KlJ+8j1aOJp1l7jLFFFFYm4UUUUAFFFFABRRRQAUUUUAFFFFABVa/1C10y0e6vJkhhQZLMapeIPENj4c09rq8f5jxHED8zn0H+NeFeIvE2oeJL0zXchEQP7uFT8qD/AD3rrw2ElWd3ojixeNjQVlrI6TxR8S7zUmktdKLW1r08z+Nx/SuCZmdizMWYnJJOSaSivbp0oU1aKPnqtadWXNNhRS0VoZCUUtJQAUUUUAFFFLQAlFFLQAlFKaSgAopRRQAlFLQaAEoopaAEoopaAEoopaAEopaKAEoopaAEoopaAEooooAKKWigBKKKKACilooASiiigAoopaAEopaSgAoopaAEoopaAErT0bxBqWg3ImsLhk5+ZDyrfUVmUUpRUlZlRk4u8Xqe7eE/Htj4hVbecrbX/wDzzJ4f/dP9K6+vlxGaNw6MVYHIIOCK9T8EfEQyGPTNbl+Y/LFct39m/wAa8jE4Hl9+nt2PbwmY83uVd+56hRQCCMg5BorzT1gooooAKKKKACiiigArJ8Q+ILTw7pj3l02W6RRg8u3oKu6hf2+mWM15dOEhiXcxNfPvibxDc+I9Wku5mIiB2wx54Ra68JhnWld7I4sbi1QjZfEyvrWtXmvajJeXkhZmPyr2QegrOoor3lFRVkfNSk5O73CiiimSFFFFABRRRQAUUUUAFFFFABRRRQAUUUUAFFFFABRRRmgAopM0maB2HUUmaM0BYWiiigQUUUUAFFFFABRRRQAUUUUAFFFFABRRRQAUUUUAFFFFABRRRQAUUUUAFFFFABRRRQAUUUUAFFFFAHpvw+8dGFo9H1WbMZ+W3mc/dP8AdJ9PSvV6+WwcHIr2L4ceLzqVsNIv5c3US/uXY8yKO31FeTjsLb95D5nt5fjb2pVPl/kehUUUV5Z7IUUUUAFFFcz458Qf2B4fkeJgLmf93EPQnqfwqoQc5KK6kVJqnFzlsjz/AOJXig6lqJ0q1k/0W3P7zB4d/wD61cDSszOxZiSxOST3NJX0tKmqcFFHydarKrNzkFFFFaGQUUUUAFFFFABRRRQAUUUUAFFFFABRRRQAUUUUAFFFFACGkJoNMPJC+pxUt2KSuG6m7q9R0nwtp1rZR+dbJPMygu8nPJ9Kvf2DpPH/ABL7fj/Yr4itxxhKdRwjTk0uuh9HT4cryipOSR5CG6e9PBrufFvhuyh0uS+tIhC8PLqnRl/ziuCB5r6PKc1o5nQ9tSutbNPdM8rHYGphKns5kwpaaKcK9VHAFFFFMQUUUUAFFFFABRRRQAUUUUAFFFFABRRRQAUUUUAFFFFABRRRQAUUUUAFFFFABRRRQAUUUUAFTWt1NZXUVzbuUliYMrDsahopNXGnbVH0V4W16LxDokN4pAlA2yr/AHWHWtqvCfh/4hbRNeSGRsWl0RG4J4B7GvdgcjIr57F0PY1LLZ7H1GCxHt6V3utwooormOsK8J+IeunWPEkkUbZt7TMSe5/iP5/yr2DxLqi6N4evb4kbkjITPdjwP1NfOjMzuzsSWY5JPc16mW0rt1GePmtayVJddWNooor1zwwooooAKKKKACijFFABRRRQAUUUUAFFFFABRRRQAUUUUAFFFFADGqNT++T/AHh/OntUY/1qf7w/nWNT4Wa090e2w/6lP90fyp9Mh/1Kf7o/lT6/nqp8bP1OOyMXxZ/yK+of9cv6ivJkNes+Lf8AkVdQ/wCuX9RXkic1+ocDf7lP/F+iPj+I1+/j6f5llakHSokqUdK+5R8wwoooqhBRRRQAUUUUAFFFFABRRRQAUUUUAFFFFABRRRQAUUUUAFFFFABRRRQAUUUUAFFFFABRRRQAUUUUAAJBBBwRXv3gbXP7c8NwyO2biH91L9R3/EYrwGu9+FerfY9fl0+RsR3afKP9tef5Z/KuLHUuek31R35dW9nWSez0PZqKKK8E+lPNvi5qHl6fYaercyyGVgPRRgfqf0ryauy+J16brxjLDn5baJIwPqNx/wDQq42vosHDkox+8+Wx1TnryfbT7gooorpOQKKKKACiiigAooooAKSkJppbFTcdh2aM0zJJ4BP0pNxzilzIrlZKDS1EGzTwadybDqKKKYgooopgFBooNJgRtUI/1qf7w/nUzdKiH+tT/eH86yq/Czanuj22H/Up/uj+VPpkX+pj/wB0fyp9fz1U+Jn6lHZGL4u/5FXUP+uX9RXkkfWvW/Fv/Iq6h/1z/qK8kTqK/T+Bv9yn/i/RHx/Ef8ePp/mWFqUVGlS190j5lhRRRVEhRRRQAUUUhNIBaTNNLU3dSuOw/NOzUW6lBzRcLElFIDS0xBRRRTAKKKKACiiigAooooAKKKKACiiigAooooAKKKKACiiigAq3pl62nara3i5zBKr8dwDyKqUUmrqzGm07o+oI5FliSRSCrAEEdxRWF4JvTf8Ag7TZmOWEXlk/7pK/0or5eceWTj2PsKc+eCkup4n4puftnirVJs5BuXAPsDgfoKyKnvn8y/uZP70rH8yagr6aCtFI+RnLmk2FFFFUQFFFFMAooopAFIaWkNADCataXpdzq94sFuvHVnPRR71UbNeqeGbKC00K2MIG6VBI7j+ImvnuI84llmF54K8paLsvM9fKcAsZW5ZPRasn0vRbPSrVYYolZv4nIBLGsXxN4US+iN1YRqlyoyUAwJP/AK9dXRX5Ph83xdDE/WYzfN1v19T7argaFSj7Fx0PDyGjco6lWU4IPUU9WzXoXirwqNSRryyUC7UfMvaQf415z80blHUqynBB4Ir9eyfOaOZ0faU9JLddv+B2Z8Nj8vqYSfLLbo+5YBp2ahVsipFNe0meY0OooopiCiiigCNqjUfvU/3h/OpmFRcqwI6jkVnNXTRpB2dz2uH/AFKf7o/lT6wNJ8Uabd2MZmuUhlVQGRzjmr/9uaV/0ELf/vsV+DYjLsXSqyhKnK6fZn6ZSxVCcFJTX3lXxbz4W1D/AK5f1FeTIK9A8XeJLGXS5LC0mWaWb5WZeir3/lXBIK/S+DcJWoYGXtYuPNK6v2skfJZ/XhUxC5HeyJFqWmAU+vsUfOsKKKKYgoopCaAENMLUM2Kda2k9/dpb2yF5X6D09z7VnUqRpxcpOyRrTg5tRitR1paT6hdJbWyF5H6D09z7V6Np3g7TLW1CXMIuJj992PGfarWgaBDodrtGHuH/ANZKep9h7VsV+U5/xRVxVT2WEk4wXVaN/wDA8vmz7bLMmhRhz11eT+5HnPibwqdPzeWKs1v/ABJ1Kf8A1q5ZWr25lDqQwBUjBB715d4t0qLS9WH2cbYpl3hf7pzzXvcK8Q1MU/qeJ1klo+/k/Pz6nmZzlcaK9vS0XVGOppwqNakFfdo+YYtFFFUIKKKKACiiikAUUUUAFFFFABRRRTAKKKKQBRRRTAKKKKACiiikB6/8M9Vhi8KtDM+0x3LhR7EKf5k0Vwvh6/8AsthImcZlJ/QUV5NbC81RyPbw+N5aUY9jmySxJPU80lFFeseIFFFFABRRRTAKKKKQBSGlooAiauo8KeKRYsun3zf6OT8kh/gPv7VzLCoWWvOzLL6OPoOhWWj+9PujtweKqYaoqkGe3ghgCDkEZBHelrzrwp4sNkyafqD5tycRyn/ln7H2r0QEMoIOQeQfWvxjNspr5bX9lUWnR9Gv63R+gYLG08XT54b9V2FNcp4q8KjU0a9slC3ij5l7Sj/Guro7Vz4DH1sDWVai7Nfiuz8jXE4aniKbp1FoeHYaNyjqVZSQQeCPapVavQvFXhZdTRr2zULeKPmXtKP8a86w0blJFZXUkEN1FfsuTZxRzOj7SnpJbrs/8uzPgMwwFTCVOWW3Rk4NLTFPFOFe2eaxaKM03cKBWFNMIoLU0tUtlJDGGT/jTdoPanE0mR61NjQAKkFMBpwNNEslFOqMNTt1UQ0OopM0tMQhpjHtTmNLb2s99cpbW0Zkkc4C/wCe1Z1KkYRcpOyRcIOTstxtrbT390ltboXlc8AfzNeo+HvD8OiWuOHuHH7yQjr7D2pPD3h+HRLbs9y4/eSEfoPatqvybiTiSWOk8Ph3amv/ACb/AIHZfNn3OU5SsMvaVfj/AC/4IUUVV1C/ttMs3urpwkSD8WPYCvk6dOVSShBXbPblJRTlJ6BqGoW2mWb3V0+2NB+JPoK8o1jWJda1FrmQbUHyxp/dFJrmvXOvXplk+SBf9VEOij19zVFFxX61w3w+svj7atrUf4Lt69z4nN80eJl7OHwL8SRKkFNUU+vrkfPsKKKKYgooooAKKKKACiiigAooooAKKKKACiiigAooooAKKKKACiiigB6SvGMKcDrRTKKLILsMUYpaKAExRilooATFGKWigBMUYpaKAExRilooAaRTGWpKMUmhplRkrrfCniw2TJp+oPm3PEcp/g9j7VzLLUDpXm5lltDH0HRrLTv1T7o7cHjKmGqKcGe4qQyhgQQeQfWlrzrwp4razZLDUHzbniOU/wAHsfavRAwYAgjB71+NZtlNfLa/sqi06Po1/W59/gsdTxdPnhv1XYU9K808cRwx68piADPGGkx6+9db4j8Rw6LblFw924+SP09z7V5hPczXdxJPO5eRzlmPevq+DMrxEav12WkLNLz/AOAjxOIMZScPYLWX5CqeKdmowcCgtX6VfQ+QsOLU0tWppPh3UNYIaJPLgzzK4wPw9a7fTPBum2IV5k+0yj+KTp+VeBmfEuBwF4SlzS7L9eiPVweUYjE+8lZd2edWthe3zbbW2ll91Xitu38D6xOAZBDAD/ffn8hXpaRpGoVFCqOgUYFOr4zFcb4ubtQgorz1f6L8D36PDtCP8STf4HAx/Dub/lpqCD/cjNS/8K6GP+Qm3/fr/wCvXc0V5UuK82b/AIv4R/yO1ZLgkvg/F/5nn8nw7uQD5V/ET/toRWbc+C9at8lIknA/55vz+Rr1KiuijxjmdN+81L1X+VjKpkOElsmvn/nc8UuLa6tH2XMEkTejKRUYf3r2qa3huYyk8SSIf4WXNczqngawugXsmNtL/d6of8K+mwHG2HqtRxMeR91qv8/zPIxPDtWOtF834M8+DU7dVjU9HvtHk2XUJC9pF5U/jVIPX2lHEU68FUpSTT6o+eqUZ05OM1Zj2PFd74DtoBp01yFBnZ9pOOQPSuAJrS0PXZ9Eu/MTLwv/AKyP1Ht715XEGCrY3ATo0H72j9bdDtyvEU8PiVOotPy8z1yiqtjf2+o2qXFs4eNh+R9DS3t/b6davc3LhY1H5+31r8WeHq+19lyvmva3W/Y/Qfaw5Oe+ncS/v7fTLOS6upAkSD/vo+gryfXtdudevTI+Ut0P7qLsPc+9O1/XbjXbwuxKW6f6qLsPc+9ZqJX6pw5w5HARVeur1H/5L5evdnxua5q8Q/Z0/gX4iIlTqtCrUgFfXxR8/KQAUuKWirIExRilooATFGKWigBMUYpaKAExRilooATFGKWigBMUYpaKAExRilooATFGKWigBMUYpaKAExRilooATFFLRQAUUtFAhKKWigBKKWigBKKWigBKKWigBKSnUUAMxTGWpcUmKTKTKxTmtW08R6tY2wgguiIxwoYZ2/SqJWmla5sRhaOIjy1oqS81c3pV6lJ3g2vQZcTTXMzTTyNJIxyWY0wVIwwKYFZ3CIMsTgAc5NWoxhGy0SFdyd3uCq0jhEUsxOAAOTXdeHvBaoqXWpqGbqsHYfWrvhfwwumxLdXaBrthkA/8s/b611OK/N+IeKp1G8NgpWj1l39PLz6n1uV5LGKVXEK76Lt6+Y1ECKFQAKowABwKdRRXwTbe59KklsFFFFIAooooAKKKKACiiimBFPbxXMTRTxrJG3VWHBrgPEXg17MPd6aGeEctFnLL9PUV6JSEZr1cqzjE5dV56T06ro/67nFjMBRxUOWa16PqeGhu1O612/i3woNr6jp8fzDmWJR19x71wyn1r9gyvM6OY0FWpP1XVM+ExmDqYSpyT+XmaGnavfaU7NaTFA33lIyD+FGpavf6uym7mLhfuqBgD8KqAU4LXV9Sw7re35Fz97K/3mH1mqqfs+Z8vboRqnNSqtOC04CutI53IQCnUYpaom4lFLRQISilooASilooASilooASilooASilooASilooASilooASilooASilooASilooASilooAKKKKACiiigAooooAKKKKACiiigAooooAKTFLRQAlNanGo2NJlIjY123grw/hV1W5Xk/6hSO396ub0HSzrGrx25z5S/PKR2UV60iLGgRQAqgAAdAPSvg+Mc5dCn9Sov3pL3vJdvn+XqfT5Dl6qS+sVFotvX/gC4paKK/ML3PsQooopAFFFFABRRRQAUUUUAFFFFABRRRQAhGevPsa818Y+Hxpt19utlItZm+dR0Rv8DXpdVr6zi1CzltZhmORcH2969nJM1qZdilUXwvSS7r/NdDgzHBRxVFw69PU8ZQ81MtJe2cmnX81pKCGjbHPcdjTUNfttGpGpFTg7p6n53VhKEnGW6JgKWkBpa2MGFFFFMAooooAKKKKACiiigAooooAKKKKACiiigAooooAKKKKACiiigAooooAKKKKACiiigAooooAKKKKACilpKACkzSE4ppalcdh+aM1HvpN9K4WJc0tQ7xS76LhYloqPdTs07hYG6VCx9OtSMeKSCBrq7ht1HzSuEH41nUmoRcnsi4RcnZHofgjTRaaP9qdcSXJ3DPXYOn9TXT0yGJYIUhQYSNQo/Din1+C5jjJYzFTry+0/w6L5I/TsJQVCjGmugUUUVwnQFFFFABRRRQAUUUUAFFFFABRRRQAUUUUAFFFFMDhPiBpgHkaki/8ATOQ/yrjENeu67ZDUNFu7fGWKEr9RyK8ejOOvWv1ng3HOvgvYyesHb5PVfqfEZ/hlTxHOtpfmWlNPqJTT819imfOtC80Zpu6m7vencLEmaM1HvpN4pXHYlzS1Fvpd9FxWJKKaGzS0wsLRRRTEFFFFABRRRQAUUUUAFFFFABRRRQAUUUUAFFFFABRRRQAtFFFAgooooADTCeKcajYnNS2Ui7pukXuryslrGCF+87HCj8a1T4G1b+/b/wDfZ/wrpfBSKvh2NgAC0jEn1roq/M834uxtDGVKNFJRi7aq+3zPssBkWHqYeNSpdtq55sfAur/37f8A77P+FJ/wgmsf37f/AL7P+FelUV5v+umZf3fu/wCCdf8Aq/g/P7zzT/hBdY/vW/8A33/9al/4QbWPW3/77/8ArV6VRT/10zL+793/AAQ/1fwnn955fc+ENXtYGlMcciqMkRtk/lWJnHHevazzXkGuosWu3saABRKcAV9XwxxBXzKc6VdK6V7r7jxM4yqlhIxnTej01KTGtnwfB9o8T2xIyIg0h/AcfqRWHmuq+H6BtZupD/Db8fiw/wAK9nPqzpZbWkv5Wvv0/U4Msp8+Lpp9/wAtT0UDFFFFfhzP0ZBRRRSAKKKKACiiigAooooAKKKKACiiigAooooAKKKM0AGM8Hoa8X1OD7LrF5BjGyZgPpmvZyRivJvFq+X4pvAO5DfmBX3HA9VxxdSn3jf7mv8AM+d4ihehGXZ/p/wDMU1LFFJPKsUSF5GOAo7mq4auj8FKr+IBuAO2JmHsa/RMfi3hMLUrpX5U2fJ4ah7evGl3ZIvgjV3QMTAhP8LPyP0oPgXV/wC/bf8AfZ/wr0bdRvFfmT4zzNv7P3f8E+xXD+DXf7zzf/hBNY/vW3/fw/4Uf8ILrH963/77/wDrV6TvFLupf655n/d+7/gj/wBX8H5/eebf8INrHrb/APff/wBakbwRrCqTiBj6B/8A61elZoprjTMv7v3f8EHw/hPP7zxmaGW1naGeNo5EOCp6ihTXSePUVNVt3UYZouT681zCGv0zK8a8bhKeIas5I+Nx2HWHrypJ3sSilpBS16JxMKKKKYBRRRQAUUUUAFFFFABRRRQAUUUUAFFFFABRRRQAuKTFLRSATFGKWkoAQ1E9TGo2HNJlI9H8FEHw5EMjIkfj8a6GvK9E8RXOhllVBLA/LRk459RW5/wsRR/zDm/7+V+U51wzmFTG1KtGHNGTvuuvqz7jL84wscPCFSVmlY7iiuG/4WMg/wCYa3/fwUf8LGT/AKBr/wDfwV5X+q+a/wDPr8V/md39s4L+f8GdzRXDf8LFj/6Bsn/fwUo+Isf/AEDX/wC/go/1XzX/AJ9fiv8AMP7ZwX8/4M7ivIfEBB8Q3xBBHmmuiuPiC8kDLb2RjkIwGZwQK5B2eaVpZCWdzlie5r6/hPJcXgas62Jjy3Vkrp+fQ8HPMxoYmEYUnezuRmus+Hv/ACFL4f8ATAY/76rlGFdJ4Dk8vxDJH/z0gYfkQf8AGve4jg5ZXWS7fk7nmZTK2Mpt9z0qiiivxM/RAooopAFFFFABRRRQAUUUUAFFFFABRRSE0ALSZpC1MZwKpIB5amFxUTSVC8oHerjBsVyyZBXlfjKQHxRckei/yFekKZJm2xRs5PZRXKX/AMPfEuta5dXMdmsMLPhWmcLxjrjrX2XB9N08XKpLRctvxR4eeJ1KChHV3/RnEBq6HwXIF1/k4zEwFdPa/BnUWANzqlvH7IpY/wBK2LL4QR2c8c663MsqHIKwj/GvucwlTxOFqUFLWSaPnsJh6tKvGq47Mm873pfNHrW+PBsYUA3shbudg/xqCfwfcAf6PeRn/ropH8q/Mnw/jU/hX3o+xWNpdzJEo9acJRUd54d8T2+TbWtldAf3ZypP5iuY1DVfEek5N54cmRB/GGLL+YFNcN4+W0V96/zIlmVCO7f3M64SU8PXnQ+IUoODp4BHbzP/AK1PHxDkKnbp6g+8lP8A1VzN7U/xX+Zk85wa+1+DJPHxB1K0weREc/nXLpT77UbjVLxrm5YF24AHRR6Co0r9SyjCSweCp0JvWK1/M+JzCvGviJ1Y7Nky0uKRadXqo89iYoxS0UAJijFLRQAYpMUtFABikxS0UAJilxRRQAmKMUtFACYoxS0UAJiilooAXFGKKKBCUuKKKAEppFPpMUDTIStMKZqwRSbalopSKvl0eXVnbSbaXKPnK/l0oj9qsbaNtHKHORBKeFp+2lxTsJyIWHFXvDtyLPxFZSk4UybGPs3H9aqMKgfK/MpwQcg1z4qgq9GdKW0k19+hvh6rp1IzXRpnt1FUtJvV1HS7e6HV0G72YcH9au1+BVqcqVSVOe6dn8j9PpzU4KcdmFFFFZFhRRRQAUUUUAFFFFABRRSE0wAmmlhSMwqB5MVSiJse8gFV5JfekRZbqZYYELu3QCuo0vwzFDtmvMSyddg+6P8AGvWwGV1sW/cWnfoc9bERprU5+z0y91E/uoysf99uBXRWXhW1iw1yxmb06LXQKiqoVQAB2FKFAr7HCZJhqFnJcz8/8jzKmLqT20RFDbQ26bYYlQf7IxUu0UtFewoqKskcz13ExRgUtFMBMCjApaKAEwKQopGCBj0p1FAHO6x4H8P60h+06fGsh/5aRDY36V5tr3wjvbMNNo8/2qMc+U/Dj6Hoa9rpNoranXnDZnPVw1Opuj5XntrixnaC6hkhkU8o64IpUavpDXPDOl+ILYxX1srNj5ZBwy/Q1414p8A6h4cL3MObqwHPmKOUH+0P616VDFxno9GePicBOn7y1RzStT81WR+amVs13pnluJJRSClqiQooxS4oEJRS0UAJS4oooAMUYoooAMUlLRQAlFLiigAxRRRQAUUtFACUUtFACUUtFACUUtFACUUtFACUUtFACUUtFADGFQuParBqJhUsqLOt8BaptaXTJG+9+8iz+o/rXdV4tbzy2V3FcwnbJEwYGvXNJ1KLVtOiu4iPmGGX+63cV+V8Y5U6GI+twXuz38n/AMH/ADPucgxqqUvYSesdvT/gF2iiiviT6EKKM0maYC0Um6jd7UWAWik3e1G7iiwATTGbApWYCq8klVFCbEeTAos7KfVLnyoBx/E56KKS0s5tTuxBF/wJuyiu90+wgsLVYYkwB1J6k+pr6LKMoeKlzz0gvxOPE4lU9FuR6bpVtpsASJcufvOepNXsAUtFfd06cKcVCCskeRKTk7sKKKKsQUUUUAFFFFABRRRQAUUUUAFFFFABTHiSRGV1DKRgg8g0+igDyXxv8OPLWTVNCi4HzS2g/Up/h/8AqrzFG69eK+piox0ry34h+BRKsmuaTF+8HzXECD7w/vqPX1HevRwuLa9yZ5GNwKadSmvVHmKtxUgNVUbmp1avWTPClEkooHNLVECUUtFACUUtFACUUtFACUUtFACUUtFACUUtFABRRRQAUUUUAFFFFABRRRQAUUUUAFFFFABRRSE0gAmmN0oJppak2UkMYZrU8Oa6+iX3zkm1kOJF9PesskVE3NceMwtLF0ZUaqvFnVhq86FRVIOzR7XFPHPEssTBkYZDDoRTt1eX+HPE8mkSC2uCz2jH8UPt7V6HFeRXEKywyB42GQwNfjub5JWy6s4y1g9n3/4J+gYDMKeLp3Wj6otmQUwyVVacDvSJ5sxxFG7n/ZXNeZCjKWyO1yS3LPmik80etOTSNTlGVtHA9+Kf/YOq/wDPv/48K645biZK6pv7mZuvTXVEXme9Hme9Ok0fVIxk2jn6c1RlE8H+tieP/eU1nPBVafxxa+RSqxezLLy471AN9xMkUY3O5wBVVrjg811fhLTP3Z1GZeW4iz2Hc11Zfl8sTWVNbdfQzrVlTjzG7o+mR6dZKgAMrcu3qa0aRRgUtfotKlGlBQgrJHiSk5O7CiiitBBRRRQAUUUUAFFFFABRRRQAUUUUAFFFFABRRRQAU0quCMU6igDxD4jeERo17/allHiyuG+dFHEbn+hriUavpnVNNt9V02eyuUDRyoVPt718461pU+haxPp84+aNvlP95exr1sHX5lyvdHgZhheSXPHZkSmnjpUCNUo6V6KZ5LQ6iiiqJCiiigAooooAKKKKACiiigAooooAWiiikIKKKKACiiigAooooAKKKKACkzS00nmgaAmo2ahmqfTdNudWvFt4F/3mPRR61hWrwowdSo7Jbs2pUpVJKMFdsdpmnXOrXi28C/7zHoo9TXoln4a0u0tlha2SV8fM7jJJ/pVnStJttItBBAuT/E56sauk4r8nzziWtjavLh5ONNbW0b83/kfdZbk9PDw5qqTk/wADz7xN4YNgDeWSlrY8sg5Kf/Wrky1ezSkMpUgEHjB715l4i0jyNeS2sImc3AzHEoyc56AV9Lwxn9TFL6riNZJaPul38/PqeVnGVRo/vqOz3X+Rgsa7fwP4c8S3UySwL9n09j8zXAOG91HWuv8ABvwzt9PWO+1pFnu+GWA8pH9fU16OiKqhVUAAcDFe7jalKvB0pRUk+5hgsJOnJVG7MxbLw1Y2+GlUzuO79PyrZihjiXEaKo9hipMCivNo4alQVqcUj1ZTlP4mJgelGB6UtFbkiYFNkijlXEiKw9CM0+ik0nowMC/8KabeHKxmFu5j4z+FbVvCkECRIAEQBQPYVLgUVlTw9KnJyhFJspzlJWbCiiitiQooooAKKKKACiiigAooooAKKKKACiiigAooooAKKKKACiiigBD0rzb4raALrTI9YgT97a/LJgdUP+FelVXvbSK9sZ7WZQY5UKMPrWlKbhNSRlWpKrBwZ8wRtxU6nil1GxfS9WurGUYeGQoR9DxTUNfQQldXPk6kbOzJRS01TTq0MGFFFFABRRRQAUUUUAFFFFABRRRQAtFGKMUCCijFGKACijFGKACijFGKACkNLSGgYhNRs1OY1PpumXGrXYgt1OP4nPRR61jXrQo03UqO0VuzalTlUkoQV2xum6bcateLbwLx/E56KPevT9K0m20e0WCBef43PVj60aVpVtpFqIIF5/jfuxq+a/IuIOIZ5jP2dPSktl383+i6H32VZVHCR556zf4eg0monbAp7nFZWrapb6XaNcXD4UcKo6ufQV8/QozqzUIK7Z605xhFyk7JCajqEdnDuclmY7UjA+Z2PQAd66jwn4Z+xu2rajGralMo46iBeyj39TXN/D3SLjXLw+J9TX5FJSxhI4X/AGq9PWv0bK8qWAjeWs3v5eS/U8GtiXiXf7PT/P8AyFwPSloor1TMKKKKACiiigAooooAKKKKACiiigAooooAKKKKACiiigAooooAKKKKACiiigAooooAKKKKACiiigApG5BpaD0oA8Q+LGmiz8TRXqLhLqLJx/eHBriEevYPi9Y+d4btrtVy1vOBwOcMP/rCvIIbK9kGY7Sdv92MmvYwlS9JX6HzuPotVnbqSq1P3UxrW7hH722mT/eQj+lRh+cd67FJM85waLAalqENxTw1XchoeKWkBpaZIUUUYoEFFGKMUAFFGKKAFooooAKKKKACiiigAooooAKaadSGgERPXpPhS3hh0CB4gN8oLu3cnPSvN2FbPh7xDJpEwhmy1qx5HdD6ivmuKMvr47BclDdO9u/ke3kmKpYbE81XZq1+x6VSE8U2KWOeFZYnDowyCO9U9V1O20mze4uGwBwqjqx9BX5DTw9SdRU4q8npbzPv5VYRg5t6EWr6pbaVZvc3D4UfdUdWPoK83h+3eNfFFrZsSomk2hR0jQck/gM1V1jVrnWLwzznCjhEHRRXoHwb0gPeX+rSLnylEERPqeW/Tb+dfqGT5JHLKPtqmtR/h5L9WfI4vMHjqypQ0h+Z6xY2kNjaQ2tugSGFAiKOwFWaQUtdZ2hRRRQAUUUUAFFFFABRRRQAUUUUAFFFFABRRRQAUUUUAFFFFABRRRQAUUUUAFFFFABRRRQAUUUUAFFFFABRRRQAySGKZdssaOuc4ZQRTlVVGFUAegFLRQAySNJFIdFYHswzWDqng3QtVBE+nxI5/wCWkQ2MPyroaKak4u6ZMoRkrSVzxbxH8Mr3TVe50uQ3cA5MZ++B/WuFyyMVZSrKcEHqK+oj0rgfHPgSHV4JNQ09Fjv1GSq8CUf416FDGu/LU+88nF5arc1L7jx9Wp4qDDxyNG6lWU4IPBB9KlU8V6idzwpRsSiikBpaszCiiigAooooAWilooEJRS0UAJRS0UAJRS0UAJSGnUUARMKiZcmrBFNK1LRSlYt6fr2o6XGYrab92T9xhuA+map6jqN3qk3m3cpcjoOgH4UhWmFa444HDwquvGCU31srnX9brSpqk5Pl7XKhWvevhjZC08E2jYw1wzzN+JwP0ArwpxgGvo3wpEIfCmlIO1pH/wCgisMc7QSPQypXqN9kbNFFFeYe6FFFFABRRRQAUUUUAFFFFABRRRQAUUUUAFFFFABRRRQAUUUUAFFFFABRRRQAUUUUAFFFFABRRRQAUUUUAFFFFABRRRQAUUUUAFNb7tOooA8e+KPhpbK6TW7VMRTNsnA6B+zfj/SvPkNfR/iHS01nQL3T2AJmiIXPZuqn8wK+bQGV2VgQykg57HvXr4KrzQ5X0PnszoKFTmWzLKmnio0qUV6CPHYUUtFMQlFLRQAuKMUUUgDFGKKKADFGKKKADFGKKKADFGKKKADFJilooAaRTGFS0xhSY0yrIODX0d4ZcSeGNLcd7SI/+OivnNxXvPw+uhdeC9OOctGhib/gJIrzcwXupnt5TL32vI6iiiivLPeCiiigAooooAKKKKACiiigAooooAKKKKACiiigAooooAKKKKACiiigAooooAKKKKACiiigAooooAKKKKACiiigAooooAKKKKACiiigBG6V83+JbdbTxXq0CjCrdyYHsTn+tfR7crivnTxc4l8aawwPH2ph+WB/Su7Av32eXmqXs16mchqYVDGKnAr2EfNyFoxRRTJDFFFFAC4oxRRQIMUYoooAMUYoooAMUYoooAMUYoooAMUYoooAMU0jinUhoBFeReDXqPwh1INaX+lu2GjcTID6Hg/qB+deYuK0/Ces/wBg+JrW7YkQk+VN/uN1P4cH8K5MTT56bR6GBrezrKT2PoiimIQwBBBBHUU+vDPqwooooAKKKKACiiigAooooAKKKKACiiigAooooAKKKKACiiigAooooAKKKKACiiigAooooAKKKKACiiigAooooAKKKKACiiigAoopD0oAhu7iO0tJrmU4jiQux9gM18zTzveXs91Jy80jSH/gRz/jXr/xR8QLY6INKhf/AEi8+9g/djHX8zx+deOxrgV6eBptJy7nhZrWTkoLoToKmAqNRxUgr00eG2LijFFFMkMUUUUALRS4oxQISilxRigBKKXFGKAEopcUYoASilxRigBKKXFGKAEpDTsUYoC5EwqvIme1WyKidetS0aRdj174aeJhqmlf2ZcyZu7RcKWPLx9j+HT8q7zIr5n0+/utI1GG+tHKTRHIPYjuD7Yr33wz4itPEemLdW7BZAMSxE8o1eNi6HJLmWzPpsvxaqw5JPVG3RRRXGekFFFFABRRRQAUUUUAFFFFABRRmigAooooAKKKKACiiigAooooAKKKKACiiigAooooAKKKKACiikYjaeRQAZHrS5HrXlXin4ny6d4jjttLSOe1tiRcbv8Aloe4B7Y9fWuw8O+NdH8Qxr5FwIrj+KCU4YfT1/CtJUZqKk1oYRxNOUnBPU6Wik3A9CKXNZm4UUZFNZlAySAPrQA7IHU1k+Ides/D+lyXl1IOOEjB+Z27AVi+JPiBpWhI8UUgu7wDiGJsgH/aPavHNa1vUPEN+bu+l3noiDhUHoBXVQw0pu70R5+Kx0KStHVkWrapc65qs1/dtmSRs4/ujsB7CokXimolTqvFexCKSsj5upUcm2xVHFOFAFOxWpg2JRS4oxQISilxRQA+ZPLmkT+6xH60yrurQmDWL2I8FLiRT+DGqeKSd1cclaTQlFLijFMkSilxRigBKKXFGKAEopcUYoASilxRigBKKXFGKAEpjCpMUhFA0ys6Z7Vb0bWr7w/qK3dlIQw4dD91x6GoytROmaznBSVmbU6jg04nvHhjxbp/iS2DQuI7kD54GPzA+3qK6HI9a+Y4ZZ7O4W4tpXilXlWQ4Ir0bw98U2iC2+uRFgOBcRDn8RXk1sHKOsNUfQYXMozXLV0fc9XyDRWfpms6dq0IlsruKZT2Vufyq/uHrXE01ueqmmroWijIoyKBhRSZFLkUAGaMiqOoatYaXEZb27ihQD+NufyrzfxF8VQVa30OI5PH2iUcD6CtKdKc37qMKuIp0l77O38S+K9N8NW/m3cu6Rh8kKcs34Ve0XWbPXNMivbOUPG46d1Pofevm28nudQuXubuZ5pnPLOcmtTwz4kvvDF+Jrcl4GP72Anhx/Q+9dcsF7mj1POjma9pqvdPo8HNFZGgeIdP8QaetzZzAn+OM/eQ+hFa2R61wtNOzPWjJSV47C0UUUigooooAKKKKACiiigAooooAKKKKACiimsyqhLEAAck0AKSMHmvM/iD46+xxyaPpUv+lOMTSqf9WPQe5/SmeNfiIsKyaZokm6Y5WW4HRPZfU+9eWBC7FmJZicknqfeu7DYVv3pnkY7HqKdOm/mQiPNPVCrBlJVhyCOMGrCx0/y69NQPCdTU1tN8a+ItLULFqDSIP4JxvH+P61ux/FnW1GJLO0cjuMiuM8qk8qs5YanLdG8MbWgrKTOym+K+uyAiK2tIie+C2K57UvFev6sCt1qMvln+CP5B+lZ3lUojojh4R2QTxlWatKTK6xe1TLHipQhp4Wt1E5HMYqVIBSgUuKpIhsSilxRimSJRS4oxQBesrH7TCXxnDY/QUV1ngzR5L/R5ZUXIFwy/+Or/AI0VxVMSoyauepRwUp01K25jeNrb7N4v1BQOHcSD/gSg/wAya5+u++KFj5Wq2l6o4miKN9VP+B/SuCrfDy5qUWcuNh7PETj5/nqJRS0VscolFLRQAlFLRQAlFLRQAlFLRQAlFLRQAlGKWigBuKaVqTFJigdyApmomjq4VphSpcSlIrQyTWsokglkicdGQ4NdFY/EHxJYgKbsTqO0yhj+fWsMpTDHWU6UZbo6KeInD4XY7yD4u36KBPpkDnuUcirX/C3+P+QOc/8AXb/61eb+VSeVWDwdLsdSzKuvtHfzfF2+IIg0uBT6u5P8qw774i+Jb4FVu1t1PaFAp/PrXOiKlEQqo4WmuhE8fWlo5Ec81xeSmW5mkmc9S7E/zpBFVgR08JW6hY5JVG3qVxHSGKrWygpVcpPOM07UL3Rr1LuwnaKVe46H2I7ivW/DHxHsNUCW2pFLO86Ak/u3Pse3415G0dQvHXPWw8am+524bGzovTbsfTiurKCCCD3p2RXz/oXjXWdA2xxzfaLUf8sZskD6HqK9J0b4maJqAVLtmsJjxiXlCfZh/XFeXUwtSHmj3aGYUaujdn5nb0VFBcQ3ESywypJGejI24H8RUmRXOdwtFJuHrRkUALRRkUmRQAtFJuA70bgO9AC0m4etZOreJtG0RCb/AFCGJsf6vdlz/wABHNed658WJpQ0Oi2vlL08+YAt+C9B+Oa1hRnPZHPWxVKl8TPSdX1zTtEtTcX9ykS4+VSfmb6DvXj3ir4hX2u77SxDWtieCAfnkHue1ctd3l3qVy1xe3Ek8rdWds01Iq9GjhIx1lqzxMVmU6nux0RGkdWESnKlSqtdyieVKVxqrTtopwFLiqsZ3GbaNtPxRinYLkeyl20/FGKLBcbtpcUuKKBXExRS0UAJRS0UAJRS0qqWYKoyScACgD2X4e23keELZiMGZ3kP/fWP5AUVvaTZjT9ItLQf8sYlQ+5A5NFfOVZc03Lufb4en7OlGHZIwPiDppv/AAy8qDMlqwlH06H9Dn8K8br6LniSeCSGQAo6lSD3BrwHVtPfS9VubKQEGJyBnuOx/KvSy+peLg+h4WdUbTjVXXQpUUuKMV6J4glFLijFACUUuKMUAJRS4oxQAlFLijFACUUuKMUAJRS4oxQAlFLijFACUmKdijFAXGbaTbUmKTFA7keyjZUmKMUrBcj2Uuyn4oxRYLjdtLilxS4phcbijFOxRigVyMrmmMlTYpCKTQ0yq0dRGL2FXSgNNKVLiWpkVpe3+myeZY3c9s3/AEykK5/oa6ay+JfiWzAWWWC7QdpogD+a4rmygppjrKdGMt0dNPFVKfwysehW3xflAAutHBPrFNj9CK0Ivi9phH7zTb1D7FT/AFrysxe1NMVYPB0n0OqOZ111PWT8XdHA4sb8n/dT/wCKqrN8YLUZ8jSLhv8AflVf5ZrzDyqBFS+pU+xTzSv3/A7m7+LWryAi0sLWAHoXLOR/IVzmoeMfEWqZW41SZYz1SH92Mf8AAf8A69ZYiFOEVaxw9OOyOeeNrT+KTKwjJYsSSx6nuakWKrAjFOCVuonI6jZEseKkVKkC0oFUkQ5DQtOxS4pcVRLY2lpcUYoEJRS4oxQAlFLijFACUUuKMUAJRS4oxQAlFLijFACVu+D9NOp+JrOLGUjbzX+i8/zwPxrDxXqHwy0ow2NxqUi4aY7Iyf7o6/r/ACrDE1PZ0mzswFH21eMem7+R31FFFfPn2QV518S9F3JDq0K8r+7mx6djXotQXtpFf2ctrOoaOVSrA1rQqulNSOfFUFXpOmz54xRitLW9Jm0bVZrOUH5DlG/vL2NZ1fQxakro+KnFwk4y3QmKMUtFMm4mKMUtFAXExRilooC4mKMUtFAXExRilooC4mKKWigLiUYpaKAuJijFLRQFxMUYpaKAuJijFLRQFxMUYpaKAuJijFLRQFxMUYpaKAuJijFLRQFxMUhFOooC4zbSbKkoxQO5Fso2VLijFKwcxDspdlS4oxRYOYiCUoWpMUYosHMN2ijFOopiuJijFLRQFxMUYpaKAuJijFLRQFxMUYpaKAuJijFLRQFxMUYpaKAuJijFLRQFxMUYpaKAuWtNsJdS1GCziGXlcL9B3Ne92NnFYWMNrCMRxIFFcV8OvD32e2OrXCfvZRiEEdF9fxrva8bHVuefKtkfU5ThfZUvaS3l+QUUUVwnrBRRRQBy/jPw0Nc0/wA6BR9sgBKf7Q7rXjjKUYqykMDgg9q+i6878deEC5k1fT48nrPEo/8AHh/WvRwWJ5f3ctuh4ea4FzXtqa16/wCZ5vRS4or1j5sSilooASilooASilooASilooASilooASilooASilooASilooASilooASilooASilooASilooASilooASilooASilooASilooASilooASilooASilooASilooASilooASilooASilooASilooASilooASilooASui8I+HH1/Uh5ikWkJBlb1/2aztF0a51zUEtLZevLueiD1Ne2aPpNtounR2dsvyryzHqx7k1x4vE+zjyx3Z6mW4F158817q/EuxxpDEscahUUYUDsKdRRXiH1gUUUUAFFFFABQRkYPSiigDzbxh4IMRk1LS48x8tLAo+77r7e1efdK+iq4jxR4Divy95pgWK5PLRdFf6ehr08Ljbe5U+88DMMqverQXqv8jyyipri1mtJ2guI2jlU4KsMEVFivUTufPNWdmJRS4oxQISilxRigBKKXFGKAEopcUYoASilxRigBKKXFGKAEopcUYoASilxRigBKKXFGKAEopcUYoASilxRigBKKXFGKAEopcUYoASilxRigBKKXFGKAEopcUYoASilxRigBKKXFGKAEopcUYoASilxRigBKKXFGKAEopcUYoASilxRigBKKXFGKAErR0bRbvW71ba0TPd3P3UHqa0fDvhG916QSYMNoD80rDr9PWvWdJ0iz0WzFtZxBV6sx6sfUmuPE4uNP3Y6s9TA5bOu1OekfzIdB0G10CxFvbjc7cySkcuf8K1aKK8aUnJ3e59XCEacVGKskFFFFSUFFFFABRRRQAUUUUAFFFFAGTrPh3T9ciK3UQEmPllXhhXmeueCtS0lmkiQ3Nt2dByB7ivYqOvWumjip0tFqjgxWX0cTq1Z90fO5BBweDRXtWseENJ1jLyQ+TMf+WsXB/H1riNT+HOpWuXspEuk/u/db9eK9OljaU99GfP4jKsRS1iuZeX+RxlFWbrTryxbbdWs0J/20IzVbFdad9Uea04uzCijFGKBBRRijFABRRijFABRRijFABRRijFABRRijFABRRijFMAooxRikAUUYoxQAUUYoxQAUUYoxQAUUYoxQAUUYoxQAUUYoxQAUUYoxQAUUYoxQAUUYoxQAUUYoxQAUUYoxQAUUYpVUswVQST0AFACUVuad4R1rUmHlWbxof45hsH6812Ol/DW2hKyalctOw58uP5V/PqawqYmlT3Z20MvxFb4Y6d3oeeWOnXmpTCK0t3lc/3RwPqa9D0D4ew2+241UiWTqIV+6Pr612dpY2thCIbWBIkHZBirFebWx056R0R72FyilS96p7z/AAGxxpDGscaKiKMBVGAKdRRXCeuFFFFABRRRQAUUUUAFFFFABRRRQAUUUUAFFFFABRRRQA140kUq6qynqCM1j3XhLQrxi0unRBj3jyn/AKDiiirjOUX7rsZ1KUJr30n6mFqXgDRo4Hlia6jI/hEgI/UGuOvdEtrbOx5T9SP8KKK9jDzk1qz5bG04Rk+VJGJIoRyo6CmUUV2nlMKKKKBBRRRQAUUUUAFFFFABRRRQAUUUUAFFFFABRRRQAUUUUAFFFFABRRRQAUUUUAFFFFABRRRQAUUUUAFFFFAF6ys47jG9mH0NdPpPhDT76ZVlmuQD/dZR/wCy0UVhVbS0OzDxi2ro6u38BaBDgtbSTEd5JT/TArbtNKsLBcWlnBD7ogBP40UV4lWpNuzbPrcNQpRinGKT9C3RRRWJ1BRRRQAUUUUAFFFFABRRRQAUUUUAf//Z"/>
          <p:cNvSpPr>
            <a:spLocks noChangeAspect="1"/>
          </p:cNvSpPr>
          <p:nvPr/>
        </p:nvSpPr>
        <p:spPr>
          <a:xfrm>
            <a:off x="1568450" y="-144463"/>
            <a:ext cx="304800" cy="3048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47" name="矩形" descr="data:image/jpeg;base64,/9j/4AAQSkZJRgABAQAAAQABAAD/2wBDAAgGBgcGBQgHBwcJCQgKDBQNDAsLDBkSEw8UHRofHh0aHBwgJC4nICIsIxwcKDcpLDAxNDQ0Hyc5PTgyPC4zNDL/2wBDAQkJCQwLDBgNDRgyIRwhMjIyMjIyMjIyMjIyMjIyMjIyMjIyMjIyMjIyMjIyMjIyMjIyMjIyMjIyMjIyMjIyMjL/wAARCAH0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uZ8QeOdI0DMby+fcj/ljFyR9T2qoQlN2irkTqRprmm7I6asnVfE2j6MpN9fxRt/cB3MfwHNePa78RNa1gtHFL9jtz/BCcMfq3WuSZmdizsWY8kk5Jr0aWXN61GeXWzVLSkr+p61qHxetI8rp2nSzHs8zBB+Qyf5Vy978T/El0x8maC1X0iiB/Vs1xlFd0MJRj9k86pjq895W9NDXufFWv3mfO1e8IPULKVH5DAqg99dyf6y6nb/ekJqvRW6hFbI53OUt2KSWOSST70lFFUQFFFFABRRRQAUUUUAFFFFABRRRQAUUUUAFFFFABRRRQAUUUUAFFFFABRRRQAUUUUAFFFFABRRRQAUUUUAFFFFAD0mlj/wBXK6/7rEVah1nVLdg0OpXcZHdJ2H9apUUmk9ylJrZnSWvj3xNa4CarK49JVV8/iRmui0/4uajFhb+wguB/eiJjP9R/KvOaKxlhqUt4o2hi68NpM900r4l+H9RYJNLJZSHtOML/AN9Dj8662G4huYxJBKkiEZDI2Qa+Xqv6brWo6RMJLC8lhIOcK3yn6joa46mXResHY76WayWlRXPpaivL9B+K6Nth1qDaennxDj8RXpFlf2uo2y3FpOk0TDIZDmvOq0KlJ+8j1aOJp1l7jLFFFFYm4UUUUAFFFFABRRRQAUUUUAFFFFABVa/1C10y0e6vJkhhQZLMapeIPENj4c09rq8f5jxHED8zn0H+NeFeIvE2oeJL0zXchEQP7uFT8qD/AD3rrw2ElWd3ojixeNjQVlrI6TxR8S7zUmktdKLW1r08z+Nx/SuCZmdizMWYnJJOSaSivbp0oU1aKPnqtadWXNNhRS0VoZCUUtJQAUUUUAFFFLQAlFFLQAlFKaSgAopRRQAlFLQaAEoopaAEoopaAEoopaAEopaKAEoopaAEoopaAEooooAKKWigBKKKKACilooASiiigAoopaAEopaSgAoopaAEoopaAErT0bxBqWg3ImsLhk5+ZDyrfUVmUUpRUlZlRk4u8Xqe7eE/Htj4hVbecrbX/wDzzJ4f/dP9K6+vlxGaNw6MVYHIIOCK9T8EfEQyGPTNbl+Y/LFct39m/wAa8jE4Hl9+nt2PbwmY83uVd+56hRQCCMg5BorzT1gooooAKKKKACiiigArJ8Q+ILTw7pj3l02W6RRg8u3oKu6hf2+mWM15dOEhiXcxNfPvibxDc+I9Wku5mIiB2wx54Ra68JhnWld7I4sbi1QjZfEyvrWtXmvajJeXkhZmPyr2QegrOoor3lFRVkfNSk5O73CiiimSFFFFABRRRQAUUUUAFFFFABRRRQAUUUUAFFFFABRRRmgAopM0maB2HUUmaM0BYWiiigQUUUUAFFFFABRRRQAUUUUAFFFFABRRRQAUUUUAFFFFABRRRQAUUUUAFFFFABRRRQAUUUUAFFFFAHpvw+8dGFo9H1WbMZ+W3mc/dP8AdJ9PSvV6+WwcHIr2L4ceLzqVsNIv5c3US/uXY8yKO31FeTjsLb95D5nt5fjb2pVPl/kehUUUV5Z7IUUUUAFFFcz458Qf2B4fkeJgLmf93EPQnqfwqoQc5KK6kVJqnFzlsjz/AOJXig6lqJ0q1k/0W3P7zB4d/wD61cDSszOxZiSxOST3NJX0tKmqcFFHydarKrNzkFFFFaGQUUUUAFFFFABRRRQAUUUUAFFFFABRRRQAUUUUAFFFFACGkJoNMPJC+pxUt2KSuG6m7q9R0nwtp1rZR+dbJPMygu8nPJ9Kvf2DpPH/ABL7fj/Yr4itxxhKdRwjTk0uuh9HT4cryipOSR5CG6e9PBrufFvhuyh0uS+tIhC8PLqnRl/ziuCB5r6PKc1o5nQ9tSutbNPdM8rHYGphKns5kwpaaKcK9VHAFFFFMQUUUUAFFFFABRRRQAUUUUAFFFFABRRRQAUUUUAFFFFABRRRQAUUUUAFFFFABRRRQAUUUUAFTWt1NZXUVzbuUliYMrDsahopNXGnbVH0V4W16LxDokN4pAlA2yr/AHWHWtqvCfh/4hbRNeSGRsWl0RG4J4B7GvdgcjIr57F0PY1LLZ7H1GCxHt6V3utwooormOsK8J+IeunWPEkkUbZt7TMSe5/iP5/yr2DxLqi6N4evb4kbkjITPdjwP1NfOjMzuzsSWY5JPc16mW0rt1GePmtayVJddWNooor1zwwooooAKKKKACijFFABRRRQAUUUUAFFFFABRRRQAUUUUAFFFFADGqNT++T/AHh/OntUY/1qf7w/nWNT4Wa090e2w/6lP90fyp9Mh/1Kf7o/lT6/nqp8bP1OOyMXxZ/yK+of9cv6ivJkNes+Lf8AkVdQ/wCuX9RXkic1+ocDf7lP/F+iPj+I1+/j6f5llakHSokqUdK+5R8wwoooqhBRRRQAUUUUAFFFFABRRRQAUUUUAFFFFABRRRQAUUUUAFFFFABRRRQAUUUUAFFFFABRRRQAUUUUAAJBBBwRXv3gbXP7c8NwyO2biH91L9R3/EYrwGu9+FerfY9fl0+RsR3afKP9tef5Z/KuLHUuek31R35dW9nWSez0PZqKKK8E+lPNvi5qHl6fYaercyyGVgPRRgfqf0ryauy+J16brxjLDn5baJIwPqNx/wDQq42vosHDkox+8+Wx1TnryfbT7gooorpOQKKKKACiiigAooooAKSkJppbFTcdh2aM0zJJ4BP0pNxzilzIrlZKDS1EGzTwadybDqKKKYgooopgFBooNJgRtUI/1qf7w/nUzdKiH+tT/eH86yq/Czanuj22H/Up/uj+VPpkX+pj/wB0fyp9fz1U+Jn6lHZGL4u/5FXUP+uX9RXkkfWvW/Fv/Iq6h/1z/qK8kTqK/T+Bv9yn/i/RHx/Ef8ePp/mWFqUVGlS190j5lhRRRVEhRRRQAUUUhNIBaTNNLU3dSuOw/NOzUW6lBzRcLElFIDS0xBRRRTAKKKKACiiigAooooAKKKKACiiigAooooAKKKKACiiigAq3pl62nara3i5zBKr8dwDyKqUUmrqzGm07o+oI5FliSRSCrAEEdxRWF4JvTf8Ag7TZmOWEXlk/7pK/0or5eceWTj2PsKc+eCkup4n4puftnirVJs5BuXAPsDgfoKyKnvn8y/uZP70rH8yagr6aCtFI+RnLmk2FFFFUQFFFFMAooopAFIaWkNADCataXpdzq94sFuvHVnPRR71UbNeqeGbKC00K2MIG6VBI7j+ImvnuI84llmF54K8paLsvM9fKcAsZW5ZPRasn0vRbPSrVYYolZv4nIBLGsXxN4US+iN1YRqlyoyUAwJP/AK9dXRX5Ph83xdDE/WYzfN1v19T7argaFSj7Fx0PDyGjco6lWU4IPUU9WzXoXirwqNSRryyUC7UfMvaQf415z80blHUqynBB4Ir9eyfOaOZ0faU9JLddv+B2Z8Nj8vqYSfLLbo+5YBp2ahVsipFNe0meY0OooopiCiiigCNqjUfvU/3h/OpmFRcqwI6jkVnNXTRpB2dz2uH/AFKf7o/lT6wNJ8Uabd2MZmuUhlVQGRzjmr/9uaV/0ELf/vsV+DYjLsXSqyhKnK6fZn6ZSxVCcFJTX3lXxbz4W1D/AK5f1FeTIK9A8XeJLGXS5LC0mWaWb5WZeir3/lXBIK/S+DcJWoYGXtYuPNK6v2skfJZ/XhUxC5HeyJFqWmAU+vsUfOsKKKKYgoopCaAENMLUM2Kda2k9/dpb2yF5X6D09z7VnUqRpxcpOyRrTg5tRitR1paT6hdJbWyF5H6D09z7V6Np3g7TLW1CXMIuJj992PGfarWgaBDodrtGHuH/ANZKep9h7VsV+U5/xRVxVT2WEk4wXVaN/wDA8vmz7bLMmhRhz11eT+5HnPibwqdPzeWKs1v/ABJ1Kf8A1q5ZWr25lDqQwBUjBB715d4t0qLS9WH2cbYpl3hf7pzzXvcK8Q1MU/qeJ1klo+/k/Pz6nmZzlcaK9vS0XVGOppwqNakFfdo+YYtFFFUIKKKKACiiikAUUUUAFFFFABRRRTAKKKKQBRRRTAKKKKACiiikB6/8M9Vhi8KtDM+0x3LhR7EKf5k0Vwvh6/8AsthImcZlJ/QUV5NbC81RyPbw+N5aUY9jmySxJPU80lFFeseIFFFFABRRRTAKKKKQBSGlooAiauo8KeKRYsun3zf6OT8kh/gPv7VzLCoWWvOzLL6OPoOhWWj+9PujtweKqYaoqkGe3ghgCDkEZBHelrzrwp4sNkyafqD5tycRyn/ln7H2r0QEMoIOQeQfWvxjNspr5bX9lUWnR9Gv63R+gYLG08XT54b9V2FNcp4q8KjU0a9slC3ij5l7Sj/Guro7Vz4DH1sDWVai7Nfiuz8jXE4aniKbp1FoeHYaNyjqVZSQQeCPapVavQvFXhZdTRr2zULeKPmXtKP8a86w0blJFZXUkEN1FfsuTZxRzOj7SnpJbrs/8uzPgMwwFTCVOWW3Rk4NLTFPFOFe2eaxaKM03cKBWFNMIoLU0tUtlJDGGT/jTdoPanE0mR61NjQAKkFMBpwNNEslFOqMNTt1UQ0OopM0tMQhpjHtTmNLb2s99cpbW0Zkkc4C/wCe1Z1KkYRcpOyRcIOTstxtrbT390ltboXlc8AfzNeo+HvD8OiWuOHuHH7yQjr7D2pPD3h+HRLbs9y4/eSEfoPatqvybiTiSWOk8Ph3amv/ACb/AIHZfNn3OU5SsMvaVfj/AC/4IUUVV1C/ttMs3urpwkSD8WPYCvk6dOVSShBXbPblJRTlJ6BqGoW2mWb3V0+2NB+JPoK8o1jWJda1FrmQbUHyxp/dFJrmvXOvXplk+SBf9VEOij19zVFFxX61w3w+svj7atrUf4Lt69z4nN80eJl7OHwL8SRKkFNUU+vrkfPsKKKKYgooooAKKKKACiiigAooooAKKKKACiiigAooooAKKKKACiiigB6SvGMKcDrRTKKLILsMUYpaKAExRilooATFGKWigBMUYpaKAExRilooAaRTGWpKMUmhplRkrrfCniw2TJp+oPm3PEcp/g9j7VzLLUDpXm5lltDH0HRrLTv1T7o7cHjKmGqKcGe4qQyhgQQeQfWlrzrwp4razZLDUHzbniOU/wAHsfavRAwYAgjB71+NZtlNfLa/sqi06Po1/W59/gsdTxdPnhv1XYU9K808cRwx68piADPGGkx6+9db4j8Rw6LblFw924+SP09z7V5hPczXdxJPO5eRzlmPevq+DMrxEav12WkLNLz/AOAjxOIMZScPYLWX5CqeKdmowcCgtX6VfQ+QsOLU0tWppPh3UNYIaJPLgzzK4wPw9a7fTPBum2IV5k+0yj+KTp+VeBmfEuBwF4SlzS7L9eiPVweUYjE+8lZd2edWthe3zbbW2ll91Xitu38D6xOAZBDAD/ffn8hXpaRpGoVFCqOgUYFOr4zFcb4ubtQgorz1f6L8D36PDtCP8STf4HAx/Dub/lpqCD/cjNS/8K6GP+Qm3/fr/wCvXc0V5UuK82b/AIv4R/yO1ZLgkvg/F/5nn8nw7uQD5V/ET/toRWbc+C9at8lIknA/55vz+Rr1KiuijxjmdN+81L1X+VjKpkOElsmvn/nc8UuLa6tH2XMEkTejKRUYf3r2qa3huYyk8SSIf4WXNczqngawugXsmNtL/d6of8K+mwHG2HqtRxMeR91qv8/zPIxPDtWOtF834M8+DU7dVjU9HvtHk2XUJC9pF5U/jVIPX2lHEU68FUpSTT6o+eqUZ05OM1Zj2PFd74DtoBp01yFBnZ9pOOQPSuAJrS0PXZ9Eu/MTLwv/AKyP1Ht715XEGCrY3ATo0H72j9bdDtyvEU8PiVOotPy8z1yiqtjf2+o2qXFs4eNh+R9DS3t/b6davc3LhY1H5+31r8WeHq+19lyvmva3W/Y/Qfaw5Oe+ncS/v7fTLOS6upAkSD/vo+gryfXtdudevTI+Ut0P7qLsPc+9O1/XbjXbwuxKW6f6qLsPc+9ZqJX6pw5w5HARVeur1H/5L5evdnxua5q8Q/Z0/gX4iIlTqtCrUgFfXxR8/KQAUuKWirIExRilooATFGKWigBMUYpaKAExRilooATFGKWigBMUYpaKAExRilooATFGKWigBMUYpaKAExRilooATFFLRQAUUtFAhKKWigBKKWigBKKWigBKKWigBKSnUUAMxTGWpcUmKTKTKxTmtW08R6tY2wgguiIxwoYZ2/SqJWmla5sRhaOIjy1oqS81c3pV6lJ3g2vQZcTTXMzTTyNJIxyWY0wVIwwKYFZ3CIMsTgAc5NWoxhGy0SFdyd3uCq0jhEUsxOAAOTXdeHvBaoqXWpqGbqsHYfWrvhfwwumxLdXaBrthkA/8s/b611OK/N+IeKp1G8NgpWj1l39PLz6n1uV5LGKVXEK76Lt6+Y1ECKFQAKowABwKdRRXwTbe59KklsFFFFIAooooAKKKKACiiimBFPbxXMTRTxrJG3VWHBrgPEXg17MPd6aGeEctFnLL9PUV6JSEZr1cqzjE5dV56T06ro/67nFjMBRxUOWa16PqeGhu1O612/i3woNr6jp8fzDmWJR19x71wyn1r9gyvM6OY0FWpP1XVM+ExmDqYSpyT+XmaGnavfaU7NaTFA33lIyD+FGpavf6uym7mLhfuqBgD8KqAU4LXV9Sw7re35Fz97K/3mH1mqqfs+Z8vboRqnNSqtOC04CutI53IQCnUYpaom4lFLRQISilooASilooASilooASilooASilooASilooASilooASilooASilooASilooASilooAKKKKACiiigAooooAKKKKACiiigAooooAKTFLRQAlNanGo2NJlIjY123grw/hV1W5Xk/6hSO396ub0HSzrGrx25z5S/PKR2UV60iLGgRQAqgAAdAPSvg+Mc5dCn9Sov3pL3vJdvn+XqfT5Dl6qS+sVFotvX/gC4paKK/ML3PsQooopAFFFFABRRRQAUUUUAFFFFABRRRQAhGevPsa818Y+Hxpt19utlItZm+dR0Rv8DXpdVr6zi1CzltZhmORcH2969nJM1qZdilUXwvSS7r/NdDgzHBRxVFw69PU8ZQ81MtJe2cmnX81pKCGjbHPcdjTUNfttGpGpFTg7p6n53VhKEnGW6JgKWkBpa2MGFFFFMAooooAKKKKACiiigAooooAKKKKACiiigAooooAKKKKACiiigAooooAKKKKACiiigAooooAKKKKACilpKACkzSE4ppalcdh+aM1HvpN9K4WJc0tQ7xS76LhYloqPdTs07hYG6VCx9OtSMeKSCBrq7ht1HzSuEH41nUmoRcnsi4RcnZHofgjTRaaP9qdcSXJ3DPXYOn9TXT0yGJYIUhQYSNQo/Din1+C5jjJYzFTry+0/w6L5I/TsJQVCjGmugUUUVwnQFFFFABRRRQAUUUUAFFFFABRRRQAUUUUAFFFFMDhPiBpgHkaki/8ATOQ/yrjENeu67ZDUNFu7fGWKEr9RyK8ejOOvWv1ng3HOvgvYyesHb5PVfqfEZ/hlTxHOtpfmWlNPqJTT819imfOtC80Zpu6m7vencLEmaM1HvpN4pXHYlzS1Fvpd9FxWJKKaGzS0wsLRRRTEFFFFABRRRQAUUUUAFFFFABRRRQAUUUUAFFFFABRRRQAtFFFAgooooADTCeKcajYnNS2Ui7pukXuryslrGCF+87HCj8a1T4G1b+/b/wDfZ/wrpfBSKvh2NgAC0jEn1roq/M834uxtDGVKNFJRi7aq+3zPssBkWHqYeNSpdtq55sfAur/37f8A77P+FJ/wgmsf37f/AL7P+FelUV5v+umZf3fu/wCCdf8Aq/g/P7zzT/hBdY/vW/8A33/9al/4QbWPW3/77/8ArV6VRT/10zL+793/AAQ/1fwnn955fc+ENXtYGlMcciqMkRtk/lWJnHHevazzXkGuosWu3saABRKcAV9XwxxBXzKc6VdK6V7r7jxM4yqlhIxnTej01KTGtnwfB9o8T2xIyIg0h/AcfqRWHmuq+H6BtZupD/Db8fiw/wAK9nPqzpZbWkv5Wvv0/U4Msp8+Lpp9/wAtT0UDFFFFfhzP0ZBRRRSAKKKKACiiigAooooAKKKKACiiigAooooAKKKM0AGM8Hoa8X1OD7LrF5BjGyZgPpmvZyRivJvFq+X4pvAO5DfmBX3HA9VxxdSn3jf7mv8AM+d4ihehGXZ/p/wDMU1LFFJPKsUSF5GOAo7mq4auj8FKr+IBuAO2JmHsa/RMfi3hMLUrpX5U2fJ4ah7evGl3ZIvgjV3QMTAhP8LPyP0oPgXV/wC/bf8AfZ/wr0bdRvFfmT4zzNv7P3f8E+xXD+DXf7zzf/hBNY/vW3/fw/4Uf8ILrH963/77/wDrV6TvFLupf655n/d+7/gj/wBX8H5/eebf8INrHrb/APff/wBakbwRrCqTiBj6B/8A61elZoprjTMv7v3f8EHw/hPP7zxmaGW1naGeNo5EOCp6ihTXSePUVNVt3UYZouT681zCGv0zK8a8bhKeIas5I+Nx2HWHrypJ3sSilpBS16JxMKKKKYBRRRQAUUUUAFFFFABRRRQAUUUUAFFFFABRRRQAuKTFLRSATFGKWkoAQ1E9TGo2HNJlI9H8FEHw5EMjIkfj8a6GvK9E8RXOhllVBLA/LRk459RW5/wsRR/zDm/7+V+U51wzmFTG1KtGHNGTvuuvqz7jL84wscPCFSVmlY7iiuG/4WMg/wCYa3/fwUf8LGT/AKBr/wDfwV5X+q+a/wDPr8V/md39s4L+f8GdzRXDf8LFj/6Bsn/fwUo+Isf/AEDX/wC/go/1XzX/AJ9fiv8AMP7ZwX8/4M7ivIfEBB8Q3xBBHmmuiuPiC8kDLb2RjkIwGZwQK5B2eaVpZCWdzlie5r6/hPJcXgas62Jjy3Vkrp+fQ8HPMxoYmEYUnezuRmus+Hv/ACFL4f8ATAY/76rlGFdJ4Dk8vxDJH/z0gYfkQf8AGve4jg5ZXWS7fk7nmZTK2Mpt9z0qiiivxM/RAooopAFFFFABRRRQAUUUUAFFFFABRRSE0ALSZpC1MZwKpIB5amFxUTSVC8oHerjBsVyyZBXlfjKQHxRckei/yFekKZJm2xRs5PZRXKX/AMPfEuta5dXMdmsMLPhWmcLxjrjrX2XB9N08XKpLRctvxR4eeJ1KChHV3/RnEBq6HwXIF1/k4zEwFdPa/BnUWANzqlvH7IpY/wBK2LL4QR2c8c663MsqHIKwj/GvucwlTxOFqUFLWSaPnsJh6tKvGq47Mm873pfNHrW+PBsYUA3shbudg/xqCfwfcAf6PeRn/ropH8q/Mnw/jU/hX3o+xWNpdzJEo9acJRUd54d8T2+TbWtldAf3ZypP5iuY1DVfEek5N54cmRB/GGLL+YFNcN4+W0V96/zIlmVCO7f3M64SU8PXnQ+IUoODp4BHbzP/AK1PHxDkKnbp6g+8lP8A1VzN7U/xX+Zk85wa+1+DJPHxB1K0weREc/nXLpT77UbjVLxrm5YF24AHRR6Co0r9SyjCSweCp0JvWK1/M+JzCvGviJ1Y7Nky0uKRadXqo89iYoxS0UAJijFLRQAYpMUtFABikxS0UAJilxRRQAmKMUtFACYoxS0UAJiilooAXFGKKKBCUuKKKAEppFPpMUDTIStMKZqwRSbalopSKvl0eXVnbSbaXKPnK/l0oj9qsbaNtHKHORBKeFp+2lxTsJyIWHFXvDtyLPxFZSk4UybGPs3H9aqMKgfK/MpwQcg1z4qgq9GdKW0k19+hvh6rp1IzXRpnt1FUtJvV1HS7e6HV0G72YcH9au1+BVqcqVSVOe6dn8j9PpzU4KcdmFFFFZFhRRRQAUUUUAFFFFABRRSE0wAmmlhSMwqB5MVSiJse8gFV5JfekRZbqZYYELu3QCuo0vwzFDtmvMSyddg+6P8AGvWwGV1sW/cWnfoc9bERprU5+z0y91E/uoysf99uBXRWXhW1iw1yxmb06LXQKiqoVQAB2FKFAr7HCZJhqFnJcz8/8jzKmLqT20RFDbQ26bYYlQf7IxUu0UtFewoqKskcz13ExRgUtFMBMCjApaKAEwKQopGCBj0p1FAHO6x4H8P60h+06fGsh/5aRDY36V5tr3wjvbMNNo8/2qMc+U/Dj6Hoa9rpNoranXnDZnPVw1Opuj5XntrixnaC6hkhkU8o64IpUavpDXPDOl+ILYxX1srNj5ZBwy/Q1414p8A6h4cL3MObqwHPmKOUH+0P616VDFxno9GePicBOn7y1RzStT81WR+amVs13pnluJJRSClqiQooxS4oEJRS0UAJS4oooAMUYoooAMUlLRQAlFLiigAxRRRQAUUtFACUUtFACUUtFACUUtFACUUtFACUUtFACUUtFADGFQuParBqJhUsqLOt8BaptaXTJG+9+8iz+o/rXdV4tbzy2V3FcwnbJEwYGvXNJ1KLVtOiu4iPmGGX+63cV+V8Y5U6GI+twXuz38n/AMH/ADPucgxqqUvYSesdvT/gF2iiiviT6EKKM0maYC0Um6jd7UWAWik3e1G7iiwATTGbApWYCq8klVFCbEeTAos7KfVLnyoBx/E56KKS0s5tTuxBF/wJuyiu90+wgsLVYYkwB1J6k+pr6LKMoeKlzz0gvxOPE4lU9FuR6bpVtpsASJcufvOepNXsAUtFfd06cKcVCCskeRKTk7sKKKKsQUUUUAFFFFABRRRQAUUUUAFFFFABTHiSRGV1DKRgg8g0+igDyXxv8OPLWTVNCi4HzS2g/Up/h/8AqrzFG69eK+piox0ry34h+BRKsmuaTF+8HzXECD7w/vqPX1HevRwuLa9yZ5GNwKadSmvVHmKtxUgNVUbmp1avWTPClEkooHNLVECUUtFACUUtFACUUtFACUUtFACUUtFACUUtFABRRRQAUUUUAFFFFABRRRQAUUUUAFFFFABRRSE0gAmmN0oJppak2UkMYZrU8Oa6+iX3zkm1kOJF9PesskVE3NceMwtLF0ZUaqvFnVhq86FRVIOzR7XFPHPEssTBkYZDDoRTt1eX+HPE8mkSC2uCz2jH8UPt7V6HFeRXEKywyB42GQwNfjub5JWy6s4y1g9n3/4J+gYDMKeLp3Wj6otmQUwyVVacDvSJ5sxxFG7n/ZXNeZCjKWyO1yS3LPmik80etOTSNTlGVtHA9+Kf/YOq/wDPv/48K645biZK6pv7mZuvTXVEXme9Hme9Ok0fVIxk2jn6c1RlE8H+tieP/eU1nPBVafxxa+RSqxezLLy471AN9xMkUY3O5wBVVrjg811fhLTP3Z1GZeW4iz2Hc11Zfl8sTWVNbdfQzrVlTjzG7o+mR6dZKgAMrcu3qa0aRRgUtfotKlGlBQgrJHiSk5O7CiiitBBRRRQAUUUUAFFFFABRRRQAUUUUAFFFFABRRRQAU0quCMU6igDxD4jeERo17/allHiyuG+dFHEbn+hriUavpnVNNt9V02eyuUDRyoVPt718461pU+haxPp84+aNvlP95exr1sHX5lyvdHgZhheSXPHZkSmnjpUCNUo6V6KZ5LQ6iiiqJCiiigAooooAKKKKACiiigAooooAWiiikIKKKKACiiigAooooAKKKKACkzS00nmgaAmo2ahmqfTdNudWvFt4F/3mPRR61hWrwowdSo7Jbs2pUpVJKMFdsdpmnXOrXi28C/7zHoo9TXoln4a0u0tlha2SV8fM7jJJ/pVnStJttItBBAuT/E56sauk4r8nzziWtjavLh5ONNbW0b83/kfdZbk9PDw5qqTk/wADz7xN4YNgDeWSlrY8sg5Kf/Wrky1ezSkMpUgEHjB715l4i0jyNeS2sImc3AzHEoyc56AV9Lwxn9TFL6riNZJaPul38/PqeVnGVRo/vqOz3X+Rgsa7fwP4c8S3UySwL9n09j8zXAOG91HWuv8ABvwzt9PWO+1pFnu+GWA8pH9fU16OiKqhVUAAcDFe7jalKvB0pRUk+5hgsJOnJVG7MxbLw1Y2+GlUzuO79PyrZihjiXEaKo9hipMCivNo4alQVqcUj1ZTlP4mJgelGB6UtFbkiYFNkijlXEiKw9CM0+ik0nowMC/8KabeHKxmFu5j4z+FbVvCkECRIAEQBQPYVLgUVlTw9KnJyhFJspzlJWbCiiitiQooooAKKKKACiiigAooooAKKKKACiiigAooooAKKKKACiiigBD0rzb4raALrTI9YgT97a/LJgdUP+FelVXvbSK9sZ7WZQY5UKMPrWlKbhNSRlWpKrBwZ8wRtxU6nil1GxfS9WurGUYeGQoR9DxTUNfQQldXPk6kbOzJRS01TTq0MGFFFFABRRRQAUUUUAFFFFABRRRQAtFGKMUCCijFGKACijFGKACijFGKACkNLSGgYhNRs1OY1PpumXGrXYgt1OP4nPRR61jXrQo03UqO0VuzalTlUkoQV2xum6bcateLbwLx/E56KPevT9K0m20e0WCBef43PVj60aVpVtpFqIIF5/jfuxq+a/IuIOIZ5jP2dPSktl383+i6H32VZVHCR556zf4eg0monbAp7nFZWrapb6XaNcXD4UcKo6ufQV8/QozqzUIK7Z605xhFyk7JCajqEdnDuclmY7UjA+Z2PQAd66jwn4Z+xu2rajGralMo46iBeyj39TXN/D3SLjXLw+J9TX5FJSxhI4X/AGq9PWv0bK8qWAjeWs3v5eS/U8GtiXiXf7PT/P8AyFwPSloor1TMKKKKACiiigAooooAKKKKACiiigAooooAKKKKACiiigAooooAKKKKACiiigAooooAKKKKACiiigApG5BpaD0oA8Q+LGmiz8TRXqLhLqLJx/eHBriEevYPi9Y+d4btrtVy1vOBwOcMP/rCvIIbK9kGY7Sdv92MmvYwlS9JX6HzuPotVnbqSq1P3UxrW7hH722mT/eQj+lRh+cd67FJM85waLAalqENxTw1XchoeKWkBpaZIUUUYoEFFGKMUAFFGKKAFooooAKKKKACiiigAooooAKaadSGgERPXpPhS3hh0CB4gN8oLu3cnPSvN2FbPh7xDJpEwhmy1qx5HdD6ivmuKMvr47BclDdO9u/ke3kmKpYbE81XZq1+x6VSE8U2KWOeFZYnDowyCO9U9V1O20mze4uGwBwqjqx9BX5DTw9SdRU4q8npbzPv5VYRg5t6EWr6pbaVZvc3D4UfdUdWPoK83h+3eNfFFrZsSomk2hR0jQck/gM1V1jVrnWLwzznCjhEHRRXoHwb0gPeX+rSLnylEERPqeW/Tb+dfqGT5JHLKPtqmtR/h5L9WfI4vMHjqypQ0h+Z6xY2kNjaQ2tugSGFAiKOwFWaQUtdZ2hRRRQAUUUUAFFFFABRRRQAUUUUAFFFFABRRRQAUUUUAFFFFABRRRQAUUUUAFFFFABRRRQAUUUUAFFFFABRRRQAySGKZdssaOuc4ZQRTlVVGFUAegFLRQAySNJFIdFYHswzWDqng3QtVBE+nxI5/wCWkQ2MPyroaKak4u6ZMoRkrSVzxbxH8Mr3TVe50uQ3cA5MZ++B/WuFyyMVZSrKcEHqK+oj0rgfHPgSHV4JNQ09Fjv1GSq8CUf416FDGu/LU+88nF5arc1L7jx9Wp4qDDxyNG6lWU4IPBB9KlU8V6idzwpRsSiikBpaszCiiigAooooAWilooEJRS0UAJRS0UAJRS0UAJSGnUUARMKiZcmrBFNK1LRSlYt6fr2o6XGYrab92T9xhuA+map6jqN3qk3m3cpcjoOgH4UhWmFa444HDwquvGCU31srnX9brSpqk5Pl7XKhWvevhjZC08E2jYw1wzzN+JwP0ArwpxgGvo3wpEIfCmlIO1pH/wCgisMc7QSPQypXqN9kbNFFFeYe6FFFFABRRRQAUUUUAFFFFABRRRQAUUUUAFFFFABRRRQAUUUUAFFFFABRRRQAUUUUAFFFFABRRRQAUUUUAFFFFABRRRQAUUUUAFNb7tOooA8e+KPhpbK6TW7VMRTNsnA6B+zfj/SvPkNfR/iHS01nQL3T2AJmiIXPZuqn8wK+bQGV2VgQykg57HvXr4KrzQ5X0PnszoKFTmWzLKmnio0qUV6CPHYUUtFMQlFLRQAuKMUUUgDFGKKKADFGKKKADFGKKKADFGKKKADFJilooAaRTGFS0xhSY0yrIODX0d4ZcSeGNLcd7SI/+OivnNxXvPw+uhdeC9OOctGhib/gJIrzcwXupnt5TL32vI6iiiivLPeCiiigAooooAKKKKACiiigAooooAKKKKACiiigAooooAKKKKACiiigAooooAKKKKACiiigAooooAKKKKACiiigAooooAKKKKACiiigBG6V83+JbdbTxXq0CjCrdyYHsTn+tfR7crivnTxc4l8aawwPH2ph+WB/Su7Av32eXmqXs16mchqYVDGKnAr2EfNyFoxRRTJDFFFFAC4oxRRQIMUYoooAMUYoooAMUYoooAMUYoooAMUYoooAMU0jinUhoBFeReDXqPwh1INaX+lu2GjcTID6Hg/qB+deYuK0/Ces/wBg+JrW7YkQk+VN/uN1P4cH8K5MTT56bR6GBrezrKT2PoiimIQwBBBBHUU+vDPqwooooAKKKKACiiigAooooAKKKKACiiigAooooAKKKKACiiigAooooAKKKKACiiigAooooAKKKKACiiigAooooAKKKKACiiigAoopD0oAhu7iO0tJrmU4jiQux9gM18zTzveXs91Jy80jSH/gRz/jXr/xR8QLY6INKhf/AEi8+9g/djHX8zx+deOxrgV6eBptJy7nhZrWTkoLoToKmAqNRxUgr00eG2LijFFFMkMUUUUALRS4oxQISilxRigBKKXFGKAEopcUYoASilxRigBKKXFGKAEpDTsUYoC5EwqvIme1WyKidetS0aRdj174aeJhqmlf2ZcyZu7RcKWPLx9j+HT8q7zIr5n0+/utI1GG+tHKTRHIPYjuD7Yr33wz4itPEemLdW7BZAMSxE8o1eNi6HJLmWzPpsvxaqw5JPVG3RRRXGekFFFFABRRRQAUUUUAFFFFABRRmigAooooAKKKKACiiigAooooAKKKKACiiigAooooAKKKKACiikYjaeRQAZHrS5HrXlXin4ny6d4jjttLSOe1tiRcbv8Aloe4B7Y9fWuw8O+NdH8Qxr5FwIrj+KCU4YfT1/CtJUZqKk1oYRxNOUnBPU6Wik3A9CKXNZm4UUZFNZlAySAPrQA7IHU1k+Ides/D+lyXl1IOOEjB+Z27AVi+JPiBpWhI8UUgu7wDiGJsgH/aPavHNa1vUPEN+bu+l3noiDhUHoBXVQw0pu70R5+Kx0KStHVkWrapc65qs1/dtmSRs4/ujsB7CokXimolTqvFexCKSsj5upUcm2xVHFOFAFOxWpg2JRS4oxQISilxRQA+ZPLmkT+6xH60yrurQmDWL2I8FLiRT+DGqeKSd1cclaTQlFLijFMkSilxRigBKKXFGKAEopcUYoASilxRigBKKXFGKAEpjCpMUhFA0ys6Z7Vb0bWr7w/qK3dlIQw4dD91x6GoytROmaznBSVmbU6jg04nvHhjxbp/iS2DQuI7kD54GPzA+3qK6HI9a+Y4ZZ7O4W4tpXilXlWQ4Ir0bw98U2iC2+uRFgOBcRDn8RXk1sHKOsNUfQYXMozXLV0fc9XyDRWfpms6dq0IlsruKZT2Vufyq/uHrXE01ueqmmroWijIoyKBhRSZFLkUAGaMiqOoatYaXEZb27ihQD+NufyrzfxF8VQVa30OI5PH2iUcD6CtKdKc37qMKuIp0l77O38S+K9N8NW/m3cu6Rh8kKcs34Ve0XWbPXNMivbOUPG46d1Pofevm28nudQuXubuZ5pnPLOcmtTwz4kvvDF+Jrcl4GP72Anhx/Q+9dcsF7mj1POjma9pqvdPo8HNFZGgeIdP8QaetzZzAn+OM/eQ+hFa2R61wtNOzPWjJSV47C0UUUigooooAKKKKACiiigAooooAKKKKACiimsyqhLEAAck0AKSMHmvM/iD46+xxyaPpUv+lOMTSqf9WPQe5/SmeNfiIsKyaZokm6Y5WW4HRPZfU+9eWBC7FmJZicknqfeu7DYVv3pnkY7HqKdOm/mQiPNPVCrBlJVhyCOMGrCx0/y69NQPCdTU1tN8a+ItLULFqDSIP4JxvH+P61ux/FnW1GJLO0cjuMiuM8qk8qs5YanLdG8MbWgrKTOym+K+uyAiK2tIie+C2K57UvFev6sCt1qMvln+CP5B+lZ3lUojojh4R2QTxlWatKTK6xe1TLHipQhp4Wt1E5HMYqVIBSgUuKpIhsSilxRimSJRS4oxQBesrH7TCXxnDY/QUV1ngzR5L/R5ZUXIFwy/+Or/AI0VxVMSoyauepRwUp01K25jeNrb7N4v1BQOHcSD/gSg/wAya5+u++KFj5Wq2l6o4miKN9VP+B/SuCrfDy5qUWcuNh7PETj5/nqJRS0VscolFLRQAlFLRQAlFLRQAlFLRQAlFLRQAlGKWigBuKaVqTFJigdyApmomjq4VphSpcSlIrQyTWsokglkicdGQ4NdFY/EHxJYgKbsTqO0yhj+fWsMpTDHWU6UZbo6KeInD4XY7yD4u36KBPpkDnuUcirX/C3+P+QOc/8AXb/61eb+VSeVWDwdLsdSzKuvtHfzfF2+IIg0uBT6u5P8qw774i+Jb4FVu1t1PaFAp/PrXOiKlEQqo4WmuhE8fWlo5Ec81xeSmW5mkmc9S7E/zpBFVgR08JW6hY5JVG3qVxHSGKrWygpVcpPOM07UL3Rr1LuwnaKVe46H2I7ivW/DHxHsNUCW2pFLO86Ak/u3Pse3415G0dQvHXPWw8am+524bGzovTbsfTiurKCCCD3p2RXz/oXjXWdA2xxzfaLUf8sZskD6HqK9J0b4maJqAVLtmsJjxiXlCfZh/XFeXUwtSHmj3aGYUaujdn5nb0VFBcQ3ESywypJGejI24H8RUmRXOdwtFJuHrRkUALRRkUmRQAtFJuA70bgO9AC0m4etZOreJtG0RCb/AFCGJsf6vdlz/wABHNed658WJpQ0Oi2vlL08+YAt+C9B+Oa1hRnPZHPWxVKl8TPSdX1zTtEtTcX9ykS4+VSfmb6DvXj3ir4hX2u77SxDWtieCAfnkHue1ctd3l3qVy1xe3Ek8rdWds01Iq9GjhIx1lqzxMVmU6nux0RGkdWESnKlSqtdyieVKVxqrTtopwFLiqsZ3GbaNtPxRinYLkeyl20/FGKLBcbtpcUuKKBXExRS0UAJRS0UAJRS0qqWYKoyScACgD2X4e23keELZiMGZ3kP/fWP5AUVvaTZjT9ItLQf8sYlQ+5A5NFfOVZc03Lufb4en7OlGHZIwPiDppv/AAy8qDMlqwlH06H9Dn8K8br6LniSeCSGQAo6lSD3BrwHVtPfS9VubKQEGJyBnuOx/KvSy+peLg+h4WdUbTjVXXQpUUuKMV6J4glFLijFACUUuKMUAJRS4oxQAlFLijFACUUuKMUAJRS4oxQAlFLijFACUmKdijFAXGbaTbUmKTFA7keyjZUmKMUrBcj2Uuyn4oxRYLjdtLilxS4phcbijFOxRigVyMrmmMlTYpCKTQ0yq0dRGL2FXSgNNKVLiWpkVpe3+myeZY3c9s3/AEykK5/oa6ay+JfiWzAWWWC7QdpogD+a4rmygppjrKdGMt0dNPFVKfwysehW3xflAAutHBPrFNj9CK0Ivi9phH7zTb1D7FT/AFrysxe1NMVYPB0n0OqOZ111PWT8XdHA4sb8n/dT/wCKqrN8YLUZ8jSLhv8AflVf5ZrzDyqBFS+pU+xTzSv3/A7m7+LWryAi0sLWAHoXLOR/IVzmoeMfEWqZW41SZYz1SH92Mf8AAf8A69ZYiFOEVaxw9OOyOeeNrT+KTKwjJYsSSx6nuakWKrAjFOCVuonI6jZEseKkVKkC0oFUkQ5DQtOxS4pcVRLY2lpcUYoEJRS4oxQAlFLijFACUUuKMUAJRS4oxQAlFLijFACVu+D9NOp+JrOLGUjbzX+i8/zwPxrDxXqHwy0ow2NxqUi4aY7Iyf7o6/r/ACrDE1PZ0mzswFH21eMem7+R31FFFfPn2QV518S9F3JDq0K8r+7mx6djXotQXtpFf2ctrOoaOVSrA1rQqulNSOfFUFXpOmz54xRitLW9Jm0bVZrOUH5DlG/vL2NZ1fQxakro+KnFwk4y3QmKMUtFMm4mKMUtFAXExRilooC4mKMUtFAXExRilooC4mKKWigLiUYpaKAuJijFLRQFxMUYpaKAuJijFLRQFxMUYpaKAuJijFLRQFxMUYpaKAuJijFLRQFxMUhFOooC4zbSbKkoxQO5Fso2VLijFKwcxDspdlS4oxRYOYiCUoWpMUYosHMN2ijFOopiuJijFLRQFxMUYpaKAuJijFLRQFxMUYpaKAuJijFLRQFxMUYpaKAuJijFLRQFxMUYpaKAuWtNsJdS1GCziGXlcL9B3Ne92NnFYWMNrCMRxIFFcV8OvD32e2OrXCfvZRiEEdF9fxrva8bHVuefKtkfU5ThfZUvaS3l+QUUUVwnrBRRRQBy/jPw0Nc0/wA6BR9sgBKf7Q7rXjjKUYqykMDgg9q+i6878deEC5k1fT48nrPEo/8AHh/WvRwWJ5f3ctuh4ea4FzXtqa16/wCZ5vRS4or1j5sSilooASilooASilooASilooASilooASilooASilooASilooASilooASilooASilooASilooASilooASilooASilooASilooASilooASilooASilooASilooASilooASilooASilooASilooASilooASilooASui8I+HH1/Uh5ikWkJBlb1/2aztF0a51zUEtLZevLueiD1Ne2aPpNtounR2dsvyryzHqx7k1x4vE+zjyx3Z6mW4F158817q/EuxxpDEscahUUYUDsKdRRXiH1gUUUUAFFFFABQRkYPSiigDzbxh4IMRk1LS48x8tLAo+77r7e1efdK+iq4jxR4Divy95pgWK5PLRdFf6ehr08Ljbe5U+88DMMqverQXqv8jyyipri1mtJ2guI2jlU4KsMEVFivUTufPNWdmJRS4oxQISilxRigBKKXFGKAEopcUYoASilxRigBKKXFGKAEopcUYoASilxRigBKKXFGKAEopcUYoASilxRigBKKXFGKAEopcUYoASilxRigBKKXFGKAEopcUYoASilxRigBKKXFGKAEopcUYoASilxRigBKKXFGKAEopcUYoASilxRigBKKXFGKAErR0bRbvW71ba0TPd3P3UHqa0fDvhG916QSYMNoD80rDr9PWvWdJ0iz0WzFtZxBV6sx6sfUmuPE4uNP3Y6s9TA5bOu1OekfzIdB0G10CxFvbjc7cySkcuf8K1aKK8aUnJ3e59XCEacVGKskFFFFSUFFFFABRRRQAUUUUAFFFFAGTrPh3T9ciK3UQEmPllXhhXmeueCtS0lmkiQ3Nt2dByB7ivYqOvWumjip0tFqjgxWX0cTq1Z90fO5BBweDRXtWseENJ1jLyQ+TMf+WsXB/H1riNT+HOpWuXspEuk/u/db9eK9OljaU99GfP4jKsRS1iuZeX+RxlFWbrTryxbbdWs0J/20IzVbFdad9Uea04uzCijFGKBBRRijFABRRijFABRRijFABRRijFABRRijFABRRijFMAooxRikAUUYoxQAUUYoxQAUUYoxQAUUYoxQAUUYoxQAUUYoxQAUUYoxQAUUYoxQAUUYoxQAUUYoxQAUUYoxQAUUYpVUswVQST0AFACUVuad4R1rUmHlWbxof45hsH6812Ol/DW2hKyalctOw58uP5V/PqawqYmlT3Z20MvxFb4Y6d3oeeWOnXmpTCK0t3lc/3RwPqa9D0D4ew2+241UiWTqIV+6Pr612dpY2thCIbWBIkHZBirFebWx056R0R72FyilS96p7z/AAGxxpDGscaKiKMBVGAKdRRXCeuFFFFABRRRQAUUUUAFFFFABRRRQAUUUUAFFFFABRRRQA140kUq6qynqCM1j3XhLQrxi0unRBj3jyn/AKDiiirjOUX7rsZ1KUJr30n6mFqXgDRo4Hlia6jI/hEgI/UGuOvdEtrbOx5T9SP8KKK9jDzk1qz5bG04Rk+VJGJIoRyo6CmUUV2nlMKKKKBBRRRQAUUUUAFFFFABRRRQAUUUUAFFFFABRRRQAUUUUAFFFFABRRRQAUUUUAFFFFABRRRQAUUUUAFFFFAF6ys47jG9mH0NdPpPhDT76ZVlmuQD/dZR/wCy0UVhVbS0OzDxi2ro6u38BaBDgtbSTEd5JT/TArbtNKsLBcWlnBD7ogBP40UV4lWpNuzbPrcNQpRinGKT9C3RRRWJ1BRRRQAUUUUAFFFFABRRRQAUUUUAf//Z"/>
          <p:cNvSpPr>
            <a:spLocks noChangeAspect="1"/>
          </p:cNvSpPr>
          <p:nvPr/>
        </p:nvSpPr>
        <p:spPr>
          <a:xfrm>
            <a:off x="1720850" y="7937"/>
            <a:ext cx="304800" cy="3048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9049532" y="2847556"/>
            <a:ext cx="1217660" cy="1217660"/>
            <a:chOff x="2953438" y="3221615"/>
            <a:chExt cx="1249238" cy="1249238"/>
          </a:xfrm>
        </p:grpSpPr>
        <p:grpSp>
          <p:nvGrpSpPr>
            <p:cNvPr id="7" name="组合 6"/>
            <p:cNvGrpSpPr/>
            <p:nvPr/>
          </p:nvGrpSpPr>
          <p:grpSpPr>
            <a:xfrm>
              <a:off x="2953438" y="3221615"/>
              <a:ext cx="1249238" cy="1249238"/>
              <a:chOff x="304800" y="673100"/>
              <a:chExt cx="4000500" cy="4000500"/>
            </a:xfrm>
            <a:effectLst>
              <a:outerShdw blurRad="444500" dist="254000" dir="6840000" algn="tr" rotWithShape="0">
                <a:prstClr val="black">
                  <a:alpha val="24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015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4" y="760414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015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3042678" y="3335591"/>
              <a:ext cx="1046257" cy="1041045"/>
            </a:xfrm>
            <a:prstGeom prst="rect">
              <a:avLst/>
            </a:prstGeom>
          </p:spPr>
          <p:txBody>
            <a:bodyPr wrap="none">
              <a:spAutoFit/>
            </a:bodyPr>
            <a:p>
              <a:r>
                <a:rPr lang="en-US" altLang="zh-CN" sz="6000" spc="-225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6000" dirty="0">
                <a:solidFill>
                  <a:srgbClr val="0070C0"/>
                </a:solidFill>
              </a:endParaRPr>
            </a:p>
          </p:txBody>
        </p:sp>
      </p:grpSp>
      <p:sp>
        <p:nvSpPr>
          <p:cNvPr id="11" name="TextBox 11"/>
          <p:cNvSpPr txBox="1"/>
          <p:nvPr>
            <p:custDataLst>
              <p:tags r:id="rId2"/>
            </p:custDataLst>
          </p:nvPr>
        </p:nvSpPr>
        <p:spPr>
          <a:xfrm>
            <a:off x="6485564" y="2842127"/>
            <a:ext cx="2262222" cy="124649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 fontScale="80000"/>
          </a:bodyPr>
          <a:p>
            <a:pPr marL="0" lvl="1" algn="r">
              <a:lnSpc>
                <a:spcPct val="140000"/>
              </a:lnSpc>
            </a:pPr>
            <a:r>
              <a:rPr lang="zh-CN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第二节</a:t>
            </a:r>
            <a:endParaRPr lang="zh-CN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>
                <a:solidFill>
                  <a:srgbClr val="0070C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rPr>
              <a:t>秘书部门检查督 </a:t>
            </a:r>
            <a:endParaRPr lang="zh-CN" altLang="en-US" sz="2700" b="1">
              <a:solidFill>
                <a:srgbClr val="0070C0"/>
              </a:solidFill>
              <a:effectLst>
                <a:reflection blurRad="6350" stA="55000" endPos="45500" dir="5400000" sy="-100000"/>
              </a:effectLst>
              <a:latin typeface="华康唐风隶W5" panose="03000509000000000000" charset="-122"/>
              <a:ea typeface="华康唐风隶W5" panose="03000509000000000000" charset="-122"/>
              <a:cs typeface="Arial" panose="020B0604020202020204" pitchFamily="34" charset="0"/>
              <a:sym typeface="+mn-ea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>
                <a:solidFill>
                  <a:srgbClr val="0070C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rPr>
              <a:t>办的主要工作内容</a:t>
            </a:r>
            <a:endParaRPr lang="zh-CN" altLang="en-US" sz="2700" b="1" dirty="0">
              <a:solidFill>
                <a:srgbClr val="0070C0"/>
              </a:solidFill>
              <a:effectLst>
                <a:reflection blurRad="6350" stA="55000" endPos="45500" dir="5400000" sy="-100000"/>
              </a:effectLst>
              <a:latin typeface="华康唐风隶W5" panose="03000509000000000000" charset="-122"/>
              <a:ea typeface="华康唐风隶W5" panose="03000509000000000000" charset="-122"/>
              <a:cs typeface="Arial" panose="020B0604020202020204" pitchFamily="34" charset="0"/>
              <a:sym typeface="+mn-ea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3"/>
            </p:custDataLst>
          </p:nvPr>
        </p:nvCxnSpPr>
        <p:spPr>
          <a:xfrm flipV="1">
            <a:off x="8850143" y="2755225"/>
            <a:ext cx="0" cy="1443318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4"/>
            </p:custDataLst>
          </p:nvPr>
        </p:nvSpPr>
        <p:spPr>
          <a:xfrm>
            <a:off x="1524000" y="2755225"/>
            <a:ext cx="4572000" cy="14433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p>
            <a:pPr algn="ctr"/>
            <a:endParaRPr lang="zh-CN" altLang="en-US" sz="1015">
              <a:solidFill>
                <a:srgbClr val="0070C0"/>
              </a:solidFill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文本框"/>
          <p:cNvSpPr>
            <a:spLocks noGrp="1"/>
          </p:cNvSpPr>
          <p:nvPr>
            <p:ph type="title"/>
          </p:nvPr>
        </p:nvSpPr>
        <p:spPr>
          <a:xfrm>
            <a:off x="1981193" y="273595"/>
            <a:ext cx="8233074" cy="114478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 sz="4200"/>
              <a:t>导入：</a:t>
            </a:r>
            <a:endParaRPr lang="zh-CN" altLang="en-US" sz="4200"/>
          </a:p>
        </p:txBody>
      </p:sp>
      <p:sp>
        <p:nvSpPr>
          <p:cNvPr id="336" name="文本框"/>
          <p:cNvSpPr>
            <a:spLocks noGrp="1"/>
          </p:cNvSpPr>
          <p:nvPr>
            <p:ph type="body" idx="1"/>
          </p:nvPr>
        </p:nvSpPr>
        <p:spPr>
          <a:xfrm>
            <a:off x="2136768" y="2008375"/>
            <a:ext cx="8233074" cy="452873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indent="25400" algn="just">
              <a:spcAft>
                <a:spcPts val="750"/>
              </a:spcAft>
            </a:pPr>
            <a:r>
              <a:rPr lang="en-US" altLang="zh-CN" sz="1050" ker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 </a:t>
            </a:r>
            <a:r>
              <a:rPr lang="en-US" altLang="zh-CN" sz="4200" ker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  </a:t>
            </a:r>
            <a:r>
              <a:rPr lang="zh-CN" altLang="en-US" sz="4000" ker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既然秘书部门的检查督办工作也有很大作用，那秘书究竟如何工作呢。他们工作的主要内容是什么？这就是我们这节课的内容。 </a:t>
            </a:r>
            <a:endParaRPr lang="en-US" altLang="zh-CN" sz="4000" ker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  <a:p>
            <a:endParaRPr lang="en-US" altLang="zh-CN" sz="4000" ker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3188548" y="494175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97132" y="160194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406910" y="468210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图片" descr="https://timgsa.baidu.com/timg?image&amp;quality=80&amp;size=b9999_10000&amp;sec=1522766186603&amp;di=7e5ec611fc0be766d90f15f87a14a52b&amp;imgtype=0&amp;src=http%3A%2F%2F7.pic.paopaoche.net%2Fup%2F2016-3%2F2016317143939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720785" y="4189711"/>
            <a:ext cx="2695575" cy="26955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71" name="图片" descr="D:\Program Files\Microsoft Office\MEDIA\OFFICE12\Lines\BD21313_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pic>
      <p:sp>
        <p:nvSpPr>
          <p:cNvPr id="72" name="矩形"/>
          <p:cNvSpPr/>
          <p:nvPr/>
        </p:nvSpPr>
        <p:spPr>
          <a:xfrm>
            <a:off x="3172643" y="935370"/>
            <a:ext cx="5490845" cy="58356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  <a:effectLst>
            <a:innerShdw blurRad="736600" dist="914400" dir="13500000">
              <a:srgbClr val="0984FF">
                <a:alpha val="35686"/>
              </a:srgbClr>
            </a:innerShdw>
          </a:effectLst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1200" cap="none" spc="0" baseline="0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</a:rPr>
              <a:t>秘书部门检查督办的职能基础</a:t>
            </a:r>
            <a:endParaRPr lang="zh-CN" altLang="en-US" sz="3200" b="1" i="0" u="none" strike="noStrike" kern="1200" cap="none" spc="0" baseline="0">
              <a:solidFill>
                <a:srgbClr val="FF0000"/>
              </a:solidFill>
              <a:effectLst>
                <a:reflection blurRad="6350" stA="55000" endPos="45500" dir="5400000" sy="-100000"/>
              </a:effectLst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3" name="矩形"/>
          <p:cNvSpPr/>
          <p:nvPr/>
        </p:nvSpPr>
        <p:spPr>
          <a:xfrm>
            <a:off x="1847646" y="1648491"/>
            <a:ext cx="8445928" cy="402145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 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秘书是领导身边的助手，是全面协助领导工作的。在管理中，秘书部门或秘书承担检查督办工作，有着极其优越的职能基础。</a:t>
            </a:r>
            <a:endParaRPr lang="en-US" altLang="zh-CN" sz="18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．全面理解决策指令。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     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因为秘书在决策形成的过程中，进行了全面完整的辅佐工作，因此对决策的背景、目的、内容和实质，都有全面的理解和领会，非常有利与秘书的检查督办工作。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．熟练高效的信息处理能力。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     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秘书处于信息的枢纽地位，能及时摸清执行决策指令的情况，从而有利于及时发现差距和问题，起到督查作用。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3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．及时准确地反馈检查督办的情况。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     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秘书与领导有着密切的联系，能将信息及时地反馈给领导，使领导及时了解情况，确保决策的正确实施。</a:t>
            </a:r>
            <a:endParaRPr lang="zh-CN" altLang="en-US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4" name="矩形" descr="data:image/jpeg;base64,/9j/4AAQSkZJRgABAQAAAQABAAD/2wBDAAgGBgcGBQgHBwcJCQgKDBQNDAsLDBkSEw8UHRofHh0aHBwgJC4nICIsIxwcKDcpLDAxNDQ0Hyc5PTgyPC4zNDL/2wBDAQkJCQwLDBgNDRgyIRwhMjIyMjIyMjIyMjIyMjIyMjIyMjIyMjIyMjIyMjIyMjIyMjIyMjIyMjIyMjIyMjIyMjL/wAARCAH0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uZ8QeOdI0DMby+fcj/ljFyR9T2qoQlN2irkTqRprmm7I6asnVfE2j6MpN9fxRt/cB3MfwHNePa78RNa1gtHFL9jtz/BCcMfq3WuSZmdizsWY8kk5Jr0aWXN61GeXWzVLSkr+p61qHxetI8rp2nSzHs8zBB+Qyf5Vy978T/El0x8maC1X0iiB/Vs1xlFd0MJRj9k86pjq895W9NDXufFWv3mfO1e8IPULKVH5DAqg99dyf6y6nb/ekJqvRW6hFbI53OUt2KSWOSST70lFFUQFFFFABRRRQAUUUUAFFFFABRRRQAUUUUAFFFFABRRRQAUUUUAFFFFABRRRQAUUUUAFFFFABRRRQAUUUUAFFFFAD0mlj/wBXK6/7rEVah1nVLdg0OpXcZHdJ2H9apUUmk9ylJrZnSWvj3xNa4CarK49JVV8/iRmui0/4uajFhb+wguB/eiJjP9R/KvOaKxlhqUt4o2hi68NpM900r4l+H9RYJNLJZSHtOML/AN9Dj8662G4huYxJBKkiEZDI2Qa+Xqv6brWo6RMJLC8lhIOcK3yn6joa46mXResHY76WayWlRXPpaivL9B+K6Nth1qDaennxDj8RXpFlf2uo2y3FpOk0TDIZDmvOq0KlJ+8j1aOJp1l7jLFFFFYm4UUUUAFFFFABRRRQAUUUUAFFFFABVa/1C10y0e6vJkhhQZLMapeIPENj4c09rq8f5jxHED8zn0H+NeFeIvE2oeJL0zXchEQP7uFT8qD/AD3rrw2ElWd3ojixeNjQVlrI6TxR8S7zUmktdKLW1r08z+Nx/SuCZmdizMWYnJJOSaSivbp0oU1aKPnqtadWXNNhRS0VoZCUUtJQAUUUUAFFFLQAlFFLQAlFKaSgAopRRQAlFLQaAEoopaAEoopaAEoopaAEopaKAEoopaAEoopaAEooooAKKWigBKKKKACilooASiiigAoopaAEopaSgAoopaAEoopaAErT0bxBqWg3ImsLhk5+ZDyrfUVmUUpRUlZlRk4u8Xqe7eE/Htj4hVbecrbX/wDzzJ4f/dP9K6+vlxGaNw6MVYHIIOCK9T8EfEQyGPTNbl+Y/LFct39m/wAa8jE4Hl9+nt2PbwmY83uVd+56hRQCCMg5BorzT1gooooAKKKKACiiigArJ8Q+ILTw7pj3l02W6RRg8u3oKu6hf2+mWM15dOEhiXcxNfPvibxDc+I9Wku5mIiB2wx54Ra68JhnWld7I4sbi1QjZfEyvrWtXmvajJeXkhZmPyr2QegrOoor3lFRVkfNSk5O73CiiimSFFFFABRRRQAUUUUAFFFFABRRRQAUUUUAFFFFABRRRmgAopM0maB2HUUmaM0BYWiiigQUUUUAFFFFABRRRQAUUUUAFFFFABRRRQAUUUUAFFFFABRRRQAUUUUAFFFFABRRRQAUUUUAFFFFAHpvw+8dGFo9H1WbMZ+W3mc/dP8AdJ9PSvV6+WwcHIr2L4ceLzqVsNIv5c3US/uXY8yKO31FeTjsLb95D5nt5fjb2pVPl/kehUUUV5Z7IUUUUAFFFcz458Qf2B4fkeJgLmf93EPQnqfwqoQc5KK6kVJqnFzlsjz/AOJXig6lqJ0q1k/0W3P7zB4d/wD61cDSszOxZiSxOST3NJX0tKmqcFFHydarKrNzkFFFFaGQUUUUAFFFFABRRRQAUUUUAFFFFABRRRQAUUUUAFFFFACGkJoNMPJC+pxUt2KSuG6m7q9R0nwtp1rZR+dbJPMygu8nPJ9Kvf2DpPH/ABL7fj/Yr4itxxhKdRwjTk0uuh9HT4cryipOSR5CG6e9PBrufFvhuyh0uS+tIhC8PLqnRl/ziuCB5r6PKc1o5nQ9tSutbNPdM8rHYGphKns5kwpaaKcK9VHAFFFFMQUUUUAFFFFABRRRQAUUUUAFFFFABRRRQAUUUUAFFFFABRRRQAUUUUAFFFFABRRRQAUUUUAFTWt1NZXUVzbuUliYMrDsahopNXGnbVH0V4W16LxDokN4pAlA2yr/AHWHWtqvCfh/4hbRNeSGRsWl0RG4J4B7GvdgcjIr57F0PY1LLZ7H1GCxHt6V3utwooormOsK8J+IeunWPEkkUbZt7TMSe5/iP5/yr2DxLqi6N4evb4kbkjITPdjwP1NfOjMzuzsSWY5JPc16mW0rt1GePmtayVJddWNooor1zwwooooAKKKKACijFFABRRRQAUUUUAFFFFABRRRQAUUUUAFFFFADGqNT++T/AHh/OntUY/1qf7w/nWNT4Wa090e2w/6lP90fyp9Mh/1Kf7o/lT6/nqp8bP1OOyMXxZ/yK+of9cv6ivJkNes+Lf8AkVdQ/wCuX9RXkic1+ocDf7lP/F+iPj+I1+/j6f5llakHSokqUdK+5R8wwoooqhBRRRQAUUUUAFFFFABRRRQAUUUUAFFFFABRRRQAUUUUAFFFFABRRRQAUUUUAFFFFABRRRQAUUUUAAJBBBwRXv3gbXP7c8NwyO2biH91L9R3/EYrwGu9+FerfY9fl0+RsR3afKP9tef5Z/KuLHUuek31R35dW9nWSez0PZqKKK8E+lPNvi5qHl6fYaercyyGVgPRRgfqf0ryauy+J16brxjLDn5baJIwPqNx/wDQq42vosHDkox+8+Wx1TnryfbT7gooorpOQKKKKACiiigAooooAKSkJppbFTcdh2aM0zJJ4BP0pNxzilzIrlZKDS1EGzTwadybDqKKKYgooopgFBooNJgRtUI/1qf7w/nUzdKiH+tT/eH86yq/Czanuj22H/Up/uj+VPpkX+pj/wB0fyp9fz1U+Jn6lHZGL4u/5FXUP+uX9RXkkfWvW/Fv/Iq6h/1z/qK8kTqK/T+Bv9yn/i/RHx/Ef8ePp/mWFqUVGlS190j5lhRRRVEhRRRQAUUUhNIBaTNNLU3dSuOw/NOzUW6lBzRcLElFIDS0xBRRRTAKKKKACiiigAooooAKKKKACiiigAooooAKKKKACiiigAq3pl62nara3i5zBKr8dwDyKqUUmrqzGm07o+oI5FliSRSCrAEEdxRWF4JvTf8Ag7TZmOWEXlk/7pK/0or5eceWTj2PsKc+eCkup4n4puftnirVJs5BuXAPsDgfoKyKnvn8y/uZP70rH8yagr6aCtFI+RnLmk2FFFFUQFFFFMAooopAFIaWkNADCataXpdzq94sFuvHVnPRR71UbNeqeGbKC00K2MIG6VBI7j+ImvnuI84llmF54K8paLsvM9fKcAsZW5ZPRasn0vRbPSrVYYolZv4nIBLGsXxN4US+iN1YRqlyoyUAwJP/AK9dXRX5Ph83xdDE/WYzfN1v19T7argaFSj7Fx0PDyGjco6lWU4IPUU9WzXoXirwqNSRryyUC7UfMvaQf415z80blHUqynBB4Ir9eyfOaOZ0faU9JLddv+B2Z8Nj8vqYSfLLbo+5YBp2ahVsipFNe0meY0OooopiCiiigCNqjUfvU/3h/OpmFRcqwI6jkVnNXTRpB2dz2uH/AFKf7o/lT6wNJ8Uabd2MZmuUhlVQGRzjmr/9uaV/0ELf/vsV+DYjLsXSqyhKnK6fZn6ZSxVCcFJTX3lXxbz4W1D/AK5f1FeTIK9A8XeJLGXS5LC0mWaWb5WZeir3/lXBIK/S+DcJWoYGXtYuPNK6v2skfJZ/XhUxC5HeyJFqWmAU+vsUfOsKKKKYgoopCaAENMLUM2Kda2k9/dpb2yF5X6D09z7VnUqRpxcpOyRrTg5tRitR1paT6hdJbWyF5H6D09z7V6Np3g7TLW1CXMIuJj992PGfarWgaBDodrtGHuH/ANZKep9h7VsV+U5/xRVxVT2WEk4wXVaN/wDA8vmz7bLMmhRhz11eT+5HnPibwqdPzeWKs1v/ABJ1Kf8A1q5ZWr25lDqQwBUjBB715d4t0qLS9WH2cbYpl3hf7pzzXvcK8Q1MU/qeJ1klo+/k/Pz6nmZzlcaK9vS0XVGOppwqNakFfdo+YYtFFFUIKKKKACiiikAUUUUAFFFFABRRRTAKKKKQBRRRTAKKKKACiiikB6/8M9Vhi8KtDM+0x3LhR7EKf5k0Vwvh6/8AsthImcZlJ/QUV5NbC81RyPbw+N5aUY9jmySxJPU80lFFeseIFFFFABRRRTAKKKKQBSGlooAiauo8KeKRYsun3zf6OT8kh/gPv7VzLCoWWvOzLL6OPoOhWWj+9PujtweKqYaoqkGe3ghgCDkEZBHelrzrwp4sNkyafqD5tycRyn/ln7H2r0QEMoIOQeQfWvxjNspr5bX9lUWnR9Gv63R+gYLG08XT54b9V2FNcp4q8KjU0a9slC3ij5l7Sj/Guro7Vz4DH1sDWVai7Nfiuz8jXE4aniKbp1FoeHYaNyjqVZSQQeCPapVavQvFXhZdTRr2zULeKPmXtKP8a86w0blJFZXUkEN1FfsuTZxRzOj7SnpJbrs/8uzPgMwwFTCVOWW3Rk4NLTFPFOFe2eaxaKM03cKBWFNMIoLU0tUtlJDGGT/jTdoPanE0mR61NjQAKkFMBpwNNEslFOqMNTt1UQ0OopM0tMQhpjHtTmNLb2s99cpbW0Zkkc4C/wCe1Z1KkYRcpOyRcIOTstxtrbT390ltboXlc8AfzNeo+HvD8OiWuOHuHH7yQjr7D2pPD3h+HRLbs9y4/eSEfoPatqvybiTiSWOk8Ph3amv/ACb/AIHZfNn3OU5SsMvaVfj/AC/4IUUVV1C/ttMs3urpwkSD8WPYCvk6dOVSShBXbPblJRTlJ6BqGoW2mWb3V0+2NB+JPoK8o1jWJda1FrmQbUHyxp/dFJrmvXOvXplk+SBf9VEOij19zVFFxX61w3w+svj7atrUf4Lt69z4nN80eJl7OHwL8SRKkFNUU+vrkfPsKKKKYgooooAKKKKACiiigAooooAKKKKACiiigAooooAKKKKACiiigB6SvGMKcDrRTKKLILsMUYpaKAExRilooATFGKWigBMUYpaKAExRilooAaRTGWpKMUmhplRkrrfCniw2TJp+oPm3PEcp/g9j7VzLLUDpXm5lltDH0HRrLTv1T7o7cHjKmGqKcGe4qQyhgQQeQfWlrzrwp4razZLDUHzbniOU/wAHsfavRAwYAgjB71+NZtlNfLa/sqi06Po1/W59/gsdTxdPnhv1XYU9K808cRwx68piADPGGkx6+9db4j8Rw6LblFw924+SP09z7V5hPczXdxJPO5eRzlmPevq+DMrxEav12WkLNLz/AOAjxOIMZScPYLWX5CqeKdmowcCgtX6VfQ+QsOLU0tWppPh3UNYIaJPLgzzK4wPw9a7fTPBum2IV5k+0yj+KTp+VeBmfEuBwF4SlzS7L9eiPVweUYjE+8lZd2edWthe3zbbW2ll91Xitu38D6xOAZBDAD/ffn8hXpaRpGoVFCqOgUYFOr4zFcb4ubtQgorz1f6L8D36PDtCP8STf4HAx/Dub/lpqCD/cjNS/8K6GP+Qm3/fr/wCvXc0V5UuK82b/AIv4R/yO1ZLgkvg/F/5nn8nw7uQD5V/ET/toRWbc+C9at8lIknA/55vz+Rr1KiuijxjmdN+81L1X+VjKpkOElsmvn/nc8UuLa6tH2XMEkTejKRUYf3r2qa3huYyk8SSIf4WXNczqngawugXsmNtL/d6of8K+mwHG2HqtRxMeR91qv8/zPIxPDtWOtF834M8+DU7dVjU9HvtHk2XUJC9pF5U/jVIPX2lHEU68FUpSTT6o+eqUZ05OM1Zj2PFd74DtoBp01yFBnZ9pOOQPSuAJrS0PXZ9Eu/MTLwv/AKyP1Ht715XEGCrY3ATo0H72j9bdDtyvEU8PiVOotPy8z1yiqtjf2+o2qXFs4eNh+R9DS3t/b6davc3LhY1H5+31r8WeHq+19lyvmva3W/Y/Qfaw5Oe+ncS/v7fTLOS6upAkSD/vo+gryfXtdudevTI+Ut0P7qLsPc+9O1/XbjXbwuxKW6f6qLsPc+9ZqJX6pw5w5HARVeur1H/5L5evdnxua5q8Q/Z0/gX4iIlTqtCrUgFfXxR8/KQAUuKWirIExRilooATFGKWigBMUYpaKAExRilooATFGKWigBMUYpaKAExRilooATFGKWigBMUYpaKAExRilooATFFLRQAUUtFAhKKWigBKKWigBKKWigBKKWigBKSnUUAMxTGWpcUmKTKTKxTmtW08R6tY2wgguiIxwoYZ2/SqJWmla5sRhaOIjy1oqS81c3pV6lJ3g2vQZcTTXMzTTyNJIxyWY0wVIwwKYFZ3CIMsTgAc5NWoxhGy0SFdyd3uCq0jhEUsxOAAOTXdeHvBaoqXWpqGbqsHYfWrvhfwwumxLdXaBrthkA/8s/b611OK/N+IeKp1G8NgpWj1l39PLz6n1uV5LGKVXEK76Lt6+Y1ECKFQAKowABwKdRRXwTbe59KklsFFFFIAooooAKKKKACiiimBFPbxXMTRTxrJG3VWHBrgPEXg17MPd6aGeEctFnLL9PUV6JSEZr1cqzjE5dV56T06ro/67nFjMBRxUOWa16PqeGhu1O612/i3woNr6jp8fzDmWJR19x71wyn1r9gyvM6OY0FWpP1XVM+ExmDqYSpyT+XmaGnavfaU7NaTFA33lIyD+FGpavf6uym7mLhfuqBgD8KqAU4LXV9Sw7re35Fz97K/3mH1mqqfs+Z8vboRqnNSqtOC04CutI53IQCnUYpaom4lFLRQISilooASilooASilooASilooASilooASilooASilooASilooASilooASilooASilooAKKKKACiiigAooooAKKKKACiiigAooooAKTFLRQAlNanGo2NJlIjY123grw/hV1W5Xk/6hSO396ub0HSzrGrx25z5S/PKR2UV60iLGgRQAqgAAdAPSvg+Mc5dCn9Sov3pL3vJdvn+XqfT5Dl6qS+sVFotvX/gC4paKK/ML3PsQooopAFFFFABRRRQAUUUUAFFFFABRRRQAhGevPsa818Y+Hxpt19utlItZm+dR0Rv8DXpdVr6zi1CzltZhmORcH2969nJM1qZdilUXwvSS7r/NdDgzHBRxVFw69PU8ZQ81MtJe2cmnX81pKCGjbHPcdjTUNfttGpGpFTg7p6n53VhKEnGW6JgKWkBpa2MGFFFFMAooooAKKKKACiiigAooooAKKKKACiiigAooooAKKKKACiiigAooooAKKKKACiiigAooooAKKKKACilpKACkzSE4ppalcdh+aM1HvpN9K4WJc0tQ7xS76LhYloqPdTs07hYG6VCx9OtSMeKSCBrq7ht1HzSuEH41nUmoRcnsi4RcnZHofgjTRaaP9qdcSXJ3DPXYOn9TXT0yGJYIUhQYSNQo/Din1+C5jjJYzFTry+0/w6L5I/TsJQVCjGmugUUUVwnQFFFFABRRRQAUUUUAFFFFABRRRQAUUUUAFFFFMDhPiBpgHkaki/8ATOQ/yrjENeu67ZDUNFu7fGWKEr9RyK8ejOOvWv1ng3HOvgvYyesHb5PVfqfEZ/hlTxHOtpfmWlNPqJTT819imfOtC80Zpu6m7vencLEmaM1HvpN4pXHYlzS1Fvpd9FxWJKKaGzS0wsLRRRTEFFFFABRRRQAUUUUAFFFFABRRRQAUUUUAFFFFABRRRQAtFFFAgooooADTCeKcajYnNS2Ui7pukXuryslrGCF+87HCj8a1T4G1b+/b/wDfZ/wrpfBSKvh2NgAC0jEn1roq/M834uxtDGVKNFJRi7aq+3zPssBkWHqYeNSpdtq55sfAur/37f8A77P+FJ/wgmsf37f/AL7P+FelUV5v+umZf3fu/wCCdf8Aq/g/P7zzT/hBdY/vW/8A33/9al/4QbWPW3/77/8ArV6VRT/10zL+793/AAQ/1fwnn955fc+ENXtYGlMcciqMkRtk/lWJnHHevazzXkGuosWu3saABRKcAV9XwxxBXzKc6VdK6V7r7jxM4yqlhIxnTej01KTGtnwfB9o8T2xIyIg0h/AcfqRWHmuq+H6BtZupD/Db8fiw/wAK9nPqzpZbWkv5Wvv0/U4Msp8+Lpp9/wAtT0UDFFFFfhzP0ZBRRRSAKKKKACiiigAooooAKKKKACiiigAooooAKKKM0AGM8Hoa8X1OD7LrF5BjGyZgPpmvZyRivJvFq+X4pvAO5DfmBX3HA9VxxdSn3jf7mv8AM+d4ihehGXZ/p/wDMU1LFFJPKsUSF5GOAo7mq4auj8FKr+IBuAO2JmHsa/RMfi3hMLUrpX5U2fJ4ah7evGl3ZIvgjV3QMTAhP8LPyP0oPgXV/wC/bf8AfZ/wr0bdRvFfmT4zzNv7P3f8E+xXD+DXf7zzf/hBNY/vW3/fw/4Uf8ILrH963/77/wDrV6TvFLupf655n/d+7/gj/wBX8H5/eebf8INrHrb/APff/wBakbwRrCqTiBj6B/8A61elZoprjTMv7v3f8EHw/hPP7zxmaGW1naGeNo5EOCp6ihTXSePUVNVt3UYZouT681zCGv0zK8a8bhKeIas5I+Nx2HWHrypJ3sSilpBS16JxMKKKKYBRRRQAUUUUAFFFFABRRRQAUUUUAFFFFABRRRQAuKTFLRSATFGKWkoAQ1E9TGo2HNJlI9H8FEHw5EMjIkfj8a6GvK9E8RXOhllVBLA/LRk459RW5/wsRR/zDm/7+V+U51wzmFTG1KtGHNGTvuuvqz7jL84wscPCFSVmlY7iiuG/4WMg/wCYa3/fwUf8LGT/AKBr/wDfwV5X+q+a/wDPr8V/md39s4L+f8GdzRXDf8LFj/6Bsn/fwUo+Isf/AEDX/wC/go/1XzX/AJ9fiv8AMP7ZwX8/4M7ivIfEBB8Q3xBBHmmuiuPiC8kDLb2RjkIwGZwQK5B2eaVpZCWdzlie5r6/hPJcXgas62Jjy3Vkrp+fQ8HPMxoYmEYUnezuRmus+Hv/ACFL4f8ATAY/76rlGFdJ4Dk8vxDJH/z0gYfkQf8AGve4jg5ZXWS7fk7nmZTK2Mpt9z0qiiivxM/RAooopAFFFFABRRRQAUUUUAFFFFABRRSE0ALSZpC1MZwKpIB5amFxUTSVC8oHerjBsVyyZBXlfjKQHxRckei/yFekKZJm2xRs5PZRXKX/AMPfEuta5dXMdmsMLPhWmcLxjrjrX2XB9N08XKpLRctvxR4eeJ1KChHV3/RnEBq6HwXIF1/k4zEwFdPa/BnUWANzqlvH7IpY/wBK2LL4QR2c8c663MsqHIKwj/GvucwlTxOFqUFLWSaPnsJh6tKvGq47Mm873pfNHrW+PBsYUA3shbudg/xqCfwfcAf6PeRn/ropH8q/Mnw/jU/hX3o+xWNpdzJEo9acJRUd54d8T2+TbWtldAf3ZypP5iuY1DVfEek5N54cmRB/GGLL+YFNcN4+W0V96/zIlmVCO7f3M64SU8PXnQ+IUoODp4BHbzP/AK1PHxDkKnbp6g+8lP8A1VzN7U/xX+Zk85wa+1+DJPHxB1K0weREc/nXLpT77UbjVLxrm5YF24AHRR6Co0r9SyjCSweCp0JvWK1/M+JzCvGviJ1Y7Nky0uKRadXqo89iYoxS0UAJijFLRQAYpMUtFABikxS0UAJilxRRQAmKMUtFACYoxS0UAJiilooAXFGKKKBCUuKKKAEppFPpMUDTIStMKZqwRSbalopSKvl0eXVnbSbaXKPnK/l0oj9qsbaNtHKHORBKeFp+2lxTsJyIWHFXvDtyLPxFZSk4UybGPs3H9aqMKgfK/MpwQcg1z4qgq9GdKW0k19+hvh6rp1IzXRpnt1FUtJvV1HS7e6HV0G72YcH9au1+BVqcqVSVOe6dn8j9PpzU4KcdmFFFFZFhRRRQAUUUUAFFFFABRRSE0wAmmlhSMwqB5MVSiJse8gFV5JfekRZbqZYYELu3QCuo0vwzFDtmvMSyddg+6P8AGvWwGV1sW/cWnfoc9bERprU5+z0y91E/uoysf99uBXRWXhW1iw1yxmb06LXQKiqoVQAB2FKFAr7HCZJhqFnJcz8/8jzKmLqT20RFDbQ26bYYlQf7IxUu0UtFewoqKskcz13ExRgUtFMBMCjApaKAEwKQopGCBj0p1FAHO6x4H8P60h+06fGsh/5aRDY36V5tr3wjvbMNNo8/2qMc+U/Dj6Hoa9rpNoranXnDZnPVw1Opuj5XntrixnaC6hkhkU8o64IpUavpDXPDOl+ILYxX1srNj5ZBwy/Q1414p8A6h4cL3MObqwHPmKOUH+0P616VDFxno9GePicBOn7y1RzStT81WR+amVs13pnluJJRSClqiQooxS4oEJRS0UAJS4oooAMUYoooAMUlLRQAlFLiigAxRRRQAUUtFACUUtFACUUtFACUUtFACUUtFACUUtFACUUtFADGFQuParBqJhUsqLOt8BaptaXTJG+9+8iz+o/rXdV4tbzy2V3FcwnbJEwYGvXNJ1KLVtOiu4iPmGGX+63cV+V8Y5U6GI+twXuz38n/AMH/ADPucgxqqUvYSesdvT/gF2iiiviT6EKKM0maYC0Um6jd7UWAWik3e1G7iiwATTGbApWYCq8klVFCbEeTAos7KfVLnyoBx/E56KKS0s5tTuxBF/wJuyiu90+wgsLVYYkwB1J6k+pr6LKMoeKlzz0gvxOPE4lU9FuR6bpVtpsASJcufvOepNXsAUtFfd06cKcVCCskeRKTk7sKKKKsQUUUUAFFFFABRRRQAUUUUAFFFFABTHiSRGV1DKRgg8g0+igDyXxv8OPLWTVNCi4HzS2g/Up/h/8AqrzFG69eK+piox0ry34h+BRKsmuaTF+8HzXECD7w/vqPX1HevRwuLa9yZ5GNwKadSmvVHmKtxUgNVUbmp1avWTPClEkooHNLVECUUtFACUUtFACUUtFACUUtFACUUtFACUUtFABRRRQAUUUUAFFFFABRRRQAUUUUAFFFFABRRSE0gAmmN0oJppak2UkMYZrU8Oa6+iX3zkm1kOJF9PesskVE3NceMwtLF0ZUaqvFnVhq86FRVIOzR7XFPHPEssTBkYZDDoRTt1eX+HPE8mkSC2uCz2jH8UPt7V6HFeRXEKywyB42GQwNfjub5JWy6s4y1g9n3/4J+gYDMKeLp3Wj6otmQUwyVVacDvSJ5sxxFG7n/ZXNeZCjKWyO1yS3LPmik80etOTSNTlGVtHA9+Kf/YOq/wDPv/48K645biZK6pv7mZuvTXVEXme9Hme9Ok0fVIxk2jn6c1RlE8H+tieP/eU1nPBVafxxa+RSqxezLLy471AN9xMkUY3O5wBVVrjg811fhLTP3Z1GZeW4iz2Hc11Zfl8sTWVNbdfQzrVlTjzG7o+mR6dZKgAMrcu3qa0aRRgUtfotKlGlBQgrJHiSk5O7CiiitBBRRRQAUUUUAFFFFABRRRQAUUUUAFFFFABRRRQAU0quCMU6igDxD4jeERo17/allHiyuG+dFHEbn+hriUavpnVNNt9V02eyuUDRyoVPt718461pU+haxPp84+aNvlP95exr1sHX5lyvdHgZhheSXPHZkSmnjpUCNUo6V6KZ5LQ6iiiqJCiiigAooooAKKKKACiiigAooooAWiiikIKKKKACiiigAooooAKKKKACkzS00nmgaAmo2ahmqfTdNudWvFt4F/3mPRR61hWrwowdSo7Jbs2pUpVJKMFdsdpmnXOrXi28C/7zHoo9TXoln4a0u0tlha2SV8fM7jJJ/pVnStJttItBBAuT/E56sauk4r8nzziWtjavLh5ONNbW0b83/kfdZbk9PDw5qqTk/wADz7xN4YNgDeWSlrY8sg5Kf/Wrky1ezSkMpUgEHjB715l4i0jyNeS2sImc3AzHEoyc56AV9Lwxn9TFL6riNZJaPul38/PqeVnGVRo/vqOz3X+Rgsa7fwP4c8S3UySwL9n09j8zXAOG91HWuv8ABvwzt9PWO+1pFnu+GWA8pH9fU16OiKqhVUAAcDFe7jalKvB0pRUk+5hgsJOnJVG7MxbLw1Y2+GlUzuO79PyrZihjiXEaKo9hipMCivNo4alQVqcUj1ZTlP4mJgelGB6UtFbkiYFNkijlXEiKw9CM0+ik0nowMC/8KabeHKxmFu5j4z+FbVvCkECRIAEQBQPYVLgUVlTw9KnJyhFJspzlJWbCiiitiQooooAKKKKACiiigAooooAKKKKACiiigAooooAKKKKACiiigBD0rzb4raALrTI9YgT97a/LJgdUP+FelVXvbSK9sZ7WZQY5UKMPrWlKbhNSRlWpKrBwZ8wRtxU6nil1GxfS9WurGUYeGQoR9DxTUNfQQldXPk6kbOzJRS01TTq0MGFFFFABRRRQAUUUUAFFFFABRRRQAtFGKMUCCijFGKACijFGKACijFGKACkNLSGgYhNRs1OY1PpumXGrXYgt1OP4nPRR61jXrQo03UqO0VuzalTlUkoQV2xum6bcateLbwLx/E56KPevT9K0m20e0WCBef43PVj60aVpVtpFqIIF5/jfuxq+a/IuIOIZ5jP2dPSktl383+i6H32VZVHCR556zf4eg0monbAp7nFZWrapb6XaNcXD4UcKo6ufQV8/QozqzUIK7Z605xhFyk7JCajqEdnDuclmY7UjA+Z2PQAd66jwn4Z+xu2rajGralMo46iBeyj39TXN/D3SLjXLw+J9TX5FJSxhI4X/AGq9PWv0bK8qWAjeWs3v5eS/U8GtiXiXf7PT/P8AyFwPSloor1TMKKKKACiiigAooooAKKKKACiiigAooooAKKKKACiiigAooooAKKKKACiiigAooooAKKKKACiiigApG5BpaD0oA8Q+LGmiz8TRXqLhLqLJx/eHBriEevYPi9Y+d4btrtVy1vOBwOcMP/rCvIIbK9kGY7Sdv92MmvYwlS9JX6HzuPotVnbqSq1P3UxrW7hH722mT/eQj+lRh+cd67FJM85waLAalqENxTw1XchoeKWkBpaZIUUUYoEFFGKMUAFFGKKAFooooAKKKKACiiigAooooAKaadSGgERPXpPhS3hh0CB4gN8oLu3cnPSvN2FbPh7xDJpEwhmy1qx5HdD6ivmuKMvr47BclDdO9u/ke3kmKpYbE81XZq1+x6VSE8U2KWOeFZYnDowyCO9U9V1O20mze4uGwBwqjqx9BX5DTw9SdRU4q8npbzPv5VYRg5t6EWr6pbaVZvc3D4UfdUdWPoK83h+3eNfFFrZsSomk2hR0jQck/gM1V1jVrnWLwzznCjhEHRRXoHwb0gPeX+rSLnylEERPqeW/Tb+dfqGT5JHLKPtqmtR/h5L9WfI4vMHjqypQ0h+Z6xY2kNjaQ2tugSGFAiKOwFWaQUtdZ2hRRRQAUUUUAFFFFABRRRQAUUUUAFFFFABRRRQAUUUUAFFFFABRRRQAUUUUAFFFFABRRRQAUUUUAFFFFABRRRQAySGKZdssaOuc4ZQRTlVVGFUAegFLRQAySNJFIdFYHswzWDqng3QtVBE+nxI5/wCWkQ2MPyroaKak4u6ZMoRkrSVzxbxH8Mr3TVe50uQ3cA5MZ++B/WuFyyMVZSrKcEHqK+oj0rgfHPgSHV4JNQ09Fjv1GSq8CUf416FDGu/LU+88nF5arc1L7jx9Wp4qDDxyNG6lWU4IPBB9KlU8V6idzwpRsSiikBpaszCiiigAooooAWilooEJRS0UAJRS0UAJRS0UAJSGnUUARMKiZcmrBFNK1LRSlYt6fr2o6XGYrab92T9xhuA+map6jqN3qk3m3cpcjoOgH4UhWmFa444HDwquvGCU31srnX9brSpqk5Pl7XKhWvevhjZC08E2jYw1wzzN+JwP0ArwpxgGvo3wpEIfCmlIO1pH/wCgisMc7QSPQypXqN9kbNFFFeYe6FFFFABRRRQAUUUUAFFFFABRRRQAUUUUAFFFFABRRRQAUUUUAFFFFABRRRQAUUUUAFFFFABRRRQAUUUUAFFFFABRRRQAUUUUAFNb7tOooA8e+KPhpbK6TW7VMRTNsnA6B+zfj/SvPkNfR/iHS01nQL3T2AJmiIXPZuqn8wK+bQGV2VgQykg57HvXr4KrzQ5X0PnszoKFTmWzLKmnio0qUV6CPHYUUtFMQlFLRQAuKMUUUgDFGKKKADFGKKKADFGKKKADFGKKKADFJilooAaRTGFS0xhSY0yrIODX0d4ZcSeGNLcd7SI/+OivnNxXvPw+uhdeC9OOctGhib/gJIrzcwXupnt5TL32vI6iiiivLPeCiiigAooooAKKKKACiiigAooooAKKKKACiiigAooooAKKKKACiiigAooooAKKKKACiiigAooooAKKKKACiiigAooooAKKKKACiiigBG6V83+JbdbTxXq0CjCrdyYHsTn+tfR7crivnTxc4l8aawwPH2ph+WB/Su7Av32eXmqXs16mchqYVDGKnAr2EfNyFoxRRTJDFFFFAC4oxRRQIMUYoooAMUYoooAMUYoooAMUYoooAMUYoooAMU0jinUhoBFeReDXqPwh1INaX+lu2GjcTID6Hg/qB+deYuK0/Ces/wBg+JrW7YkQk+VN/uN1P4cH8K5MTT56bR6GBrezrKT2PoiimIQwBBBBHUU+vDPqwooooAKKKKACiiigAooooAKKKKACiiigAooooAKKKKACiiigAooooAKKKKACiiigAooooAKKKKACiiigAooooAKKKKACiiigAoopD0oAhu7iO0tJrmU4jiQux9gM18zTzveXs91Jy80jSH/gRz/jXr/xR8QLY6INKhf/AEi8+9g/djHX8zx+deOxrgV6eBptJy7nhZrWTkoLoToKmAqNRxUgr00eG2LijFFFMkMUUUUALRS4oxQISilxRigBKKXFGKAEopcUYoASilxRigBKKXFGKAEpDTsUYoC5EwqvIme1WyKidetS0aRdj174aeJhqmlf2ZcyZu7RcKWPLx9j+HT8q7zIr5n0+/utI1GG+tHKTRHIPYjuD7Yr33wz4itPEemLdW7BZAMSxE8o1eNi6HJLmWzPpsvxaqw5JPVG3RRRXGekFFFFABRRRQAUUUUAFFFFABRRmigAooooAKKKKACiiigAooooAKKKKACiiigAooooAKKKKACiikYjaeRQAZHrS5HrXlXin4ny6d4jjttLSOe1tiRcbv8Aloe4B7Y9fWuw8O+NdH8Qxr5FwIrj+KCU4YfT1/CtJUZqKk1oYRxNOUnBPU6Wik3A9CKXNZm4UUZFNZlAySAPrQA7IHU1k+Ides/D+lyXl1IOOEjB+Z27AVi+JPiBpWhI8UUgu7wDiGJsgH/aPavHNa1vUPEN+bu+l3noiDhUHoBXVQw0pu70R5+Kx0KStHVkWrapc65qs1/dtmSRs4/ujsB7CokXimolTqvFexCKSsj5upUcm2xVHFOFAFOxWpg2JRS4oxQISilxRQA+ZPLmkT+6xH60yrurQmDWL2I8FLiRT+DGqeKSd1cclaTQlFLijFMkSilxRigBKKXFGKAEopcUYoASilxRigBKKXFGKAEpjCpMUhFA0ys6Z7Vb0bWr7w/qK3dlIQw4dD91x6GoytROmaznBSVmbU6jg04nvHhjxbp/iS2DQuI7kD54GPzA+3qK6HI9a+Y4ZZ7O4W4tpXilXlWQ4Ir0bw98U2iC2+uRFgOBcRDn8RXk1sHKOsNUfQYXMozXLV0fc9XyDRWfpms6dq0IlsruKZT2Vufyq/uHrXE01ueqmmroWijIoyKBhRSZFLkUAGaMiqOoatYaXEZb27ihQD+NufyrzfxF8VQVa30OI5PH2iUcD6CtKdKc37qMKuIp0l77O38S+K9N8NW/m3cu6Rh8kKcs34Ve0XWbPXNMivbOUPG46d1Pofevm28nudQuXubuZ5pnPLOcmtTwz4kvvDF+Jrcl4GP72Anhx/Q+9dcsF7mj1POjma9pqvdPo8HNFZGgeIdP8QaetzZzAn+OM/eQ+hFa2R61wtNOzPWjJSV47C0UUUigooooAKKKKACiiigAooooAKKKKACiimsyqhLEAAck0AKSMHmvM/iD46+xxyaPpUv+lOMTSqf9WPQe5/SmeNfiIsKyaZokm6Y5WW4HRPZfU+9eWBC7FmJZicknqfeu7DYVv3pnkY7HqKdOm/mQiPNPVCrBlJVhyCOMGrCx0/y69NQPCdTU1tN8a+ItLULFqDSIP4JxvH+P61ux/FnW1GJLO0cjuMiuM8qk8qs5YanLdG8MbWgrKTOym+K+uyAiK2tIie+C2K57UvFev6sCt1qMvln+CP5B+lZ3lUojojh4R2QTxlWatKTK6xe1TLHipQhp4Wt1E5HMYqVIBSgUuKpIhsSilxRimSJRS4oxQBesrH7TCXxnDY/QUV1ngzR5L/R5ZUXIFwy/+Or/AI0VxVMSoyauepRwUp01K25jeNrb7N4v1BQOHcSD/gSg/wAya5+u++KFj5Wq2l6o4miKN9VP+B/SuCrfDy5qUWcuNh7PETj5/nqJRS0VscolFLRQAlFLRQAlFLRQAlFLRQAlFLRQAlGKWigBuKaVqTFJigdyApmomjq4VphSpcSlIrQyTWsokglkicdGQ4NdFY/EHxJYgKbsTqO0yhj+fWsMpTDHWU6UZbo6KeInD4XY7yD4u36KBPpkDnuUcirX/C3+P+QOc/8AXb/61eb+VSeVWDwdLsdSzKuvtHfzfF2+IIg0uBT6u5P8qw774i+Jb4FVu1t1PaFAp/PrXOiKlEQqo4WmuhE8fWlo5Ec81xeSmW5mkmc9S7E/zpBFVgR08JW6hY5JVG3qVxHSGKrWygpVcpPOM07UL3Rr1LuwnaKVe46H2I7ivW/DHxHsNUCW2pFLO86Ak/u3Pse3415G0dQvHXPWw8am+524bGzovTbsfTiurKCCCD3p2RXz/oXjXWdA2xxzfaLUf8sZskD6HqK9J0b4maJqAVLtmsJjxiXlCfZh/XFeXUwtSHmj3aGYUaujdn5nb0VFBcQ3ESywypJGejI24H8RUmRXOdwtFJuHrRkUALRRkUmRQAtFJuA70bgO9AC0m4etZOreJtG0RCb/AFCGJsf6vdlz/wABHNed658WJpQ0Oi2vlL08+YAt+C9B+Oa1hRnPZHPWxVKl8TPSdX1zTtEtTcX9ykS4+VSfmb6DvXj3ir4hX2u77SxDWtieCAfnkHue1ctd3l3qVy1xe3Ek8rdWds01Iq9GjhIx1lqzxMVmU6nux0RGkdWESnKlSqtdyieVKVxqrTtopwFLiqsZ3GbaNtPxRinYLkeyl20/FGKLBcbtpcUuKKBXExRS0UAJRS0UAJRS0qqWYKoyScACgD2X4e23keELZiMGZ3kP/fWP5AUVvaTZjT9ItLQf8sYlQ+5A5NFfOVZc03Lufb4en7OlGHZIwPiDppv/AAy8qDMlqwlH06H9Dn8K8br6LniSeCSGQAo6lSD3BrwHVtPfS9VubKQEGJyBnuOx/KvSy+peLg+h4WdUbTjVXXQpUUuKMV6J4glFLijFACUUuKMUAJRS4oxQAlFLijFACUUuKMUAJRS4oxQAlFLijFACUmKdijFAXGbaTbUmKTFA7keyjZUmKMUrBcj2Uuyn4oxRYLjdtLilxS4phcbijFOxRigVyMrmmMlTYpCKTQ0yq0dRGL2FXSgNNKVLiWpkVpe3+myeZY3c9s3/AEykK5/oa6ay+JfiWzAWWWC7QdpogD+a4rmygppjrKdGMt0dNPFVKfwysehW3xflAAutHBPrFNj9CK0Ivi9phH7zTb1D7FT/AFrysxe1NMVYPB0n0OqOZ111PWT8XdHA4sb8n/dT/wCKqrN8YLUZ8jSLhv8AflVf5ZrzDyqBFS+pU+xTzSv3/A7m7+LWryAi0sLWAHoXLOR/IVzmoeMfEWqZW41SZYz1SH92Mf8AAf8A69ZYiFOEVaxw9OOyOeeNrT+KTKwjJYsSSx6nuakWKrAjFOCVuonI6jZEseKkVKkC0oFUkQ5DQtOxS4pcVRLY2lpcUYoEJRS4oxQAlFLijFACUUuKMUAJRS4oxQAlFLijFACVu+D9NOp+JrOLGUjbzX+i8/zwPxrDxXqHwy0ow2NxqUi4aY7Iyf7o6/r/ACrDE1PZ0mzswFH21eMem7+R31FFFfPn2QV518S9F3JDq0K8r+7mx6djXotQXtpFf2ctrOoaOVSrA1rQqulNSOfFUFXpOmz54xRitLW9Jm0bVZrOUH5DlG/vL2NZ1fQxakro+KnFwk4y3QmKMUtFMm4mKMUtFAXExRilooC4mKMUtFAXExRilooC4mKKWigLiUYpaKAuJijFLRQFxMUYpaKAuJijFLRQFxMUYpaKAuJijFLRQFxMUYpaKAuJijFLRQFxMUhFOooC4zbSbKkoxQO5Fso2VLijFKwcxDspdlS4oxRYOYiCUoWpMUYosHMN2ijFOopiuJijFLRQFxMUYpaKAuJijFLRQFxMUYpaKAuJijFLRQFxMUYpaKAuJijFLRQFxMUYpaKAuWtNsJdS1GCziGXlcL9B3Ne92NnFYWMNrCMRxIFFcV8OvD32e2OrXCfvZRiEEdF9fxrva8bHVuefKtkfU5ThfZUvaS3l+QUUUVwnrBRRRQBy/jPw0Nc0/wA6BR9sgBKf7Q7rXjjKUYqykMDgg9q+i6878deEC5k1fT48nrPEo/8AHh/WvRwWJ5f3ctuh4ea4FzXtqa16/wCZ5vRS4or1j5sSilooASilooASilooASilooASilooASilooASilooASilooASilooASilooASilooASilooASilooASilooASilooASilooASilooASilooASilooASilooASilooASilooASilooASilooASilooASilooASui8I+HH1/Uh5ikWkJBlb1/2aztF0a51zUEtLZevLueiD1Ne2aPpNtounR2dsvyryzHqx7k1x4vE+zjyx3Z6mW4F158817q/EuxxpDEscahUUYUDsKdRRXiH1gUUUUAFFFFABQRkYPSiigDzbxh4IMRk1LS48x8tLAo+77r7e1efdK+iq4jxR4Divy95pgWK5PLRdFf6ehr08Ljbe5U+88DMMqverQXqv8jyyipri1mtJ2guI2jlU4KsMEVFivUTufPNWdmJRS4oxQISilxRigBKKXFGKAEopcUYoASilxRigBKKXFGKAEopcUYoASilxRigBKKXFGKAEopcUYoASilxRigBKKXFGKAEopcUYoASilxRigBKKXFGKAEopcUYoASilxRigBKKXFGKAEopcUYoASilxRigBKKXFGKAEopcUYoASilxRigBKKXFGKAErR0bRbvW71ba0TPd3P3UHqa0fDvhG916QSYMNoD80rDr9PWvWdJ0iz0WzFtZxBV6sx6sfUmuPE4uNP3Y6s9TA5bOu1OekfzIdB0G10CxFvbjc7cySkcuf8K1aKK8aUnJ3e59XCEacVGKskFFFFSUFFFFABRRRQAUUUUAFFFFAGTrPh3T9ciK3UQEmPllXhhXmeueCtS0lmkiQ3Nt2dByB7ivYqOvWumjip0tFqjgxWX0cTq1Z90fO5BBweDRXtWseENJ1jLyQ+TMf+WsXB/H1riNT+HOpWuXspEuk/u/db9eK9OljaU99GfP4jKsRS1iuZeX+RxlFWbrTryxbbdWs0J/20IzVbFdad9Uea04uzCijFGKBBRRijFABRRijFABRRijFABRRijFABRRijFABRRijFMAooxRikAUUYoxQAUUYoxQAUUYoxQAUUYoxQAUUYoxQAUUYoxQAUUYoxQAUUYoxQAUUYoxQAUUYoxQAUUYoxQAUUYpVUswVQST0AFACUVuad4R1rUmHlWbxof45hsH6812Ol/DW2hKyalctOw58uP5V/PqawqYmlT3Z20MvxFb4Y6d3oeeWOnXmpTCK0t3lc/3RwPqa9D0D4ew2+241UiWTqIV+6Pr612dpY2thCIbWBIkHZBirFebWx056R0R72FyilS96p7z/AAGxxpDGscaKiKMBVGAKdRRXCeuFFFFABRRRQAUUUUAFFFFABRRRQAUUUUAFFFFABRRRQA140kUq6qynqCM1j3XhLQrxi0unRBj3jyn/AKDiiirjOUX7rsZ1KUJr30n6mFqXgDRo4Hlia6jI/hEgI/UGuOvdEtrbOx5T9SP8KKK9jDzk1qz5bG04Rk+VJGJIoRyo6CmUUV2nlMKKKKBBRRRQAUUUUAFFFFABRRRQAUUUUAFFFFABRRRQAUUUUAFFFFABRRRQAUUUUAFFFFABRRRQAUUUUAFFFFAF6ys47jG9mH0NdPpPhDT76ZVlmuQD/dZR/wCy0UVhVbS0OzDxi2ro6u38BaBDgtbSTEd5JT/TArbtNKsLBcWlnBD7ogBP40UV4lWpNuzbPrcNQpRinGKT9C3RRRWJ1BRRRQAUUUUAFFFFABRRRQAUUUUAf//Z"/>
          <p:cNvSpPr>
            <a:spLocks noChangeAspect="1"/>
          </p:cNvSpPr>
          <p:nvPr/>
        </p:nvSpPr>
        <p:spPr>
          <a:xfrm>
            <a:off x="1568450" y="-144463"/>
            <a:ext cx="304800" cy="3048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75" name="矩形" descr="data:image/jpeg;base64,/9j/4AAQSkZJRgABAQAAAQABAAD/2wBDAAgGBgcGBQgHBwcJCQgKDBQNDAsLDBkSEw8UHRofHh0aHBwgJC4nICIsIxwcKDcpLDAxNDQ0Hyc5PTgyPC4zNDL/2wBDAQkJCQwLDBgNDRgyIRwhMjIyMjIyMjIyMjIyMjIyMjIyMjIyMjIyMjIyMjIyMjIyMjIyMjIyMjIyMjIyMjIyMjL/wAARCAH0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uZ8QeOdI0DMby+fcj/ljFyR9T2qoQlN2irkTqRprmm7I6asnVfE2j6MpN9fxRt/cB3MfwHNePa78RNa1gtHFL9jtz/BCcMfq3WuSZmdizsWY8kk5Jr0aWXN61GeXWzVLSkr+p61qHxetI8rp2nSzHs8zBB+Qyf5Vy978T/El0x8maC1X0iiB/Vs1xlFd0MJRj9k86pjq895W9NDXufFWv3mfO1e8IPULKVH5DAqg99dyf6y6nb/ekJqvRW6hFbI53OUt2KSWOSST70lFFUQFFFFABRRRQAUUUUAFFFFABRRRQAUUUUAFFFFABRRRQAUUUUAFFFFABRRRQAUUUUAFFFFABRRRQAUUUUAFFFFAD0mlj/wBXK6/7rEVah1nVLdg0OpXcZHdJ2H9apUUmk9ylJrZnSWvj3xNa4CarK49JVV8/iRmui0/4uajFhb+wguB/eiJjP9R/KvOaKxlhqUt4o2hi68NpM900r4l+H9RYJNLJZSHtOML/AN9Dj8662G4huYxJBKkiEZDI2Qa+Xqv6brWo6RMJLC8lhIOcK3yn6joa46mXResHY76WayWlRXPpaivL9B+K6Nth1qDaennxDj8RXpFlf2uo2y3FpOk0TDIZDmvOq0KlJ+8j1aOJp1l7jLFFFFYm4UUUUAFFFFABRRRQAUUUUAFFFFABVa/1C10y0e6vJkhhQZLMapeIPENj4c09rq8f5jxHED8zn0H+NeFeIvE2oeJL0zXchEQP7uFT8qD/AD3rrw2ElWd3ojixeNjQVlrI6TxR8S7zUmktdKLW1r08z+Nx/SuCZmdizMWYnJJOSaSivbp0oU1aKPnqtadWXNNhRS0VoZCUUtJQAUUUUAFFFLQAlFFLQAlFKaSgAopRRQAlFLQaAEoopaAEoopaAEoopaAEopaKAEoopaAEoopaAEooooAKKWigBKKKKACilooASiiigAoopaAEopaSgAoopaAEoopaAErT0bxBqWg3ImsLhk5+ZDyrfUVmUUpRUlZlRk4u8Xqe7eE/Htj4hVbecrbX/wDzzJ4f/dP9K6+vlxGaNw6MVYHIIOCK9T8EfEQyGPTNbl+Y/LFct39m/wAa8jE4Hl9+nt2PbwmY83uVd+56hRQCCMg5BorzT1gooooAKKKKACiiigArJ8Q+ILTw7pj3l02W6RRg8u3oKu6hf2+mWM15dOEhiXcxNfPvibxDc+I9Wku5mIiB2wx54Ra68JhnWld7I4sbi1QjZfEyvrWtXmvajJeXkhZmPyr2QegrOoor3lFRVkfNSk5O73CiiimSFFFFABRRRQAUUUUAFFFFABRRRQAUUUUAFFFFABRRRmgAopM0maB2HUUmaM0BYWiiigQUUUUAFFFFABRRRQAUUUUAFFFFABRRRQAUUUUAFFFFABRRRQAUUUUAFFFFABRRRQAUUUUAFFFFAHpvw+8dGFo9H1WbMZ+W3mc/dP8AdJ9PSvV6+WwcHIr2L4ceLzqVsNIv5c3US/uXY8yKO31FeTjsLb95D5nt5fjb2pVPl/kehUUUV5Z7IUUUUAFFFcz458Qf2B4fkeJgLmf93EPQnqfwqoQc5KK6kVJqnFzlsjz/AOJXig6lqJ0q1k/0W3P7zB4d/wD61cDSszOxZiSxOST3NJX0tKmqcFFHydarKrNzkFFFFaGQUUUUAFFFFABRRRQAUUUUAFFFFABRRRQAUUUUAFFFFACGkJoNMPJC+pxUt2KSuG6m7q9R0nwtp1rZR+dbJPMygu8nPJ9Kvf2DpPH/ABL7fj/Yr4itxxhKdRwjTk0uuh9HT4cryipOSR5CG6e9PBrufFvhuyh0uS+tIhC8PLqnRl/ziuCB5r6PKc1o5nQ9tSutbNPdM8rHYGphKns5kwpaaKcK9VHAFFFFMQUUUUAFFFFABRRRQAUUUUAFFFFABRRRQAUUUUAFFFFABRRRQAUUUUAFFFFABRRRQAUUUUAFTWt1NZXUVzbuUliYMrDsahopNXGnbVH0V4W16LxDokN4pAlA2yr/AHWHWtqvCfh/4hbRNeSGRsWl0RG4J4B7GvdgcjIr57F0PY1LLZ7H1GCxHt6V3utwooormOsK8J+IeunWPEkkUbZt7TMSe5/iP5/yr2DxLqi6N4evb4kbkjITPdjwP1NfOjMzuzsSWY5JPc16mW0rt1GePmtayVJddWNooor1zwwooooAKKKKACijFFABRRRQAUUUUAFFFFABRRRQAUUUUAFFFFADGqNT++T/AHh/OntUY/1qf7w/nWNT4Wa090e2w/6lP90fyp9Mh/1Kf7o/lT6/nqp8bP1OOyMXxZ/yK+of9cv6ivJkNes+Lf8AkVdQ/wCuX9RXkic1+ocDf7lP/F+iPj+I1+/j6f5llakHSokqUdK+5R8wwoooqhBRRRQAUUUUAFFFFABRRRQAUUUUAFFFFABRRRQAUUUUAFFFFABRRRQAUUUUAFFFFABRRRQAUUUUAAJBBBwRXv3gbXP7c8NwyO2biH91L9R3/EYrwGu9+FerfY9fl0+RsR3afKP9tef5Z/KuLHUuek31R35dW9nWSez0PZqKKK8E+lPNvi5qHl6fYaercyyGVgPRRgfqf0ryauy+J16brxjLDn5baJIwPqNx/wDQq42vosHDkox+8+Wx1TnryfbT7gooorpOQKKKKACiiigAooooAKSkJppbFTcdh2aM0zJJ4BP0pNxzilzIrlZKDS1EGzTwadybDqKKKYgooopgFBooNJgRtUI/1qf7w/nUzdKiH+tT/eH86yq/Czanuj22H/Up/uj+VPpkX+pj/wB0fyp9fz1U+Jn6lHZGL4u/5FXUP+uX9RXkkfWvW/Fv/Iq6h/1z/qK8kTqK/T+Bv9yn/i/RHx/Ef8ePp/mWFqUVGlS190j5lhRRRVEhRRRQAUUUhNIBaTNNLU3dSuOw/NOzUW6lBzRcLElFIDS0xBRRRTAKKKKACiiigAooooAKKKKACiiigAooooAKKKKACiiigAq3pl62nara3i5zBKr8dwDyKqUUmrqzGm07o+oI5FliSRSCrAEEdxRWF4JvTf8Ag7TZmOWEXlk/7pK/0or5eceWTj2PsKc+eCkup4n4puftnirVJs5BuXAPsDgfoKyKnvn8y/uZP70rH8yagr6aCtFI+RnLmk2FFFFUQFFFFMAooopAFIaWkNADCataXpdzq94sFuvHVnPRR71UbNeqeGbKC00K2MIG6VBI7j+ImvnuI84llmF54K8paLsvM9fKcAsZW5ZPRasn0vRbPSrVYYolZv4nIBLGsXxN4US+iN1YRqlyoyUAwJP/AK9dXRX5Ph83xdDE/WYzfN1v19T7argaFSj7Fx0PDyGjco6lWU4IPUU9WzXoXirwqNSRryyUC7UfMvaQf415z80blHUqynBB4Ir9eyfOaOZ0faU9JLddv+B2Z8Nj8vqYSfLLbo+5YBp2ahVsipFNe0meY0OooopiCiiigCNqjUfvU/3h/OpmFRcqwI6jkVnNXTRpB2dz2uH/AFKf7o/lT6wNJ8Uabd2MZmuUhlVQGRzjmr/9uaV/0ELf/vsV+DYjLsXSqyhKnK6fZn6ZSxVCcFJTX3lXxbz4W1D/AK5f1FeTIK9A8XeJLGXS5LC0mWaWb5WZeir3/lXBIK/S+DcJWoYGXtYuPNK6v2skfJZ/XhUxC5HeyJFqWmAU+vsUfOsKKKKYgoopCaAENMLUM2Kda2k9/dpb2yF5X6D09z7VnUqRpxcpOyRrTg5tRitR1paT6hdJbWyF5H6D09z7V6Np3g7TLW1CXMIuJj992PGfarWgaBDodrtGHuH/ANZKep9h7VsV+U5/xRVxVT2WEk4wXVaN/wDA8vmz7bLMmhRhz11eT+5HnPibwqdPzeWKs1v/ABJ1Kf8A1q5ZWr25lDqQwBUjBB715d4t0qLS9WH2cbYpl3hf7pzzXvcK8Q1MU/qeJ1klo+/k/Pz6nmZzlcaK9vS0XVGOppwqNakFfdo+YYtFFFUIKKKKACiiikAUUUUAFFFFABRRRTAKKKKQBRRRTAKKKKACiiikB6/8M9Vhi8KtDM+0x3LhR7EKf5k0Vwvh6/8AsthImcZlJ/QUV5NbC81RyPbw+N5aUY9jmySxJPU80lFFeseIFFFFABRRRTAKKKKQBSGlooAiauo8KeKRYsun3zf6OT8kh/gPv7VzLCoWWvOzLL6OPoOhWWj+9PujtweKqYaoqkGe3ghgCDkEZBHelrzrwp4sNkyafqD5tycRyn/ln7H2r0QEMoIOQeQfWvxjNspr5bX9lUWnR9Gv63R+gYLG08XT54b9V2FNcp4q8KjU0a9slC3ij5l7Sj/Guro7Vz4DH1sDWVai7Nfiuz8jXE4aniKbp1FoeHYaNyjqVZSQQeCPapVavQvFXhZdTRr2zULeKPmXtKP8a86w0blJFZXUkEN1FfsuTZxRzOj7SnpJbrs/8uzPgMwwFTCVOWW3Rk4NLTFPFOFe2eaxaKM03cKBWFNMIoLU0tUtlJDGGT/jTdoPanE0mR61NjQAKkFMBpwNNEslFOqMNTt1UQ0OopM0tMQhpjHtTmNLb2s99cpbW0Zkkc4C/wCe1Z1KkYRcpOyRcIOTstxtrbT390ltboXlc8AfzNeo+HvD8OiWuOHuHH7yQjr7D2pPD3h+HRLbs9y4/eSEfoPatqvybiTiSWOk8Ph3amv/ACb/AIHZfNn3OU5SsMvaVfj/AC/4IUUVV1C/ttMs3urpwkSD8WPYCvk6dOVSShBXbPblJRTlJ6BqGoW2mWb3V0+2NB+JPoK8o1jWJda1FrmQbUHyxp/dFJrmvXOvXplk+SBf9VEOij19zVFFxX61w3w+svj7atrUf4Lt69z4nN80eJl7OHwL8SRKkFNUU+vrkfPsKKKKYgooooAKKKKACiiigAooooAKKKKACiiigAooooAKKKKACiiigB6SvGMKcDrRTKKLILsMUYpaKAExRilooATFGKWigBMUYpaKAExRilooAaRTGWpKMUmhplRkrrfCniw2TJp+oPm3PEcp/g9j7VzLLUDpXm5lltDH0HRrLTv1T7o7cHjKmGqKcGe4qQyhgQQeQfWlrzrwp4razZLDUHzbniOU/wAHsfavRAwYAgjB71+NZtlNfLa/sqi06Po1/W59/gsdTxdPnhv1XYU9K808cRwx68piADPGGkx6+9db4j8Rw6LblFw924+SP09z7V5hPczXdxJPO5eRzlmPevq+DMrxEav12WkLNLz/AOAjxOIMZScPYLWX5CqeKdmowcCgtX6VfQ+QsOLU0tWppPh3UNYIaJPLgzzK4wPw9a7fTPBum2IV5k+0yj+KTp+VeBmfEuBwF4SlzS7L9eiPVweUYjE+8lZd2edWthe3zbbW2ll91Xitu38D6xOAZBDAD/ffn8hXpaRpGoVFCqOgUYFOr4zFcb4ubtQgorz1f6L8D36PDtCP8STf4HAx/Dub/lpqCD/cjNS/8K6GP+Qm3/fr/wCvXc0V5UuK82b/AIv4R/yO1ZLgkvg/F/5nn8nw7uQD5V/ET/toRWbc+C9at8lIknA/55vz+Rr1KiuijxjmdN+81L1X+VjKpkOElsmvn/nc8UuLa6tH2XMEkTejKRUYf3r2qa3huYyk8SSIf4WXNczqngawugXsmNtL/d6of8K+mwHG2HqtRxMeR91qv8/zPIxPDtWOtF834M8+DU7dVjU9HvtHk2XUJC9pF5U/jVIPX2lHEU68FUpSTT6o+eqUZ05OM1Zj2PFd74DtoBp01yFBnZ9pOOQPSuAJrS0PXZ9Eu/MTLwv/AKyP1Ht715XEGCrY3ATo0H72j9bdDtyvEU8PiVOotPy8z1yiqtjf2+o2qXFs4eNh+R9DS3t/b6davc3LhY1H5+31r8WeHq+19lyvmva3W/Y/Qfaw5Oe+ncS/v7fTLOS6upAkSD/vo+gryfXtdudevTI+Ut0P7qLsPc+9O1/XbjXbwuxKW6f6qLsPc+9ZqJX6pw5w5HARVeur1H/5L5evdnxua5q8Q/Z0/gX4iIlTqtCrUgFfXxR8/KQAUuKWirIExRilooATFGKWigBMUYpaKAExRilooATFGKWigBMUYpaKAExRilooATFGKWigBMUYpaKAExRilooATFFLRQAUUtFAhKKWigBKKWigBKKWigBKKWigBKSnUUAMxTGWpcUmKTKTKxTmtW08R6tY2wgguiIxwoYZ2/SqJWmla5sRhaOIjy1oqS81c3pV6lJ3g2vQZcTTXMzTTyNJIxyWY0wVIwwKYFZ3CIMsTgAc5NWoxhGy0SFdyd3uCq0jhEUsxOAAOTXdeHvBaoqXWpqGbqsHYfWrvhfwwumxLdXaBrthkA/8s/b611OK/N+IeKp1G8NgpWj1l39PLz6n1uV5LGKVXEK76Lt6+Y1ECKFQAKowABwKdRRXwTbe59KklsFFFFIAooooAKKKKACiiimBFPbxXMTRTxrJG3VWHBrgPEXg17MPd6aGeEctFnLL9PUV6JSEZr1cqzjE5dV56T06ro/67nFjMBRxUOWa16PqeGhu1O612/i3woNr6jp8fzDmWJR19x71wyn1r9gyvM6OY0FWpP1XVM+ExmDqYSpyT+XmaGnavfaU7NaTFA33lIyD+FGpavf6uym7mLhfuqBgD8KqAU4LXV9Sw7re35Fz97K/3mH1mqqfs+Z8vboRqnNSqtOC04CutI53IQCnUYpaom4lFLRQISilooASilooASilooASilooASilooASilooASilooASilooASilooASilooASilooAKKKKACiiigAooooAKKKKACiiigAooooAKTFLRQAlNanGo2NJlIjY123grw/hV1W5Xk/6hSO396ub0HSzrGrx25z5S/PKR2UV60iLGgRQAqgAAdAPSvg+Mc5dCn9Sov3pL3vJdvn+XqfT5Dl6qS+sVFotvX/gC4paKK/ML3PsQooopAFFFFABRRRQAUUUUAFFFFABRRRQAhGevPsa818Y+Hxpt19utlItZm+dR0Rv8DXpdVr6zi1CzltZhmORcH2969nJM1qZdilUXwvSS7r/NdDgzHBRxVFw69PU8ZQ81MtJe2cmnX81pKCGjbHPcdjTUNfttGpGpFTg7p6n53VhKEnGW6JgKWkBpa2MGFFFFMAooooAKKKKACiiigAooooAKKKKACiiigAooooAKKKKACiiigAooooAKKKKACiiigAooooAKKKKACilpKACkzSE4ppalcdh+aM1HvpN9K4WJc0tQ7xS76LhYloqPdTs07hYG6VCx9OtSMeKSCBrq7ht1HzSuEH41nUmoRcnsi4RcnZHofgjTRaaP9qdcSXJ3DPXYOn9TXT0yGJYIUhQYSNQo/Din1+C5jjJYzFTry+0/w6L5I/TsJQVCjGmugUUUVwnQFFFFABRRRQAUUUUAFFFFABRRRQAUUUUAFFFFMDhPiBpgHkaki/8ATOQ/yrjENeu67ZDUNFu7fGWKEr9RyK8ejOOvWv1ng3HOvgvYyesHb5PVfqfEZ/hlTxHOtpfmWlNPqJTT819imfOtC80Zpu6m7vencLEmaM1HvpN4pXHYlzS1Fvpd9FxWJKKaGzS0wsLRRRTEFFFFABRRRQAUUUUAFFFFABRRRQAUUUUAFFFFABRRRQAtFFFAgooooADTCeKcajYnNS2Ui7pukXuryslrGCF+87HCj8a1T4G1b+/b/wDfZ/wrpfBSKvh2NgAC0jEn1roq/M834uxtDGVKNFJRi7aq+3zPssBkWHqYeNSpdtq55sfAur/37f8A77P+FJ/wgmsf37f/AL7P+FelUV5v+umZf3fu/wCCdf8Aq/g/P7zzT/hBdY/vW/8A33/9al/4QbWPW3/77/8ArV6VRT/10zL+793/AAQ/1fwnn955fc+ENXtYGlMcciqMkRtk/lWJnHHevazzXkGuosWu3saABRKcAV9XwxxBXzKc6VdK6V7r7jxM4yqlhIxnTej01KTGtnwfB9o8T2xIyIg0h/AcfqRWHmuq+H6BtZupD/Db8fiw/wAK9nPqzpZbWkv5Wvv0/U4Msp8+Lpp9/wAtT0UDFFFFfhzP0ZBRRRSAKKKKACiiigAooooAKKKKACiiigAooooAKKKM0AGM8Hoa8X1OD7LrF5BjGyZgPpmvZyRivJvFq+X4pvAO5DfmBX3HA9VxxdSn3jf7mv8AM+d4ihehGXZ/p/wDMU1LFFJPKsUSF5GOAo7mq4auj8FKr+IBuAO2JmHsa/RMfi3hMLUrpX5U2fJ4ah7evGl3ZIvgjV3QMTAhP8LPyP0oPgXV/wC/bf8AfZ/wr0bdRvFfmT4zzNv7P3f8E+xXD+DXf7zzf/hBNY/vW3/fw/4Uf8ILrH963/77/wDrV6TvFLupf655n/d+7/gj/wBX8H5/eebf8INrHrb/APff/wBakbwRrCqTiBj6B/8A61elZoprjTMv7v3f8EHw/hPP7zxmaGW1naGeNo5EOCp6ihTXSePUVNVt3UYZouT681zCGv0zK8a8bhKeIas5I+Nx2HWHrypJ3sSilpBS16JxMKKKKYBRRRQAUUUUAFFFFABRRRQAUUUUAFFFFABRRRQAuKTFLRSATFGKWkoAQ1E9TGo2HNJlI9H8FEHw5EMjIkfj8a6GvK9E8RXOhllVBLA/LRk459RW5/wsRR/zDm/7+V+U51wzmFTG1KtGHNGTvuuvqz7jL84wscPCFSVmlY7iiuG/4WMg/wCYa3/fwUf8LGT/AKBr/wDfwV5X+q+a/wDPr8V/md39s4L+f8GdzRXDf8LFj/6Bsn/fwUo+Isf/AEDX/wC/go/1XzX/AJ9fiv8AMP7ZwX8/4M7ivIfEBB8Q3xBBHmmuiuPiC8kDLb2RjkIwGZwQK5B2eaVpZCWdzlie5r6/hPJcXgas62Jjy3Vkrp+fQ8HPMxoYmEYUnezuRmus+Hv/ACFL4f8ATAY/76rlGFdJ4Dk8vxDJH/z0gYfkQf8AGve4jg5ZXWS7fk7nmZTK2Mpt9z0qiiivxM/RAooopAFFFFABRRRQAUUUUAFFFFABRRSE0ALSZpC1MZwKpIB5amFxUTSVC8oHerjBsVyyZBXlfjKQHxRckei/yFekKZJm2xRs5PZRXKX/AMPfEuta5dXMdmsMLPhWmcLxjrjrX2XB9N08XKpLRctvxR4eeJ1KChHV3/RnEBq6HwXIF1/k4zEwFdPa/BnUWANzqlvH7IpY/wBK2LL4QR2c8c663MsqHIKwj/GvucwlTxOFqUFLWSaPnsJh6tKvGq47Mm873pfNHrW+PBsYUA3shbudg/xqCfwfcAf6PeRn/ropH8q/Mnw/jU/hX3o+xWNpdzJEo9acJRUd54d8T2+TbWtldAf3ZypP5iuY1DVfEek5N54cmRB/GGLL+YFNcN4+W0V96/zIlmVCO7f3M64SU8PXnQ+IUoODp4BHbzP/AK1PHxDkKnbp6g+8lP8A1VzN7U/xX+Zk85wa+1+DJPHxB1K0weREc/nXLpT77UbjVLxrm5YF24AHRR6Co0r9SyjCSweCp0JvWK1/M+JzCvGviJ1Y7Nky0uKRadXqo89iYoxS0UAJijFLRQAYpMUtFABikxS0UAJilxRRQAmKMUtFACYoxS0UAJiilooAXFGKKKBCUuKKKAEppFPpMUDTIStMKZqwRSbalopSKvl0eXVnbSbaXKPnK/l0oj9qsbaNtHKHORBKeFp+2lxTsJyIWHFXvDtyLPxFZSk4UybGPs3H9aqMKgfK/MpwQcg1z4qgq9GdKW0k19+hvh6rp1IzXRpnt1FUtJvV1HS7e6HV0G72YcH9au1+BVqcqVSVOe6dn8j9PpzU4KcdmFFFFZFhRRRQAUUUUAFFFFABRRSE0wAmmlhSMwqB5MVSiJse8gFV5JfekRZbqZYYELu3QCuo0vwzFDtmvMSyddg+6P8AGvWwGV1sW/cWnfoc9bERprU5+z0y91E/uoysf99uBXRWXhW1iw1yxmb06LXQKiqoVQAB2FKFAr7HCZJhqFnJcz8/8jzKmLqT20RFDbQ26bYYlQf7IxUu0UtFewoqKskcz13ExRgUtFMBMCjApaKAEwKQopGCBj0p1FAHO6x4H8P60h+06fGsh/5aRDY36V5tr3wjvbMNNo8/2qMc+U/Dj6Hoa9rpNoranXnDZnPVw1Opuj5XntrixnaC6hkhkU8o64IpUavpDXPDOl+ILYxX1srNj5ZBwy/Q1414p8A6h4cL3MObqwHPmKOUH+0P616VDFxno9GePicBOn7y1RzStT81WR+amVs13pnluJJRSClqiQooxS4oEJRS0UAJS4oooAMUYoooAMUlLRQAlFLiigAxRRRQAUUtFACUUtFACUUtFACUUtFACUUtFACUUtFACUUtFADGFQuParBqJhUsqLOt8BaptaXTJG+9+8iz+o/rXdV4tbzy2V3FcwnbJEwYGvXNJ1KLVtOiu4iPmGGX+63cV+V8Y5U6GI+twXuz38n/AMH/ADPucgxqqUvYSesdvT/gF2iiiviT6EKKM0maYC0Um6jd7UWAWik3e1G7iiwATTGbApWYCq8klVFCbEeTAos7KfVLnyoBx/E56KKS0s5tTuxBF/wJuyiu90+wgsLVYYkwB1J6k+pr6LKMoeKlzz0gvxOPE4lU9FuR6bpVtpsASJcufvOepNXsAUtFfd06cKcVCCskeRKTk7sKKKKsQUUUUAFFFFABRRRQAUUUUAFFFFABTHiSRGV1DKRgg8g0+igDyXxv8OPLWTVNCi4HzS2g/Up/h/8AqrzFG69eK+piox0ry34h+BRKsmuaTF+8HzXECD7w/vqPX1HevRwuLa9yZ5GNwKadSmvVHmKtxUgNVUbmp1avWTPClEkooHNLVECUUtFACUUtFACUUtFACUUtFACUUtFACUUtFABRRRQAUUUUAFFFFABRRRQAUUUUAFFFFABRRSE0gAmmN0oJppak2UkMYZrU8Oa6+iX3zkm1kOJF9PesskVE3NceMwtLF0ZUaqvFnVhq86FRVIOzR7XFPHPEssTBkYZDDoRTt1eX+HPE8mkSC2uCz2jH8UPt7V6HFeRXEKywyB42GQwNfjub5JWy6s4y1g9n3/4J+gYDMKeLp3Wj6otmQUwyVVacDvSJ5sxxFG7n/ZXNeZCjKWyO1yS3LPmik80etOTSNTlGVtHA9+Kf/YOq/wDPv/48K645biZK6pv7mZuvTXVEXme9Hme9Ok0fVIxk2jn6c1RlE8H+tieP/eU1nPBVafxxa+RSqxezLLy471AN9xMkUY3O5wBVVrjg811fhLTP3Z1GZeW4iz2Hc11Zfl8sTWVNbdfQzrVlTjzG7o+mR6dZKgAMrcu3qa0aRRgUtfotKlGlBQgrJHiSk5O7CiiitBBRRRQAUUUUAFFFFABRRRQAUUUUAFFFFABRRRQAU0quCMU6igDxD4jeERo17/allHiyuG+dFHEbn+hriUavpnVNNt9V02eyuUDRyoVPt718461pU+haxPp84+aNvlP95exr1sHX5lyvdHgZhheSXPHZkSmnjpUCNUo6V6KZ5LQ6iiiqJCiiigAooooAKKKKACiiigAooooAWiiikIKKKKACiiigAooooAKKKKACkzS00nmgaAmo2ahmqfTdNudWvFt4F/3mPRR61hWrwowdSo7Jbs2pUpVJKMFdsdpmnXOrXi28C/7zHoo9TXoln4a0u0tlha2SV8fM7jJJ/pVnStJttItBBAuT/E56sauk4r8nzziWtjavLh5ONNbW0b83/kfdZbk9PDw5qqTk/wADz7xN4YNgDeWSlrY8sg5Kf/Wrky1ezSkMpUgEHjB715l4i0jyNeS2sImc3AzHEoyc56AV9Lwxn9TFL6riNZJaPul38/PqeVnGVRo/vqOz3X+Rgsa7fwP4c8S3UySwL9n09j8zXAOG91HWuv8ABvwzt9PWO+1pFnu+GWA8pH9fU16OiKqhVUAAcDFe7jalKvB0pRUk+5hgsJOnJVG7MxbLw1Y2+GlUzuO79PyrZihjiXEaKo9hipMCivNo4alQVqcUj1ZTlP4mJgelGB6UtFbkiYFNkijlXEiKw9CM0+ik0nowMC/8KabeHKxmFu5j4z+FbVvCkECRIAEQBQPYVLgUVlTw9KnJyhFJspzlJWbCiiitiQooooAKKKKACiiigAooooAKKKKACiiigAooooAKKKKACiiigBD0rzb4raALrTI9YgT97a/LJgdUP+FelVXvbSK9sZ7WZQY5UKMPrWlKbhNSRlWpKrBwZ8wRtxU6nil1GxfS9WurGUYeGQoR9DxTUNfQQldXPk6kbOzJRS01TTq0MGFFFFABRRRQAUUUUAFFFFABRRRQAtFGKMUCCijFGKACijFGKACijFGKACkNLSGgYhNRs1OY1PpumXGrXYgt1OP4nPRR61jXrQo03UqO0VuzalTlUkoQV2xum6bcateLbwLx/E56KPevT9K0m20e0WCBef43PVj60aVpVtpFqIIF5/jfuxq+a/IuIOIZ5jP2dPSktl383+i6H32VZVHCR556zf4eg0monbAp7nFZWrapb6XaNcXD4UcKo6ufQV8/QozqzUIK7Z605xhFyk7JCajqEdnDuclmY7UjA+Z2PQAd66jwn4Z+xu2rajGralMo46iBeyj39TXN/D3SLjXLw+J9TX5FJSxhI4X/AGq9PWv0bK8qWAjeWs3v5eS/U8GtiXiXf7PT/P8AyFwPSloor1TMKKKKACiiigAooooAKKKKACiiigAooooAKKKKACiiigAooooAKKKKACiiigAooooAKKKKACiiigApG5BpaD0oA8Q+LGmiz8TRXqLhLqLJx/eHBriEevYPi9Y+d4btrtVy1vOBwOcMP/rCvIIbK9kGY7Sdv92MmvYwlS9JX6HzuPotVnbqSq1P3UxrW7hH722mT/eQj+lRh+cd67FJM85waLAalqENxTw1XchoeKWkBpaZIUUUYoEFFGKMUAFFGKKAFooooAKKKKACiiigAooooAKaadSGgERPXpPhS3hh0CB4gN8oLu3cnPSvN2FbPh7xDJpEwhmy1qx5HdD6ivmuKMvr47BclDdO9u/ke3kmKpYbE81XZq1+x6VSE8U2KWOeFZYnDowyCO9U9V1O20mze4uGwBwqjqx9BX5DTw9SdRU4q8npbzPv5VYRg5t6EWr6pbaVZvc3D4UfdUdWPoK83h+3eNfFFrZsSomk2hR0jQck/gM1V1jVrnWLwzznCjhEHRRXoHwb0gPeX+rSLnylEERPqeW/Tb+dfqGT5JHLKPtqmtR/h5L9WfI4vMHjqypQ0h+Z6xY2kNjaQ2tugSGFAiKOwFWaQUtdZ2hRRRQAUUUUAFFFFABRRRQAUUUUAFFFFABRRRQAUUUUAFFFFABRRRQAUUUUAFFFFABRRRQAUUUUAFFFFABRRRQAySGKZdssaOuc4ZQRTlVVGFUAegFLRQAySNJFIdFYHswzWDqng3QtVBE+nxI5/wCWkQ2MPyroaKak4u6ZMoRkrSVzxbxH8Mr3TVe50uQ3cA5MZ++B/WuFyyMVZSrKcEHqK+oj0rgfHPgSHV4JNQ09Fjv1GSq8CUf416FDGu/LU+88nF5arc1L7jx9Wp4qDDxyNG6lWU4IPBB9KlU8V6idzwpRsSiikBpaszCiiigAooooAWilooEJRS0UAJRS0UAJRS0UAJSGnUUARMKiZcmrBFNK1LRSlYt6fr2o6XGYrab92T9xhuA+map6jqN3qk3m3cpcjoOgH4UhWmFa444HDwquvGCU31srnX9brSpqk5Pl7XKhWvevhjZC08E2jYw1wzzN+JwP0ArwpxgGvo3wpEIfCmlIO1pH/wCgisMc7QSPQypXqN9kbNFFFeYe6FFFFABRRRQAUUUUAFFFFABRRRQAUUUUAFFFFABRRRQAUUUUAFFFFABRRRQAUUUUAFFFFABRRRQAUUUUAFFFFABRRRQAUUUUAFNb7tOooA8e+KPhpbK6TW7VMRTNsnA6B+zfj/SvPkNfR/iHS01nQL3T2AJmiIXPZuqn8wK+bQGV2VgQykg57HvXr4KrzQ5X0PnszoKFTmWzLKmnio0qUV6CPHYUUtFMQlFLRQAuKMUUUgDFGKKKADFGKKKADFGKKKADFGKKKADFJilooAaRTGFS0xhSY0yrIODX0d4ZcSeGNLcd7SI/+OivnNxXvPw+uhdeC9OOctGhib/gJIrzcwXupnt5TL32vI6iiiivLPeCiiigAooooAKKKKACiiigAooooAKKKKACiiigAooooAKKKKACiiigAooooAKKKKACiiigAooooAKKKKACiiigAooooAKKKKACiiigBG6V83+JbdbTxXq0CjCrdyYHsTn+tfR7crivnTxc4l8aawwPH2ph+WB/Su7Av32eXmqXs16mchqYVDGKnAr2EfNyFoxRRTJDFFFFAC4oxRRQIMUYoooAMUYoooAMUYoooAMUYoooAMUYoooAMU0jinUhoBFeReDXqPwh1INaX+lu2GjcTID6Hg/qB+deYuK0/Ces/wBg+JrW7YkQk+VN/uN1P4cH8K5MTT56bR6GBrezrKT2PoiimIQwBBBBHUU+vDPqwooooAKKKKACiiigAooooAKKKKACiiigAooooAKKKKACiiigAooooAKKKKACiiigAooooAKKKKACiiigAooooAKKKKACiiigAoopD0oAhu7iO0tJrmU4jiQux9gM18zTzveXs91Jy80jSH/gRz/jXr/xR8QLY6INKhf/AEi8+9g/djHX8zx+deOxrgV6eBptJy7nhZrWTkoLoToKmAqNRxUgr00eG2LijFFFMkMUUUUALRS4oxQISilxRigBKKXFGKAEopcUYoASilxRigBKKXFGKAEpDTsUYoC5EwqvIme1WyKidetS0aRdj174aeJhqmlf2ZcyZu7RcKWPLx9j+HT8q7zIr5n0+/utI1GG+tHKTRHIPYjuD7Yr33wz4itPEemLdW7BZAMSxE8o1eNi6HJLmWzPpsvxaqw5JPVG3RRRXGekFFFFABRRRQAUUUUAFFFFABRRmigAooooAKKKKACiiigAooooAKKKKACiiigAooooAKKKKACiikYjaeRQAZHrS5HrXlXin4ny6d4jjttLSOe1tiRcbv8Aloe4B7Y9fWuw8O+NdH8Qxr5FwIrj+KCU4YfT1/CtJUZqKk1oYRxNOUnBPU6Wik3A9CKXNZm4UUZFNZlAySAPrQA7IHU1k+Ides/D+lyXl1IOOEjB+Z27AVi+JPiBpWhI8UUgu7wDiGJsgH/aPavHNa1vUPEN+bu+l3noiDhUHoBXVQw0pu70R5+Kx0KStHVkWrapc65qs1/dtmSRs4/ujsB7CokXimolTqvFexCKSsj5upUcm2xVHFOFAFOxWpg2JRS4oxQISilxRQA+ZPLmkT+6xH60yrurQmDWL2I8FLiRT+DGqeKSd1cclaTQlFLijFMkSilxRigBKKXFGKAEopcUYoASilxRigBKKXFGKAEpjCpMUhFA0ys6Z7Vb0bWr7w/qK3dlIQw4dD91x6GoytROmaznBSVmbU6jg04nvHhjxbp/iS2DQuI7kD54GPzA+3qK6HI9a+Y4ZZ7O4W4tpXilXlWQ4Ir0bw98U2iC2+uRFgOBcRDn8RXk1sHKOsNUfQYXMozXLV0fc9XyDRWfpms6dq0IlsruKZT2Vufyq/uHrXE01ueqmmroWijIoyKBhRSZFLkUAGaMiqOoatYaXEZb27ihQD+NufyrzfxF8VQVa30OI5PH2iUcD6CtKdKc37qMKuIp0l77O38S+K9N8NW/m3cu6Rh8kKcs34Ve0XWbPXNMivbOUPG46d1Pofevm28nudQuXubuZ5pnPLOcmtTwz4kvvDF+Jrcl4GP72Anhx/Q+9dcsF7mj1POjma9pqvdPo8HNFZGgeIdP8QaetzZzAn+OM/eQ+hFa2R61wtNOzPWjJSV47C0UUUigooooAKKKKACiiigAooooAKKKKACiimsyqhLEAAck0AKSMHmvM/iD46+xxyaPpUv+lOMTSqf9WPQe5/SmeNfiIsKyaZokm6Y5WW4HRPZfU+9eWBC7FmJZicknqfeu7DYVv3pnkY7HqKdOm/mQiPNPVCrBlJVhyCOMGrCx0/y69NQPCdTU1tN8a+ItLULFqDSIP4JxvH+P61ux/FnW1GJLO0cjuMiuM8qk8qs5YanLdG8MbWgrKTOym+K+uyAiK2tIie+C2K57UvFev6sCt1qMvln+CP5B+lZ3lUojojh4R2QTxlWatKTK6xe1TLHipQhp4Wt1E5HMYqVIBSgUuKpIhsSilxRimSJRS4oxQBesrH7TCXxnDY/QUV1ngzR5L/R5ZUXIFwy/+Or/AI0VxVMSoyauepRwUp01K25jeNrb7N4v1BQOHcSD/gSg/wAya5+u++KFj5Wq2l6o4miKN9VP+B/SuCrfDy5qUWcuNh7PETj5/nqJRS0VscolFLRQAlFLRQAlFLRQAlFLRQAlFLRQAlGKWigBuKaVqTFJigdyApmomjq4VphSpcSlIrQyTWsokglkicdGQ4NdFY/EHxJYgKbsTqO0yhj+fWsMpTDHWU6UZbo6KeInD4XY7yD4u36KBPpkDnuUcirX/C3+P+QOc/8AXb/61eb+VSeVWDwdLsdSzKuvtHfzfF2+IIg0uBT6u5P8qw774i+Jb4FVu1t1PaFAp/PrXOiKlEQqo4WmuhE8fWlo5Ec81xeSmW5mkmc9S7E/zpBFVgR08JW6hY5JVG3qVxHSGKrWygpVcpPOM07UL3Rr1LuwnaKVe46H2I7ivW/DHxHsNUCW2pFLO86Ak/u3Pse3415G0dQvHXPWw8am+524bGzovTbsfTiurKCCCD3p2RXz/oXjXWdA2xxzfaLUf8sZskD6HqK9J0b4maJqAVLtmsJjxiXlCfZh/XFeXUwtSHmj3aGYUaujdn5nb0VFBcQ3ESywypJGejI24H8RUmRXOdwtFJuHrRkUALRRkUmRQAtFJuA70bgO9AC0m4etZOreJtG0RCb/AFCGJsf6vdlz/wABHNed658WJpQ0Oi2vlL08+YAt+C9B+Oa1hRnPZHPWxVKl8TPSdX1zTtEtTcX9ykS4+VSfmb6DvXj3ir4hX2u77SxDWtieCAfnkHue1ctd3l3qVy1xe3Ek8rdWds01Iq9GjhIx1lqzxMVmU6nux0RGkdWESnKlSqtdyieVKVxqrTtopwFLiqsZ3GbaNtPxRinYLkeyl20/FGKLBcbtpcUuKKBXExRS0UAJRS0UAJRS0qqWYKoyScACgD2X4e23keELZiMGZ3kP/fWP5AUVvaTZjT9ItLQf8sYlQ+5A5NFfOVZc03Lufb4en7OlGHZIwPiDppv/AAy8qDMlqwlH06H9Dn8K8br6LniSeCSGQAo6lSD3BrwHVtPfS9VubKQEGJyBnuOx/KvSy+peLg+h4WdUbTjVXXQpUUuKMV6J4glFLijFACUUuKMUAJRS4oxQAlFLijFACUUuKMUAJRS4oxQAlFLijFACUmKdijFAXGbaTbUmKTFA7keyjZUmKMUrBcj2Uuyn4oxRYLjdtLilxS4phcbijFOxRigVyMrmmMlTYpCKTQ0yq0dRGL2FXSgNNKVLiWpkVpe3+myeZY3c9s3/AEykK5/oa6ay+JfiWzAWWWC7QdpogD+a4rmygppjrKdGMt0dNPFVKfwysehW3xflAAutHBPrFNj9CK0Ivi9phH7zTb1D7FT/AFrysxe1NMVYPB0n0OqOZ111PWT8XdHA4sb8n/dT/wCKqrN8YLUZ8jSLhv8AflVf5ZrzDyqBFS+pU+xTzSv3/A7m7+LWryAi0sLWAHoXLOR/IVzmoeMfEWqZW41SZYz1SH92Mf8AAf8A69ZYiFOEVaxw9OOyOeeNrT+KTKwjJYsSSx6nuakWKrAjFOCVuonI6jZEseKkVKkC0oFUkQ5DQtOxS4pcVRLY2lpcUYoEJRS4oxQAlFLijFACUUuKMUAJRS4oxQAlFLijFACVu+D9NOp+JrOLGUjbzX+i8/zwPxrDxXqHwy0ow2NxqUi4aY7Iyf7o6/r/ACrDE1PZ0mzswFH21eMem7+R31FFFfPn2QV518S9F3JDq0K8r+7mx6djXotQXtpFf2ctrOoaOVSrA1rQqulNSOfFUFXpOmz54xRitLW9Jm0bVZrOUH5DlG/vL2NZ1fQxakro+KnFwk4y3QmKMUtFMm4mKMUtFAXExRilooC4mKMUtFAXExRilooC4mKKWigLiUYpaKAuJijFLRQFxMUYpaKAuJijFLRQFxMUYpaKAuJijFLRQFxMUYpaKAuJijFLRQFxMUhFOooC4zbSbKkoxQO5Fso2VLijFKwcxDspdlS4oxRYOYiCUoWpMUYosHMN2ijFOopiuJijFLRQFxMUYpaKAuJijFLRQFxMUYpaKAuJijFLRQFxMUYpaKAuJijFLRQFxMUYpaKAuWtNsJdS1GCziGXlcL9B3Ne92NnFYWMNrCMRxIFFcV8OvD32e2OrXCfvZRiEEdF9fxrva8bHVuefKtkfU5ThfZUvaS3l+QUUUVwnrBRRRQBy/jPw0Nc0/wA6BR9sgBKf7Q7rXjjKUYqykMDgg9q+i6878deEC5k1fT48nrPEo/8AHh/WvRwWJ5f3ctuh4ea4FzXtqa16/wCZ5vRS4or1j5sSilooASilooASilooASilooASilooASilooASilooASilooASilooASilooASilooASilooASilooASilooASilooASilooASilooASilooASilooASilooASilooASilooASilooASilooASilooASilooASui8I+HH1/Uh5ikWkJBlb1/2aztF0a51zUEtLZevLueiD1Ne2aPpNtounR2dsvyryzHqx7k1x4vE+zjyx3Z6mW4F158817q/EuxxpDEscahUUYUDsKdRRXiH1gUUUUAFFFFABQRkYPSiigDzbxh4IMRk1LS48x8tLAo+77r7e1efdK+iq4jxR4Divy95pgWK5PLRdFf6ehr08Ljbe5U+88DMMqverQXqv8jyyipri1mtJ2guI2jlU4KsMEVFivUTufPNWdmJRS4oxQISilxRigBKKXFGKAEopcUYoASilxRigBKKXFGKAEopcUYoASilxRigBKKXFGKAEopcUYoASilxRigBKKXFGKAEopcUYoASilxRigBKKXFGKAEopcUYoASilxRigBKKXFGKAEopcUYoASilxRigBKKXFGKAEopcUYoASilxRigBKKXFGKAErR0bRbvW71ba0TPd3P3UHqa0fDvhG916QSYMNoD80rDr9PWvWdJ0iz0WzFtZxBV6sx6sfUmuPE4uNP3Y6s9TA5bOu1OekfzIdB0G10CxFvbjc7cySkcuf8K1aKK8aUnJ3e59XCEacVGKskFFFFSUFFFFABRRRQAUUUUAFFFFAGTrPh3T9ciK3UQEmPllXhhXmeueCtS0lmkiQ3Nt2dByB7ivYqOvWumjip0tFqjgxWX0cTq1Z90fO5BBweDRXtWseENJ1jLyQ+TMf+WsXB/H1riNT+HOpWuXspEuk/u/db9eK9OljaU99GfP4jKsRS1iuZeX+RxlFWbrTryxbbdWs0J/20IzVbFdad9Uea04uzCijFGKBBRRijFABRRijFABRRijFABRRijFABRRijFABRRijFMAooxRikAUUYoxQAUUYoxQAUUYoxQAUUYoxQAUUYoxQAUUYoxQAUUYoxQAUUYoxQAUUYoxQAUUYoxQAUUYoxQAUUYpVUswVQST0AFACUVuad4R1rUmHlWbxof45hsH6812Ol/DW2hKyalctOw58uP5V/PqawqYmlT3Z20MvxFb4Y6d3oeeWOnXmpTCK0t3lc/3RwPqa9D0D4ew2+241UiWTqIV+6Pr612dpY2thCIbWBIkHZBirFebWx056R0R72FyilS96p7z/AAGxxpDGscaKiKMBVGAKdRRXCeuFFFFABRRRQAUUUUAFFFFABRRRQAUUUUAFFFFABRRRQA140kUq6qynqCM1j3XhLQrxi0unRBj3jyn/AKDiiirjOUX7rsZ1KUJr30n6mFqXgDRo4Hlia6jI/hEgI/UGuOvdEtrbOx5T9SP8KKK9jDzk1qz5bG04Rk+VJGJIoRyo6CmUUV2nlMKKKKBBRRRQAUUUUAFFFFABRRRQAUUUUAFFFFABRRRQAUUUUAFFFFABRRRQAUUUUAFFFFABRRRQAUUUUAFFFFAF6ys47jG9mH0NdPpPhDT76ZVlmuQD/dZR/wCy0UVhVbS0OzDxi2ro6u38BaBDgtbSTEd5JT/TArbtNKsLBcWlnBD7ogBP40UV4lWpNuzbPrcNQpRinGKT9C3RRRWJ1BRRRQAUUUUAFFFFABRRRQAUUUUAf//Z"/>
          <p:cNvSpPr>
            <a:spLocks noChangeAspect="1"/>
          </p:cNvSpPr>
          <p:nvPr/>
        </p:nvSpPr>
        <p:spPr>
          <a:xfrm>
            <a:off x="1720850" y="7937"/>
            <a:ext cx="304800" cy="3048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605" y="2234565"/>
            <a:ext cx="3683000" cy="4632960"/>
          </a:xfrm>
          <a:prstGeom prst="rect">
            <a:avLst/>
          </a:prstGeom>
        </p:spPr>
      </p:pic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2998521" y="2062214"/>
            <a:ext cx="2138415" cy="2138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>
            <a:off x="4677989" y="3483445"/>
            <a:ext cx="492234" cy="4922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4"/>
            </p:custDataLst>
          </p:nvPr>
        </p:nvGrpSpPr>
        <p:grpSpPr>
          <a:xfrm>
            <a:off x="3332277" y="2409359"/>
            <a:ext cx="211793" cy="21179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5"/>
            </p:custDataLst>
          </p:nvPr>
        </p:nvGrpSpPr>
        <p:grpSpPr>
          <a:xfrm>
            <a:off x="4447626" y="4187827"/>
            <a:ext cx="246487" cy="2464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6" name="组合 15"/>
          <p:cNvGrpSpPr/>
          <p:nvPr>
            <p:custDataLst>
              <p:tags r:id="rId6"/>
            </p:custDataLst>
          </p:nvPr>
        </p:nvGrpSpPr>
        <p:grpSpPr>
          <a:xfrm>
            <a:off x="4189831" y="1981694"/>
            <a:ext cx="257794" cy="2577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9" name="组合 18"/>
          <p:cNvGrpSpPr/>
          <p:nvPr>
            <p:custDataLst>
              <p:tags r:id="rId7"/>
            </p:custDataLst>
          </p:nvPr>
        </p:nvGrpSpPr>
        <p:grpSpPr>
          <a:xfrm>
            <a:off x="2921326" y="4020508"/>
            <a:ext cx="163811" cy="1638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22" name="Group 30"/>
          <p:cNvGrpSpPr/>
          <p:nvPr>
            <p:custDataLst>
              <p:tags r:id="rId8"/>
            </p:custDataLst>
          </p:nvPr>
        </p:nvGrpSpPr>
        <p:grpSpPr>
          <a:xfrm>
            <a:off x="3912921" y="2550640"/>
            <a:ext cx="432050" cy="368824"/>
            <a:chOff x="3440113" y="1050925"/>
            <a:chExt cx="390525" cy="333376"/>
          </a:xfrm>
          <a:solidFill>
            <a:srgbClr val="0070C0"/>
          </a:solidFill>
        </p:grpSpPr>
        <p:sp>
          <p:nvSpPr>
            <p:cNvPr id="23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7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536317" y="2975295"/>
            <a:ext cx="1176704" cy="87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68580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克服</a:t>
            </a:r>
            <a:r>
              <a:rPr lang="en-US" altLang="zh-CN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进度差</a:t>
            </a:r>
            <a:r>
              <a:rPr lang="en-US" altLang="zh-CN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：</a:t>
            </a:r>
            <a:endParaRPr lang="zh-CN" altLang="en-US" sz="1600" b="1" dirty="0">
              <a:solidFill>
                <a:srgbClr val="0070C0"/>
              </a:solidFill>
              <a:latin typeface="Arial" panose="020B0604020202020204" pitchFamily="34" charset="0"/>
              <a:ea typeface="华康唐风隶W5" panose="03000509000000000000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31" name="TextBox 22"/>
          <p:cNvSpPr txBox="1"/>
          <p:nvPr>
            <p:custDataLst>
              <p:tags r:id="rId10"/>
            </p:custDataLst>
          </p:nvPr>
        </p:nvSpPr>
        <p:spPr>
          <a:xfrm>
            <a:off x="1610995" y="4434205"/>
            <a:ext cx="6532880" cy="1320800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    </a:t>
            </a:r>
            <a:r>
              <a:rPr lang="zh-CN" altLang="en-US"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）许多执行部门实施决策任务时，经常达不到规定的时限要求，完成决策目标的进度很     不一致，这就是进度差。 </a:t>
            </a:r>
            <a:endParaRPr lang="zh-CN" altLang="en-US" sz="1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  <a:p>
            <a:pPr marL="0" indent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    （</a:t>
            </a:r>
            <a:r>
              <a:rPr lang="en-US" altLang="zh-CN"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）表现为：进度慢、停滞状态等。 </a:t>
            </a:r>
            <a:endParaRPr lang="en-US" altLang="zh-CN" sz="12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    （</a:t>
            </a:r>
            <a:r>
              <a:rPr lang="en-US" altLang="zh-CN"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3</a:t>
            </a:r>
            <a:r>
              <a:rPr lang="zh-CN" altLang="en-US"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）解决办法：催促慢的、推动停的，使整体运行协调，保证各项决策目标的顺利实现。</a:t>
            </a:r>
            <a:endParaRPr lang="zh-CN" altLang="en-US" sz="1200" b="1" kern="0" noProof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grpSp>
        <p:nvGrpSpPr>
          <p:cNvPr id="32" name="组合 31"/>
          <p:cNvGrpSpPr/>
          <p:nvPr>
            <p:custDataLst>
              <p:tags r:id="rId11"/>
            </p:custDataLst>
          </p:nvPr>
        </p:nvGrpSpPr>
        <p:grpSpPr>
          <a:xfrm>
            <a:off x="5480967" y="2094842"/>
            <a:ext cx="749101" cy="749101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3" name="椭圆 3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>
            <p:custDataLst>
              <p:tags r:id="rId12"/>
            </p:custDataLst>
          </p:nvPr>
        </p:nvGrpSpPr>
        <p:grpSpPr>
          <a:xfrm>
            <a:off x="2397138" y="2396387"/>
            <a:ext cx="859694" cy="859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6" name="椭圆 3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>
            <p:custDataLst>
              <p:tags r:id="rId13"/>
            </p:custDataLst>
          </p:nvPr>
        </p:nvGrpSpPr>
        <p:grpSpPr>
          <a:xfrm>
            <a:off x="2432104" y="3631575"/>
            <a:ext cx="333359" cy="333359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39" name="椭圆 3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>
            <p:custDataLst>
              <p:tags r:id="rId14"/>
            </p:custDataLst>
          </p:nvPr>
        </p:nvGrpSpPr>
        <p:grpSpPr>
          <a:xfrm>
            <a:off x="3149728" y="3346262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2" name="椭圆 4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>
            <p:custDataLst>
              <p:tags r:id="rId15"/>
            </p:custDataLst>
          </p:nvPr>
        </p:nvGrpSpPr>
        <p:grpSpPr>
          <a:xfrm>
            <a:off x="3014161" y="2156300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5" name="椭圆 4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>
            <p:custDataLst>
              <p:tags r:id="rId16"/>
            </p:custDataLst>
          </p:nvPr>
        </p:nvGrpSpPr>
        <p:grpSpPr>
          <a:xfrm>
            <a:off x="3622970" y="3996706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8" name="椭圆 4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17"/>
            </p:custDataLst>
          </p:nvPr>
        </p:nvGrpSpPr>
        <p:grpSpPr>
          <a:xfrm>
            <a:off x="3944034" y="3790680"/>
            <a:ext cx="123694" cy="123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1" name="椭圆 5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>
            <p:custDataLst>
              <p:tags r:id="rId18"/>
            </p:custDataLst>
          </p:nvPr>
        </p:nvGrpSpPr>
        <p:grpSpPr>
          <a:xfrm>
            <a:off x="4836865" y="2579620"/>
            <a:ext cx="333359" cy="333359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4" name="椭圆 5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>
            <p:custDataLst>
              <p:tags r:id="rId19"/>
            </p:custDataLst>
          </p:nvPr>
        </p:nvGrpSpPr>
        <p:grpSpPr>
          <a:xfrm>
            <a:off x="5239677" y="3222285"/>
            <a:ext cx="241291" cy="241291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57" name="椭圆 5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>
            <p:custDataLst>
              <p:tags r:id="rId20"/>
            </p:custDataLst>
          </p:nvPr>
        </p:nvGrpSpPr>
        <p:grpSpPr>
          <a:xfrm>
            <a:off x="5359535" y="2972443"/>
            <a:ext cx="120645" cy="120645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60" name="椭圆 5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标题 8"/>
          <p:cNvSpPr txBox="1"/>
          <p:nvPr>
            <p:custDataLst>
              <p:tags r:id="rId21"/>
            </p:custDataLst>
          </p:nvPr>
        </p:nvSpPr>
        <p:spPr>
          <a:xfrm>
            <a:off x="5137138" y="1093340"/>
            <a:ext cx="1566752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3200" b="1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rPr>
              <a:t>秘书部门检查督办的主要工作内容</a:t>
            </a:r>
            <a:endParaRPr lang="zh-CN" altLang="en-US" sz="3200" b="1" dirty="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9" name="组合 68"/>
          <p:cNvGrpSpPr/>
          <p:nvPr>
            <p:custDataLst>
              <p:tags r:id="rId22"/>
            </p:custDataLst>
          </p:nvPr>
        </p:nvGrpSpPr>
        <p:grpSpPr>
          <a:xfrm>
            <a:off x="2077231" y="1150483"/>
            <a:ext cx="335756" cy="335756"/>
            <a:chOff x="657224" y="1451026"/>
            <a:chExt cx="447675" cy="447675"/>
          </a:xfrm>
        </p:grpSpPr>
        <p:sp>
          <p:nvSpPr>
            <p:cNvPr id="70" name="菱形 69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1" name="菱形 70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>
            <p:custDataLst>
              <p:tags r:id="rId23"/>
            </p:custDataLst>
          </p:nvPr>
        </p:nvGrpSpPr>
        <p:grpSpPr>
          <a:xfrm>
            <a:off x="2255827" y="1165096"/>
            <a:ext cx="335756" cy="335756"/>
            <a:chOff x="657224" y="1451026"/>
            <a:chExt cx="447675" cy="447675"/>
          </a:xfrm>
        </p:grpSpPr>
        <p:sp>
          <p:nvSpPr>
            <p:cNvPr id="73" name="菱形 72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4" name="菱形 73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610678" y="5143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3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4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7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8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91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91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1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605" y="2234565"/>
            <a:ext cx="3683000" cy="4632960"/>
          </a:xfrm>
          <a:prstGeom prst="rect">
            <a:avLst/>
          </a:prstGeom>
        </p:spPr>
      </p:pic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2998521" y="2062214"/>
            <a:ext cx="2138415" cy="2138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>
            <a:off x="4677989" y="3483445"/>
            <a:ext cx="492234" cy="4922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4"/>
            </p:custDataLst>
          </p:nvPr>
        </p:nvGrpSpPr>
        <p:grpSpPr>
          <a:xfrm>
            <a:off x="3332277" y="2409359"/>
            <a:ext cx="211793" cy="21179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5"/>
            </p:custDataLst>
          </p:nvPr>
        </p:nvGrpSpPr>
        <p:grpSpPr>
          <a:xfrm>
            <a:off x="4447626" y="4187827"/>
            <a:ext cx="246487" cy="2464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6" name="组合 15"/>
          <p:cNvGrpSpPr/>
          <p:nvPr>
            <p:custDataLst>
              <p:tags r:id="rId6"/>
            </p:custDataLst>
          </p:nvPr>
        </p:nvGrpSpPr>
        <p:grpSpPr>
          <a:xfrm>
            <a:off x="4189831" y="1981694"/>
            <a:ext cx="257794" cy="2577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9" name="组合 18"/>
          <p:cNvGrpSpPr/>
          <p:nvPr>
            <p:custDataLst>
              <p:tags r:id="rId7"/>
            </p:custDataLst>
          </p:nvPr>
        </p:nvGrpSpPr>
        <p:grpSpPr>
          <a:xfrm>
            <a:off x="2921326" y="4020508"/>
            <a:ext cx="163811" cy="1638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22" name="Group 30"/>
          <p:cNvGrpSpPr/>
          <p:nvPr>
            <p:custDataLst>
              <p:tags r:id="rId8"/>
            </p:custDataLst>
          </p:nvPr>
        </p:nvGrpSpPr>
        <p:grpSpPr>
          <a:xfrm>
            <a:off x="3912921" y="2550640"/>
            <a:ext cx="432050" cy="368824"/>
            <a:chOff x="3440113" y="1050925"/>
            <a:chExt cx="390525" cy="333376"/>
          </a:xfrm>
          <a:solidFill>
            <a:srgbClr val="0070C0"/>
          </a:solidFill>
        </p:grpSpPr>
        <p:sp>
          <p:nvSpPr>
            <p:cNvPr id="23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7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536317" y="2975295"/>
            <a:ext cx="1176704" cy="87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68580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克服</a:t>
            </a:r>
            <a:r>
              <a:rPr lang="en-US" altLang="zh-CN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行为差</a:t>
            </a:r>
            <a:r>
              <a:rPr lang="en-US" altLang="zh-CN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：</a:t>
            </a:r>
            <a:endParaRPr lang="zh-CN" altLang="en-US" sz="1600" b="1" dirty="0">
              <a:solidFill>
                <a:srgbClr val="0070C0"/>
              </a:solidFill>
              <a:latin typeface="Arial" panose="020B0604020202020204" pitchFamily="34" charset="0"/>
              <a:ea typeface="华康唐风隶W5" panose="03000509000000000000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31" name="TextBox 22"/>
          <p:cNvSpPr txBox="1"/>
          <p:nvPr>
            <p:custDataLst>
              <p:tags r:id="rId10"/>
            </p:custDataLst>
          </p:nvPr>
        </p:nvSpPr>
        <p:spPr>
          <a:xfrm>
            <a:off x="1610995" y="4154170"/>
            <a:ext cx="6532880" cy="1320800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）执行部门在工作中会产生态度和行为上的差异，即是行为差。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）表现：推诿、顶牛等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3</a:t>
            </a:r>
            <a:r>
              <a:rPr lang="zh-CN" altLang="en-US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）解决办法：对于推诿者扯皮者，要明确责任，提出指令性要求；对于顶牛者，可运用教育、性形状、经济手段，必要时查办。</a:t>
            </a:r>
            <a:endParaRPr lang="zh-CN" altLang="en-US" sz="1600" b="1" kern="0" noProof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grpSp>
        <p:nvGrpSpPr>
          <p:cNvPr id="32" name="组合 31"/>
          <p:cNvGrpSpPr/>
          <p:nvPr>
            <p:custDataLst>
              <p:tags r:id="rId11"/>
            </p:custDataLst>
          </p:nvPr>
        </p:nvGrpSpPr>
        <p:grpSpPr>
          <a:xfrm>
            <a:off x="5480967" y="2094842"/>
            <a:ext cx="749101" cy="749101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3" name="椭圆 3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>
            <p:custDataLst>
              <p:tags r:id="rId12"/>
            </p:custDataLst>
          </p:nvPr>
        </p:nvGrpSpPr>
        <p:grpSpPr>
          <a:xfrm>
            <a:off x="2397138" y="2396387"/>
            <a:ext cx="859694" cy="859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6" name="椭圆 3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>
            <p:custDataLst>
              <p:tags r:id="rId13"/>
            </p:custDataLst>
          </p:nvPr>
        </p:nvGrpSpPr>
        <p:grpSpPr>
          <a:xfrm>
            <a:off x="2432104" y="3631575"/>
            <a:ext cx="333359" cy="333359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39" name="椭圆 3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>
            <p:custDataLst>
              <p:tags r:id="rId14"/>
            </p:custDataLst>
          </p:nvPr>
        </p:nvGrpSpPr>
        <p:grpSpPr>
          <a:xfrm>
            <a:off x="3149728" y="3346262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2" name="椭圆 4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>
            <p:custDataLst>
              <p:tags r:id="rId15"/>
            </p:custDataLst>
          </p:nvPr>
        </p:nvGrpSpPr>
        <p:grpSpPr>
          <a:xfrm>
            <a:off x="3014161" y="2156300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5" name="椭圆 4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>
            <p:custDataLst>
              <p:tags r:id="rId16"/>
            </p:custDataLst>
          </p:nvPr>
        </p:nvGrpSpPr>
        <p:grpSpPr>
          <a:xfrm>
            <a:off x="3622970" y="3996706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8" name="椭圆 4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17"/>
            </p:custDataLst>
          </p:nvPr>
        </p:nvGrpSpPr>
        <p:grpSpPr>
          <a:xfrm>
            <a:off x="3944034" y="3790680"/>
            <a:ext cx="123694" cy="123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1" name="椭圆 5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>
            <p:custDataLst>
              <p:tags r:id="rId18"/>
            </p:custDataLst>
          </p:nvPr>
        </p:nvGrpSpPr>
        <p:grpSpPr>
          <a:xfrm>
            <a:off x="4836865" y="2579620"/>
            <a:ext cx="333359" cy="333359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4" name="椭圆 5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>
            <p:custDataLst>
              <p:tags r:id="rId19"/>
            </p:custDataLst>
          </p:nvPr>
        </p:nvGrpSpPr>
        <p:grpSpPr>
          <a:xfrm>
            <a:off x="5239677" y="3222285"/>
            <a:ext cx="241291" cy="241291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57" name="椭圆 5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>
            <p:custDataLst>
              <p:tags r:id="rId20"/>
            </p:custDataLst>
          </p:nvPr>
        </p:nvGrpSpPr>
        <p:grpSpPr>
          <a:xfrm>
            <a:off x="5359535" y="2972443"/>
            <a:ext cx="120645" cy="120645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60" name="椭圆 5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标题 8"/>
          <p:cNvSpPr txBox="1"/>
          <p:nvPr>
            <p:custDataLst>
              <p:tags r:id="rId21"/>
            </p:custDataLst>
          </p:nvPr>
        </p:nvSpPr>
        <p:spPr>
          <a:xfrm>
            <a:off x="5137138" y="1093340"/>
            <a:ext cx="1566752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3200" b="1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rPr>
              <a:t>秘书部门检查督办的主要工作内容</a:t>
            </a:r>
            <a:endParaRPr lang="zh-CN" altLang="en-US" sz="3200" b="1" dirty="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9" name="组合 68"/>
          <p:cNvGrpSpPr/>
          <p:nvPr>
            <p:custDataLst>
              <p:tags r:id="rId22"/>
            </p:custDataLst>
          </p:nvPr>
        </p:nvGrpSpPr>
        <p:grpSpPr>
          <a:xfrm>
            <a:off x="2077231" y="1150483"/>
            <a:ext cx="335756" cy="335756"/>
            <a:chOff x="657224" y="1451026"/>
            <a:chExt cx="447675" cy="447675"/>
          </a:xfrm>
        </p:grpSpPr>
        <p:sp>
          <p:nvSpPr>
            <p:cNvPr id="70" name="菱形 69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1" name="菱形 70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>
            <p:custDataLst>
              <p:tags r:id="rId23"/>
            </p:custDataLst>
          </p:nvPr>
        </p:nvGrpSpPr>
        <p:grpSpPr>
          <a:xfrm>
            <a:off x="2255827" y="1165096"/>
            <a:ext cx="335756" cy="335756"/>
            <a:chOff x="657224" y="1451026"/>
            <a:chExt cx="447675" cy="447675"/>
          </a:xfrm>
        </p:grpSpPr>
        <p:sp>
          <p:nvSpPr>
            <p:cNvPr id="73" name="菱形 72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4" name="菱形 73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610678" y="5143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605" y="2234565"/>
            <a:ext cx="3683000" cy="4632960"/>
          </a:xfrm>
          <a:prstGeom prst="rect">
            <a:avLst/>
          </a:prstGeom>
        </p:spPr>
      </p:pic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2998521" y="2062214"/>
            <a:ext cx="2138415" cy="2138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>
            <a:off x="4677989" y="3483445"/>
            <a:ext cx="492234" cy="4922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4"/>
            </p:custDataLst>
          </p:nvPr>
        </p:nvGrpSpPr>
        <p:grpSpPr>
          <a:xfrm>
            <a:off x="3332277" y="2409359"/>
            <a:ext cx="211793" cy="21179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5"/>
            </p:custDataLst>
          </p:nvPr>
        </p:nvGrpSpPr>
        <p:grpSpPr>
          <a:xfrm>
            <a:off x="4447626" y="4187827"/>
            <a:ext cx="246487" cy="2464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6" name="组合 15"/>
          <p:cNvGrpSpPr/>
          <p:nvPr>
            <p:custDataLst>
              <p:tags r:id="rId6"/>
            </p:custDataLst>
          </p:nvPr>
        </p:nvGrpSpPr>
        <p:grpSpPr>
          <a:xfrm>
            <a:off x="4189831" y="1981694"/>
            <a:ext cx="257794" cy="2577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9" name="组合 18"/>
          <p:cNvGrpSpPr/>
          <p:nvPr>
            <p:custDataLst>
              <p:tags r:id="rId7"/>
            </p:custDataLst>
          </p:nvPr>
        </p:nvGrpSpPr>
        <p:grpSpPr>
          <a:xfrm>
            <a:off x="2921326" y="4020508"/>
            <a:ext cx="163811" cy="1638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22" name="Group 30"/>
          <p:cNvGrpSpPr/>
          <p:nvPr>
            <p:custDataLst>
              <p:tags r:id="rId8"/>
            </p:custDataLst>
          </p:nvPr>
        </p:nvGrpSpPr>
        <p:grpSpPr>
          <a:xfrm>
            <a:off x="3912921" y="2550640"/>
            <a:ext cx="432050" cy="368824"/>
            <a:chOff x="3440113" y="1050925"/>
            <a:chExt cx="390525" cy="333376"/>
          </a:xfrm>
          <a:solidFill>
            <a:srgbClr val="0070C0"/>
          </a:solidFill>
        </p:grpSpPr>
        <p:sp>
          <p:nvSpPr>
            <p:cNvPr id="23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7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536317" y="2975295"/>
            <a:ext cx="1176704" cy="87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68580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克服</a:t>
            </a:r>
            <a:r>
              <a:rPr lang="en-US" altLang="zh-CN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效果差</a:t>
            </a:r>
            <a:r>
              <a:rPr lang="en-US" altLang="zh-CN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：</a:t>
            </a:r>
            <a:endParaRPr lang="zh-CN" altLang="en-US" sz="1600" b="1" dirty="0">
              <a:solidFill>
                <a:srgbClr val="0070C0"/>
              </a:solidFill>
              <a:latin typeface="Arial" panose="020B0604020202020204" pitchFamily="34" charset="0"/>
              <a:ea typeface="华康唐风隶W5" panose="03000509000000000000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31" name="TextBox 22"/>
          <p:cNvSpPr txBox="1"/>
          <p:nvPr>
            <p:custDataLst>
              <p:tags r:id="rId10"/>
            </p:custDataLst>
          </p:nvPr>
        </p:nvSpPr>
        <p:spPr>
          <a:xfrm>
            <a:off x="1610995" y="4201160"/>
            <a:ext cx="6532880" cy="1320800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）实施决策的每一个过程中，如果发生质、量、度三因素的不平衡，就会产生效果差。 </a:t>
            </a:r>
            <a:endParaRPr lang="en-US" altLang="zh-CN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）表现：不足、过头两种偏差。 </a:t>
            </a:r>
            <a:endParaRPr lang="en-US" altLang="zh-CN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3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）解决办法：对于未达到决策目标要求的，要促其弥补缺欠；对于过头的，要克服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过热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因素，促其稳定、平衡的发展。</a:t>
            </a:r>
            <a:endParaRPr lang="zh-CN" altLang="en-US" b="1" kern="0" noProof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grpSp>
        <p:nvGrpSpPr>
          <p:cNvPr id="32" name="组合 31"/>
          <p:cNvGrpSpPr/>
          <p:nvPr>
            <p:custDataLst>
              <p:tags r:id="rId11"/>
            </p:custDataLst>
          </p:nvPr>
        </p:nvGrpSpPr>
        <p:grpSpPr>
          <a:xfrm>
            <a:off x="5480967" y="2094842"/>
            <a:ext cx="749101" cy="749101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3" name="椭圆 3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>
            <p:custDataLst>
              <p:tags r:id="rId12"/>
            </p:custDataLst>
          </p:nvPr>
        </p:nvGrpSpPr>
        <p:grpSpPr>
          <a:xfrm>
            <a:off x="2397138" y="2396387"/>
            <a:ext cx="859694" cy="859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6" name="椭圆 3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>
            <p:custDataLst>
              <p:tags r:id="rId13"/>
            </p:custDataLst>
          </p:nvPr>
        </p:nvGrpSpPr>
        <p:grpSpPr>
          <a:xfrm>
            <a:off x="2432104" y="3631575"/>
            <a:ext cx="333359" cy="333359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39" name="椭圆 3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>
            <p:custDataLst>
              <p:tags r:id="rId14"/>
            </p:custDataLst>
          </p:nvPr>
        </p:nvGrpSpPr>
        <p:grpSpPr>
          <a:xfrm>
            <a:off x="3149728" y="3346262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2" name="椭圆 4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>
            <p:custDataLst>
              <p:tags r:id="rId15"/>
            </p:custDataLst>
          </p:nvPr>
        </p:nvGrpSpPr>
        <p:grpSpPr>
          <a:xfrm>
            <a:off x="3014161" y="2156300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5" name="椭圆 4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>
            <p:custDataLst>
              <p:tags r:id="rId16"/>
            </p:custDataLst>
          </p:nvPr>
        </p:nvGrpSpPr>
        <p:grpSpPr>
          <a:xfrm>
            <a:off x="3622970" y="3996706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8" name="椭圆 4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17"/>
            </p:custDataLst>
          </p:nvPr>
        </p:nvGrpSpPr>
        <p:grpSpPr>
          <a:xfrm>
            <a:off x="3944034" y="3790680"/>
            <a:ext cx="123694" cy="123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1" name="椭圆 5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>
            <p:custDataLst>
              <p:tags r:id="rId18"/>
            </p:custDataLst>
          </p:nvPr>
        </p:nvGrpSpPr>
        <p:grpSpPr>
          <a:xfrm>
            <a:off x="4836865" y="2579620"/>
            <a:ext cx="333359" cy="333359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4" name="椭圆 5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>
            <p:custDataLst>
              <p:tags r:id="rId19"/>
            </p:custDataLst>
          </p:nvPr>
        </p:nvGrpSpPr>
        <p:grpSpPr>
          <a:xfrm>
            <a:off x="5239677" y="3222285"/>
            <a:ext cx="241291" cy="241291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57" name="椭圆 5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>
            <p:custDataLst>
              <p:tags r:id="rId20"/>
            </p:custDataLst>
          </p:nvPr>
        </p:nvGrpSpPr>
        <p:grpSpPr>
          <a:xfrm>
            <a:off x="5359535" y="2972443"/>
            <a:ext cx="120645" cy="120645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60" name="椭圆 5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标题 8"/>
          <p:cNvSpPr txBox="1"/>
          <p:nvPr>
            <p:custDataLst>
              <p:tags r:id="rId21"/>
            </p:custDataLst>
          </p:nvPr>
        </p:nvSpPr>
        <p:spPr>
          <a:xfrm>
            <a:off x="5137138" y="1093340"/>
            <a:ext cx="1566752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3200" b="1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rPr>
              <a:t>秘书部门检查督办的主要工作内容</a:t>
            </a:r>
            <a:endParaRPr lang="zh-CN" altLang="en-US" sz="3200" b="1" dirty="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9" name="组合 68"/>
          <p:cNvGrpSpPr/>
          <p:nvPr>
            <p:custDataLst>
              <p:tags r:id="rId22"/>
            </p:custDataLst>
          </p:nvPr>
        </p:nvGrpSpPr>
        <p:grpSpPr>
          <a:xfrm>
            <a:off x="2077231" y="1150483"/>
            <a:ext cx="335756" cy="335756"/>
            <a:chOff x="657224" y="1451026"/>
            <a:chExt cx="447675" cy="447675"/>
          </a:xfrm>
        </p:grpSpPr>
        <p:sp>
          <p:nvSpPr>
            <p:cNvPr id="70" name="菱形 69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1" name="菱形 70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>
            <p:custDataLst>
              <p:tags r:id="rId23"/>
            </p:custDataLst>
          </p:nvPr>
        </p:nvGrpSpPr>
        <p:grpSpPr>
          <a:xfrm>
            <a:off x="2255827" y="1165096"/>
            <a:ext cx="335756" cy="335756"/>
            <a:chOff x="657224" y="1451026"/>
            <a:chExt cx="447675" cy="447675"/>
          </a:xfrm>
        </p:grpSpPr>
        <p:sp>
          <p:nvSpPr>
            <p:cNvPr id="73" name="菱形 72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4" name="菱形 73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610678" y="5143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605" y="2234565"/>
            <a:ext cx="3683000" cy="4632960"/>
          </a:xfrm>
          <a:prstGeom prst="rect">
            <a:avLst/>
          </a:prstGeom>
        </p:spPr>
      </p:pic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2998521" y="2062214"/>
            <a:ext cx="2138415" cy="2138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>
            <a:off x="4677989" y="3483445"/>
            <a:ext cx="492234" cy="4922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4"/>
            </p:custDataLst>
          </p:nvPr>
        </p:nvGrpSpPr>
        <p:grpSpPr>
          <a:xfrm>
            <a:off x="3332277" y="2409359"/>
            <a:ext cx="211793" cy="21179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5"/>
            </p:custDataLst>
          </p:nvPr>
        </p:nvGrpSpPr>
        <p:grpSpPr>
          <a:xfrm>
            <a:off x="4447626" y="4187827"/>
            <a:ext cx="246487" cy="2464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6" name="组合 15"/>
          <p:cNvGrpSpPr/>
          <p:nvPr>
            <p:custDataLst>
              <p:tags r:id="rId6"/>
            </p:custDataLst>
          </p:nvPr>
        </p:nvGrpSpPr>
        <p:grpSpPr>
          <a:xfrm>
            <a:off x="4189831" y="1981694"/>
            <a:ext cx="257794" cy="2577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9" name="组合 18"/>
          <p:cNvGrpSpPr/>
          <p:nvPr>
            <p:custDataLst>
              <p:tags r:id="rId7"/>
            </p:custDataLst>
          </p:nvPr>
        </p:nvGrpSpPr>
        <p:grpSpPr>
          <a:xfrm>
            <a:off x="2921326" y="4020508"/>
            <a:ext cx="163811" cy="1638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22" name="Group 30"/>
          <p:cNvGrpSpPr/>
          <p:nvPr>
            <p:custDataLst>
              <p:tags r:id="rId8"/>
            </p:custDataLst>
          </p:nvPr>
        </p:nvGrpSpPr>
        <p:grpSpPr>
          <a:xfrm>
            <a:off x="3912921" y="2550640"/>
            <a:ext cx="432050" cy="368824"/>
            <a:chOff x="3440113" y="1050925"/>
            <a:chExt cx="390525" cy="333376"/>
          </a:xfrm>
          <a:solidFill>
            <a:srgbClr val="0070C0"/>
          </a:solidFill>
        </p:grpSpPr>
        <p:sp>
          <p:nvSpPr>
            <p:cNvPr id="23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7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536317" y="2975295"/>
            <a:ext cx="1176704" cy="87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68580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克服</a:t>
            </a:r>
            <a:r>
              <a:rPr lang="en-US" altLang="zh-CN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失误差</a:t>
            </a:r>
            <a:r>
              <a:rPr lang="en-US" altLang="zh-CN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：</a:t>
            </a:r>
            <a:endParaRPr lang="zh-CN" altLang="en-US" sz="1600" b="1" dirty="0">
              <a:solidFill>
                <a:srgbClr val="0070C0"/>
              </a:solidFill>
              <a:latin typeface="Arial" panose="020B0604020202020204" pitchFamily="34" charset="0"/>
              <a:ea typeface="华康唐风隶W5" panose="03000509000000000000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31" name="TextBox 22"/>
          <p:cNvSpPr txBox="1"/>
          <p:nvPr>
            <p:custDataLst>
              <p:tags r:id="rId10"/>
            </p:custDataLst>
          </p:nvPr>
        </p:nvSpPr>
        <p:spPr>
          <a:xfrm>
            <a:off x="1610995" y="4201160"/>
            <a:ext cx="6532880" cy="1320800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 algn="l">
              <a:lnSpc>
                <a:spcPct val="2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）决策实施中，决策者必然带有主观的期望，再加上一些情况的变化，所以会产生一些误差。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</a:t>
            </a:r>
            <a:endParaRPr lang="en-US" altLang="zh-CN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2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）解决办法：需要通过督促检查、验证、反馈决策正确与否，及时调整决策，完善决策，以达到既定的目标。</a:t>
            </a:r>
            <a:endParaRPr lang="zh-CN" altLang="en-US" b="1" kern="0" noProof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grpSp>
        <p:nvGrpSpPr>
          <p:cNvPr id="32" name="组合 31"/>
          <p:cNvGrpSpPr/>
          <p:nvPr>
            <p:custDataLst>
              <p:tags r:id="rId11"/>
            </p:custDataLst>
          </p:nvPr>
        </p:nvGrpSpPr>
        <p:grpSpPr>
          <a:xfrm>
            <a:off x="5480967" y="2094842"/>
            <a:ext cx="749101" cy="749101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3" name="椭圆 3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>
            <p:custDataLst>
              <p:tags r:id="rId12"/>
            </p:custDataLst>
          </p:nvPr>
        </p:nvGrpSpPr>
        <p:grpSpPr>
          <a:xfrm>
            <a:off x="2397138" y="2396387"/>
            <a:ext cx="859694" cy="859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6" name="椭圆 3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>
            <p:custDataLst>
              <p:tags r:id="rId13"/>
            </p:custDataLst>
          </p:nvPr>
        </p:nvGrpSpPr>
        <p:grpSpPr>
          <a:xfrm>
            <a:off x="2432104" y="3631575"/>
            <a:ext cx="333359" cy="333359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39" name="椭圆 3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>
            <p:custDataLst>
              <p:tags r:id="rId14"/>
            </p:custDataLst>
          </p:nvPr>
        </p:nvGrpSpPr>
        <p:grpSpPr>
          <a:xfrm>
            <a:off x="3149728" y="3346262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2" name="椭圆 4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>
            <p:custDataLst>
              <p:tags r:id="rId15"/>
            </p:custDataLst>
          </p:nvPr>
        </p:nvGrpSpPr>
        <p:grpSpPr>
          <a:xfrm>
            <a:off x="3014161" y="2156300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5" name="椭圆 4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>
            <p:custDataLst>
              <p:tags r:id="rId16"/>
            </p:custDataLst>
          </p:nvPr>
        </p:nvGrpSpPr>
        <p:grpSpPr>
          <a:xfrm>
            <a:off x="3622970" y="3996706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8" name="椭圆 4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17"/>
            </p:custDataLst>
          </p:nvPr>
        </p:nvGrpSpPr>
        <p:grpSpPr>
          <a:xfrm>
            <a:off x="3944034" y="3790680"/>
            <a:ext cx="123694" cy="123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1" name="椭圆 5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>
            <p:custDataLst>
              <p:tags r:id="rId18"/>
            </p:custDataLst>
          </p:nvPr>
        </p:nvGrpSpPr>
        <p:grpSpPr>
          <a:xfrm>
            <a:off x="4836865" y="2579620"/>
            <a:ext cx="333359" cy="333359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4" name="椭圆 5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>
            <p:custDataLst>
              <p:tags r:id="rId19"/>
            </p:custDataLst>
          </p:nvPr>
        </p:nvGrpSpPr>
        <p:grpSpPr>
          <a:xfrm>
            <a:off x="5239677" y="3222285"/>
            <a:ext cx="241291" cy="241291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57" name="椭圆 5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>
            <p:custDataLst>
              <p:tags r:id="rId20"/>
            </p:custDataLst>
          </p:nvPr>
        </p:nvGrpSpPr>
        <p:grpSpPr>
          <a:xfrm>
            <a:off x="5359535" y="2972443"/>
            <a:ext cx="120645" cy="120645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60" name="椭圆 5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标题 8"/>
          <p:cNvSpPr txBox="1"/>
          <p:nvPr>
            <p:custDataLst>
              <p:tags r:id="rId21"/>
            </p:custDataLst>
          </p:nvPr>
        </p:nvSpPr>
        <p:spPr>
          <a:xfrm>
            <a:off x="5137138" y="1093340"/>
            <a:ext cx="1566752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3200" b="1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rPr>
              <a:t>秘书部门检查督办的主要工作内容</a:t>
            </a:r>
            <a:endParaRPr lang="zh-CN" altLang="en-US" sz="3200" b="1" dirty="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9" name="组合 68"/>
          <p:cNvGrpSpPr/>
          <p:nvPr>
            <p:custDataLst>
              <p:tags r:id="rId22"/>
            </p:custDataLst>
          </p:nvPr>
        </p:nvGrpSpPr>
        <p:grpSpPr>
          <a:xfrm>
            <a:off x="2077231" y="1150483"/>
            <a:ext cx="335756" cy="335756"/>
            <a:chOff x="657224" y="1451026"/>
            <a:chExt cx="447675" cy="447675"/>
          </a:xfrm>
        </p:grpSpPr>
        <p:sp>
          <p:nvSpPr>
            <p:cNvPr id="70" name="菱形 69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1" name="菱形 70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>
            <p:custDataLst>
              <p:tags r:id="rId23"/>
            </p:custDataLst>
          </p:nvPr>
        </p:nvGrpSpPr>
        <p:grpSpPr>
          <a:xfrm>
            <a:off x="2255827" y="1165096"/>
            <a:ext cx="335756" cy="335756"/>
            <a:chOff x="657224" y="1451026"/>
            <a:chExt cx="447675" cy="447675"/>
          </a:xfrm>
        </p:grpSpPr>
        <p:sp>
          <p:nvSpPr>
            <p:cNvPr id="73" name="菱形 72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4" name="菱形 73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610678" y="5143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605" y="2234565"/>
            <a:ext cx="3683000" cy="4632960"/>
          </a:xfrm>
          <a:prstGeom prst="rect">
            <a:avLst/>
          </a:prstGeom>
        </p:spPr>
      </p:pic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2998521" y="2062214"/>
            <a:ext cx="2138415" cy="2138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>
            <a:off x="4677989" y="3483445"/>
            <a:ext cx="492234" cy="4922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4"/>
            </p:custDataLst>
          </p:nvPr>
        </p:nvGrpSpPr>
        <p:grpSpPr>
          <a:xfrm>
            <a:off x="3332277" y="2409359"/>
            <a:ext cx="211793" cy="21179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5"/>
            </p:custDataLst>
          </p:nvPr>
        </p:nvGrpSpPr>
        <p:grpSpPr>
          <a:xfrm>
            <a:off x="4447626" y="4187827"/>
            <a:ext cx="246487" cy="2464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6" name="组合 15"/>
          <p:cNvGrpSpPr/>
          <p:nvPr>
            <p:custDataLst>
              <p:tags r:id="rId6"/>
            </p:custDataLst>
          </p:nvPr>
        </p:nvGrpSpPr>
        <p:grpSpPr>
          <a:xfrm>
            <a:off x="4189831" y="1981694"/>
            <a:ext cx="257794" cy="2577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9" name="组合 18"/>
          <p:cNvGrpSpPr/>
          <p:nvPr>
            <p:custDataLst>
              <p:tags r:id="rId7"/>
            </p:custDataLst>
          </p:nvPr>
        </p:nvGrpSpPr>
        <p:grpSpPr>
          <a:xfrm>
            <a:off x="2921326" y="4020508"/>
            <a:ext cx="163811" cy="1638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22" name="Group 30"/>
          <p:cNvGrpSpPr/>
          <p:nvPr>
            <p:custDataLst>
              <p:tags r:id="rId8"/>
            </p:custDataLst>
          </p:nvPr>
        </p:nvGrpSpPr>
        <p:grpSpPr>
          <a:xfrm>
            <a:off x="3912921" y="2550640"/>
            <a:ext cx="432050" cy="368824"/>
            <a:chOff x="3440113" y="1050925"/>
            <a:chExt cx="390525" cy="333376"/>
          </a:xfrm>
          <a:solidFill>
            <a:srgbClr val="0070C0"/>
          </a:solidFill>
        </p:grpSpPr>
        <p:sp>
          <p:nvSpPr>
            <p:cNvPr id="23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7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536317" y="2975295"/>
            <a:ext cx="1176704" cy="87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68580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克服</a:t>
            </a:r>
            <a:r>
              <a:rPr lang="en-US" altLang="zh-CN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效果差</a:t>
            </a:r>
            <a:r>
              <a:rPr lang="en-US" altLang="zh-CN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：</a:t>
            </a:r>
            <a:endParaRPr lang="zh-CN" altLang="en-US" sz="1600" b="1" dirty="0">
              <a:solidFill>
                <a:srgbClr val="0070C0"/>
              </a:solidFill>
              <a:latin typeface="Arial" panose="020B0604020202020204" pitchFamily="34" charset="0"/>
              <a:ea typeface="华康唐风隶W5" panose="03000509000000000000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31" name="TextBox 22"/>
          <p:cNvSpPr txBox="1"/>
          <p:nvPr>
            <p:custDataLst>
              <p:tags r:id="rId10"/>
            </p:custDataLst>
          </p:nvPr>
        </p:nvSpPr>
        <p:spPr>
          <a:xfrm>
            <a:off x="1610995" y="4201160"/>
            <a:ext cx="6532880" cy="1320800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）实施决策的每一个过程中，如果发生质、量、度三因素的不平衡，就会产生效果差。 </a:t>
            </a:r>
            <a:endParaRPr lang="en-US" altLang="zh-CN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）表现：不足、过头两种偏差。 </a:t>
            </a:r>
            <a:endParaRPr lang="en-US" altLang="zh-CN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3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）解决办法：对于未达到决策目标要求的，要促其弥补缺欠；对于过头的，要克服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过热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因素，促其稳定、平衡的发展。</a:t>
            </a:r>
            <a:endParaRPr lang="zh-CN" altLang="en-US" b="1" kern="0" noProof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grpSp>
        <p:nvGrpSpPr>
          <p:cNvPr id="32" name="组合 31"/>
          <p:cNvGrpSpPr/>
          <p:nvPr>
            <p:custDataLst>
              <p:tags r:id="rId11"/>
            </p:custDataLst>
          </p:nvPr>
        </p:nvGrpSpPr>
        <p:grpSpPr>
          <a:xfrm>
            <a:off x="5480967" y="2094842"/>
            <a:ext cx="749101" cy="749101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3" name="椭圆 3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>
            <p:custDataLst>
              <p:tags r:id="rId12"/>
            </p:custDataLst>
          </p:nvPr>
        </p:nvGrpSpPr>
        <p:grpSpPr>
          <a:xfrm>
            <a:off x="2397138" y="2396387"/>
            <a:ext cx="859694" cy="859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6" name="椭圆 3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>
            <p:custDataLst>
              <p:tags r:id="rId13"/>
            </p:custDataLst>
          </p:nvPr>
        </p:nvGrpSpPr>
        <p:grpSpPr>
          <a:xfrm>
            <a:off x="2432104" y="3631575"/>
            <a:ext cx="333359" cy="333359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39" name="椭圆 3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>
            <p:custDataLst>
              <p:tags r:id="rId14"/>
            </p:custDataLst>
          </p:nvPr>
        </p:nvGrpSpPr>
        <p:grpSpPr>
          <a:xfrm>
            <a:off x="3149728" y="3346262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2" name="椭圆 4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>
            <p:custDataLst>
              <p:tags r:id="rId15"/>
            </p:custDataLst>
          </p:nvPr>
        </p:nvGrpSpPr>
        <p:grpSpPr>
          <a:xfrm>
            <a:off x="3014161" y="2156300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5" name="椭圆 4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>
            <p:custDataLst>
              <p:tags r:id="rId16"/>
            </p:custDataLst>
          </p:nvPr>
        </p:nvGrpSpPr>
        <p:grpSpPr>
          <a:xfrm>
            <a:off x="3622970" y="3996706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8" name="椭圆 4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17"/>
            </p:custDataLst>
          </p:nvPr>
        </p:nvGrpSpPr>
        <p:grpSpPr>
          <a:xfrm>
            <a:off x="3944034" y="3790680"/>
            <a:ext cx="123694" cy="123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1" name="椭圆 5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>
            <p:custDataLst>
              <p:tags r:id="rId18"/>
            </p:custDataLst>
          </p:nvPr>
        </p:nvGrpSpPr>
        <p:grpSpPr>
          <a:xfrm>
            <a:off x="4836865" y="2579620"/>
            <a:ext cx="333359" cy="333359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4" name="椭圆 5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>
            <p:custDataLst>
              <p:tags r:id="rId19"/>
            </p:custDataLst>
          </p:nvPr>
        </p:nvGrpSpPr>
        <p:grpSpPr>
          <a:xfrm>
            <a:off x="5239677" y="3222285"/>
            <a:ext cx="241291" cy="241291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57" name="椭圆 5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>
            <p:custDataLst>
              <p:tags r:id="rId20"/>
            </p:custDataLst>
          </p:nvPr>
        </p:nvGrpSpPr>
        <p:grpSpPr>
          <a:xfrm>
            <a:off x="5359535" y="2972443"/>
            <a:ext cx="120645" cy="120645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60" name="椭圆 5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00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000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标题 8"/>
          <p:cNvSpPr txBox="1"/>
          <p:nvPr>
            <p:custDataLst>
              <p:tags r:id="rId21"/>
            </p:custDataLst>
          </p:nvPr>
        </p:nvSpPr>
        <p:spPr>
          <a:xfrm>
            <a:off x="5137138" y="1093340"/>
            <a:ext cx="1566752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3200" b="1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rPr>
              <a:t>秘书部门检查督办的主要工作内容</a:t>
            </a:r>
            <a:endParaRPr lang="zh-CN" altLang="en-US" sz="3200" b="1" dirty="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9" name="组合 68"/>
          <p:cNvGrpSpPr/>
          <p:nvPr>
            <p:custDataLst>
              <p:tags r:id="rId22"/>
            </p:custDataLst>
          </p:nvPr>
        </p:nvGrpSpPr>
        <p:grpSpPr>
          <a:xfrm>
            <a:off x="2077231" y="1150483"/>
            <a:ext cx="335756" cy="335756"/>
            <a:chOff x="657224" y="1451026"/>
            <a:chExt cx="447675" cy="447675"/>
          </a:xfrm>
        </p:grpSpPr>
        <p:sp>
          <p:nvSpPr>
            <p:cNvPr id="70" name="菱形 69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1" name="菱形 70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>
            <p:custDataLst>
              <p:tags r:id="rId23"/>
            </p:custDataLst>
          </p:nvPr>
        </p:nvGrpSpPr>
        <p:grpSpPr>
          <a:xfrm>
            <a:off x="2255827" y="1165096"/>
            <a:ext cx="335756" cy="335756"/>
            <a:chOff x="657224" y="1451026"/>
            <a:chExt cx="447675" cy="447675"/>
          </a:xfrm>
        </p:grpSpPr>
        <p:sp>
          <p:nvSpPr>
            <p:cNvPr id="73" name="菱形 72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4" name="菱形 73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610678" y="5143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"/>
  <p:tag name="KSO_WM_TEMPLATE_CATEGORY" val="special"/>
  <p:tag name="KSO_WM_TEMPLATE_INDEX" val="20162978"/>
  <p:tag name="KSO_WM_UNIT_INDEX" val="5"/>
</p:tagLst>
</file>

<file path=ppt/tags/tag100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10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0"/>
  <p:tag name="KSO_WM_TEMPLATE_CATEGORY" val="special"/>
  <p:tag name="KSO_WM_TEMPLATE_INDEX" val="20162978"/>
  <p:tag name="KSO_WM_UNIT_INDEX" val="0"/>
</p:tagLst>
</file>

<file path=ppt/tags/tag10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"/>
  <p:tag name="KSO_WM_TEMPLATE_CATEGORY" val="special"/>
  <p:tag name="KSO_WM_TEMPLATE_INDEX" val="20162978"/>
  <p:tag name="KSO_WM_UNIT_INDEX" val="5"/>
</p:tagLst>
</file>

<file path=ppt/tags/tag10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"/>
  <p:tag name="KSO_WM_TEMPLATE_CATEGORY" val="special"/>
  <p:tag name="KSO_WM_TEMPLATE_INDEX" val="20162978"/>
  <p:tag name="KSO_WM_UNIT_INDEX" val="10"/>
</p:tagLst>
</file>

<file path=ppt/tags/tag10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5"/>
  <p:tag name="KSO_WM_TEMPLATE_CATEGORY" val="special"/>
  <p:tag name="KSO_WM_TEMPLATE_INDEX" val="20162978"/>
  <p:tag name="KSO_WM_UNIT_INDEX" val="15"/>
</p:tagLst>
</file>

<file path=ppt/tags/tag10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0"/>
  <p:tag name="KSO_WM_TEMPLATE_CATEGORY" val="special"/>
  <p:tag name="KSO_WM_TEMPLATE_INDEX" val="20162978"/>
  <p:tag name="KSO_WM_UNIT_INDEX" val="20"/>
</p:tagLst>
</file>

<file path=ppt/tags/tag10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5"/>
  <p:tag name="KSO_WM_TEMPLATE_CATEGORY" val="special"/>
  <p:tag name="KSO_WM_TEMPLATE_INDEX" val="20162978"/>
  <p:tag name="KSO_WM_UNIT_INDEX" val="25"/>
</p:tagLst>
</file>

<file path=ppt/tags/tag10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30"/>
  <p:tag name="KSO_WM_TEMPLATE_CATEGORY" val="special"/>
  <p:tag name="KSO_WM_TEMPLATE_INDEX" val="20162978"/>
  <p:tag name="KSO_WM_UNIT_INDEX" val="30"/>
</p:tagLst>
</file>

<file path=ppt/tags/tag10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3"/>
  <p:tag name="KSO_WM_TEMPLATE_CATEGORY" val="special"/>
  <p:tag name="KSO_WM_TEMPLATE_INDEX" val="20162978"/>
  <p:tag name="KSO_WM_UNIT_INDEX" val="43"/>
</p:tagLst>
</file>

<file path=ppt/tags/tag10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5"/>
  <p:tag name="KSO_WM_TEMPLATE_CATEGORY" val="special"/>
  <p:tag name="KSO_WM_TEMPLATE_INDEX" val="20162978"/>
  <p:tag name="KSO_WM_UNIT_INDEX" val="45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"/>
  <p:tag name="KSO_WM_TEMPLATE_CATEGORY" val="special"/>
  <p:tag name="KSO_WM_TEMPLATE_INDEX" val="20162978"/>
  <p:tag name="KSO_WM_UNIT_INDEX" val="10"/>
</p:tagLst>
</file>

<file path=ppt/tags/tag1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6"/>
  <p:tag name="KSO_WM_TEMPLATE_CATEGORY" val="special"/>
  <p:tag name="KSO_WM_TEMPLATE_INDEX" val="20162978"/>
  <p:tag name="KSO_WM_UNIT_INDEX" val="46"/>
</p:tagLst>
</file>

<file path=ppt/tags/tag11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1"/>
  <p:tag name="KSO_WM_TEMPLATE_CATEGORY" val="special"/>
  <p:tag name="KSO_WM_TEMPLATE_INDEX" val="20162978"/>
  <p:tag name="KSO_WM_UNIT_INDEX" val="51"/>
</p:tagLst>
</file>

<file path=ppt/tags/tag1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6"/>
  <p:tag name="KSO_WM_TEMPLATE_CATEGORY" val="special"/>
  <p:tag name="KSO_WM_TEMPLATE_INDEX" val="20162978"/>
  <p:tag name="KSO_WM_UNIT_INDEX" val="56"/>
</p:tagLst>
</file>

<file path=ppt/tags/tag1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1"/>
  <p:tag name="KSO_WM_TEMPLATE_CATEGORY" val="special"/>
  <p:tag name="KSO_WM_TEMPLATE_INDEX" val="20162978"/>
  <p:tag name="KSO_WM_UNIT_INDEX" val="61"/>
</p:tagLst>
</file>

<file path=ppt/tags/tag11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6"/>
  <p:tag name="KSO_WM_TEMPLATE_CATEGORY" val="special"/>
  <p:tag name="KSO_WM_TEMPLATE_INDEX" val="20162978"/>
  <p:tag name="KSO_WM_UNIT_INDEX" val="66"/>
</p:tagLst>
</file>

<file path=ppt/tags/tag1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1"/>
  <p:tag name="KSO_WM_TEMPLATE_CATEGORY" val="special"/>
  <p:tag name="KSO_WM_TEMPLATE_INDEX" val="20162978"/>
  <p:tag name="KSO_WM_UNIT_INDEX" val="71"/>
</p:tagLst>
</file>

<file path=ppt/tags/tag1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6"/>
  <p:tag name="KSO_WM_TEMPLATE_CATEGORY" val="special"/>
  <p:tag name="KSO_WM_TEMPLATE_INDEX" val="20162978"/>
  <p:tag name="KSO_WM_UNIT_INDEX" val="76"/>
</p:tagLst>
</file>

<file path=ppt/tags/tag11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1"/>
  <p:tag name="KSO_WM_TEMPLATE_CATEGORY" val="special"/>
  <p:tag name="KSO_WM_TEMPLATE_INDEX" val="20162978"/>
  <p:tag name="KSO_WM_UNIT_INDEX" val="81"/>
</p:tagLst>
</file>

<file path=ppt/tags/tag11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6"/>
  <p:tag name="KSO_WM_TEMPLATE_CATEGORY" val="special"/>
  <p:tag name="KSO_WM_TEMPLATE_INDEX" val="20162978"/>
  <p:tag name="KSO_WM_UNIT_INDEX" val="86"/>
</p:tagLst>
</file>

<file path=ppt/tags/tag11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1"/>
  <p:tag name="KSO_WM_TEMPLATE_CATEGORY" val="special"/>
  <p:tag name="KSO_WM_TEMPLATE_INDEX" val="20162978"/>
  <p:tag name="KSO_WM_UNIT_INDEX" val="9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5"/>
  <p:tag name="KSO_WM_TEMPLATE_CATEGORY" val="special"/>
  <p:tag name="KSO_WM_TEMPLATE_INDEX" val="20162978"/>
  <p:tag name="KSO_WM_UNIT_INDEX" val="15"/>
</p:tagLst>
</file>

<file path=ppt/tags/tag12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6"/>
  <p:tag name="KSO_WM_TEMPLATE_CATEGORY" val="special"/>
  <p:tag name="KSO_WM_TEMPLATE_INDEX" val="20162978"/>
  <p:tag name="KSO_WM_UNIT_INDEX" val="96"/>
</p:tagLst>
</file>

<file path=ppt/tags/tag12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7"/>
  <p:tag name="KSO_WM_TEMPLATE_CATEGORY" val="special"/>
  <p:tag name="KSO_WM_TEMPLATE_INDEX" val="20162978"/>
  <p:tag name="KSO_WM_UNIT_INDEX" val="97"/>
</p:tagLst>
</file>

<file path=ppt/tags/tag12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2"/>
  <p:tag name="KSO_WM_TEMPLATE_CATEGORY" val="special"/>
  <p:tag name="KSO_WM_TEMPLATE_INDEX" val="20162978"/>
  <p:tag name="KSO_WM_UNIT_INDEX" val="102"/>
</p:tagLst>
</file>

<file path=ppt/tags/tag123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124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125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126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0"/>
  <p:tag name="KSO_WM_TEMPLATE_CATEGORY" val="special"/>
  <p:tag name="KSO_WM_TEMPLATE_INDEX" val="20162978"/>
  <p:tag name="KSO_WM_UNIT_INDEX" val="20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5"/>
  <p:tag name="KSO_WM_TEMPLATE_CATEGORY" val="special"/>
  <p:tag name="KSO_WM_TEMPLATE_INDEX" val="20162978"/>
  <p:tag name="KSO_WM_UNIT_INDEX" val="25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30"/>
  <p:tag name="KSO_WM_TEMPLATE_CATEGORY" val="special"/>
  <p:tag name="KSO_WM_TEMPLATE_INDEX" val="20162978"/>
  <p:tag name="KSO_WM_UNIT_INDEX" val="30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3"/>
  <p:tag name="KSO_WM_TEMPLATE_CATEGORY" val="special"/>
  <p:tag name="KSO_WM_TEMPLATE_INDEX" val="20162978"/>
  <p:tag name="KSO_WM_UNIT_INDEX" val="43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5"/>
  <p:tag name="KSO_WM_TEMPLATE_CATEGORY" val="special"/>
  <p:tag name="KSO_WM_TEMPLATE_INDEX" val="20162978"/>
  <p:tag name="KSO_WM_UNIT_INDEX" val="45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6"/>
  <p:tag name="KSO_WM_TEMPLATE_CATEGORY" val="special"/>
  <p:tag name="KSO_WM_TEMPLATE_INDEX" val="20162978"/>
  <p:tag name="KSO_WM_UNIT_INDEX" val="46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1"/>
  <p:tag name="KSO_WM_TEMPLATE_CATEGORY" val="special"/>
  <p:tag name="KSO_WM_TEMPLATE_INDEX" val="20162978"/>
  <p:tag name="KSO_WM_UNIT_INDEX" val="51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6"/>
  <p:tag name="KSO_WM_TEMPLATE_CATEGORY" val="special"/>
  <p:tag name="KSO_WM_TEMPLATE_INDEX" val="20162978"/>
  <p:tag name="KSO_WM_UNIT_INDEX" val="56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1"/>
  <p:tag name="KSO_WM_TEMPLATE_CATEGORY" val="special"/>
  <p:tag name="KSO_WM_TEMPLATE_INDEX" val="20162978"/>
  <p:tag name="KSO_WM_UNIT_INDEX" val="61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6"/>
  <p:tag name="KSO_WM_TEMPLATE_CATEGORY" val="special"/>
  <p:tag name="KSO_WM_TEMPLATE_INDEX" val="20162978"/>
  <p:tag name="KSO_WM_UNIT_INDEX" val="66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1"/>
  <p:tag name="KSO_WM_TEMPLATE_CATEGORY" val="special"/>
  <p:tag name="KSO_WM_TEMPLATE_INDEX" val="20162978"/>
  <p:tag name="KSO_WM_UNIT_INDEX" val="71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6"/>
  <p:tag name="KSO_WM_TEMPLATE_CATEGORY" val="special"/>
  <p:tag name="KSO_WM_TEMPLATE_INDEX" val="20162978"/>
  <p:tag name="KSO_WM_UNIT_INDEX" val="76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1"/>
  <p:tag name="KSO_WM_TEMPLATE_CATEGORY" val="special"/>
  <p:tag name="KSO_WM_TEMPLATE_INDEX" val="20162978"/>
  <p:tag name="KSO_WM_UNIT_INDEX" val="81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6"/>
  <p:tag name="KSO_WM_TEMPLATE_CATEGORY" val="special"/>
  <p:tag name="KSO_WM_TEMPLATE_INDEX" val="20162978"/>
  <p:tag name="KSO_WM_UNIT_INDEX" val="86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1"/>
  <p:tag name="KSO_WM_TEMPLATE_CATEGORY" val="special"/>
  <p:tag name="KSO_WM_TEMPLATE_INDEX" val="20162978"/>
  <p:tag name="KSO_WM_UNIT_INDEX" val="91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6"/>
  <p:tag name="KSO_WM_TEMPLATE_CATEGORY" val="special"/>
  <p:tag name="KSO_WM_TEMPLATE_INDEX" val="20162978"/>
  <p:tag name="KSO_WM_UNIT_INDEX" val="96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7"/>
  <p:tag name="KSO_WM_TEMPLATE_CATEGORY" val="special"/>
  <p:tag name="KSO_WM_TEMPLATE_INDEX" val="20162978"/>
  <p:tag name="KSO_WM_UNIT_INDEX" val="97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2"/>
  <p:tag name="KSO_WM_TEMPLATE_CATEGORY" val="special"/>
  <p:tag name="KSO_WM_TEMPLATE_INDEX" val="20162978"/>
  <p:tag name="KSO_WM_UNIT_INDEX" val="102"/>
</p:tagLst>
</file>

<file path=ppt/tags/tag3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27"/>
  <p:tag name="KSO_WM_SLIDE_INDEX" val="27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0"/>
  <p:tag name="KSO_WM_TEMPLATE_CATEGORY" val="special"/>
  <p:tag name="KSO_WM_TEMPLATE_INDEX" val="20162978"/>
  <p:tag name="KSO_WM_UNIT_INDEX" val="0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"/>
  <p:tag name="KSO_WM_TEMPLATE_CATEGORY" val="special"/>
  <p:tag name="KSO_WM_TEMPLATE_INDEX" val="20162978"/>
  <p:tag name="KSO_WM_UNIT_INDEX" val="5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"/>
  <p:tag name="KSO_WM_TEMPLATE_CATEGORY" val="special"/>
  <p:tag name="KSO_WM_TEMPLATE_INDEX" val="20162978"/>
  <p:tag name="KSO_WM_UNIT_INDEX" val="10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5"/>
  <p:tag name="KSO_WM_TEMPLATE_CATEGORY" val="special"/>
  <p:tag name="KSO_WM_TEMPLATE_INDEX" val="20162978"/>
  <p:tag name="KSO_WM_UNIT_INDEX" val="15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0"/>
  <p:tag name="KSO_WM_TEMPLATE_CATEGORY" val="special"/>
  <p:tag name="KSO_WM_TEMPLATE_INDEX" val="20162978"/>
  <p:tag name="KSO_WM_UNIT_INDEX" val="20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5"/>
  <p:tag name="KSO_WM_TEMPLATE_CATEGORY" val="special"/>
  <p:tag name="KSO_WM_TEMPLATE_INDEX" val="20162978"/>
  <p:tag name="KSO_WM_UNIT_INDEX" val="25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30"/>
  <p:tag name="KSO_WM_TEMPLATE_CATEGORY" val="special"/>
  <p:tag name="KSO_WM_TEMPLATE_INDEX" val="20162978"/>
  <p:tag name="KSO_WM_UNIT_INDEX" val="30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3"/>
  <p:tag name="KSO_WM_TEMPLATE_CATEGORY" val="special"/>
  <p:tag name="KSO_WM_TEMPLATE_INDEX" val="20162978"/>
  <p:tag name="KSO_WM_UNIT_INDEX" val="43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0"/>
  <p:tag name="KSO_WM_TEMPLATE_CATEGORY" val="special"/>
  <p:tag name="KSO_WM_TEMPLATE_INDEX" val="20162978"/>
  <p:tag name="KSO_WM_UNIT_INDEX" val="0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5"/>
  <p:tag name="KSO_WM_TEMPLATE_CATEGORY" val="special"/>
  <p:tag name="KSO_WM_TEMPLATE_INDEX" val="20162978"/>
  <p:tag name="KSO_WM_UNIT_INDEX" val="45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6"/>
  <p:tag name="KSO_WM_TEMPLATE_CATEGORY" val="special"/>
  <p:tag name="KSO_WM_TEMPLATE_INDEX" val="20162978"/>
  <p:tag name="KSO_WM_UNIT_INDEX" val="46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1"/>
  <p:tag name="KSO_WM_TEMPLATE_CATEGORY" val="special"/>
  <p:tag name="KSO_WM_TEMPLATE_INDEX" val="20162978"/>
  <p:tag name="KSO_WM_UNIT_INDEX" val="51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6"/>
  <p:tag name="KSO_WM_TEMPLATE_CATEGORY" val="special"/>
  <p:tag name="KSO_WM_TEMPLATE_INDEX" val="20162978"/>
  <p:tag name="KSO_WM_UNIT_INDEX" val="56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1"/>
  <p:tag name="KSO_WM_TEMPLATE_CATEGORY" val="special"/>
  <p:tag name="KSO_WM_TEMPLATE_INDEX" val="20162978"/>
  <p:tag name="KSO_WM_UNIT_INDEX" val="61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6"/>
  <p:tag name="KSO_WM_TEMPLATE_CATEGORY" val="special"/>
  <p:tag name="KSO_WM_TEMPLATE_INDEX" val="20162978"/>
  <p:tag name="KSO_WM_UNIT_INDEX" val="66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1"/>
  <p:tag name="KSO_WM_TEMPLATE_CATEGORY" val="special"/>
  <p:tag name="KSO_WM_TEMPLATE_INDEX" val="20162978"/>
  <p:tag name="KSO_WM_UNIT_INDEX" val="71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6"/>
  <p:tag name="KSO_WM_TEMPLATE_CATEGORY" val="special"/>
  <p:tag name="KSO_WM_TEMPLATE_INDEX" val="20162978"/>
  <p:tag name="KSO_WM_UNIT_INDEX" val="76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1"/>
  <p:tag name="KSO_WM_TEMPLATE_CATEGORY" val="special"/>
  <p:tag name="KSO_WM_TEMPLATE_INDEX" val="20162978"/>
  <p:tag name="KSO_WM_UNIT_INDEX" val="81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6"/>
  <p:tag name="KSO_WM_TEMPLATE_CATEGORY" val="special"/>
  <p:tag name="KSO_WM_TEMPLATE_INDEX" val="20162978"/>
  <p:tag name="KSO_WM_UNIT_INDEX" val="86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7"/>
  <p:tag name="KSO_WM_TEMPLATE_CATEGORY" val="special"/>
  <p:tag name="KSO_WM_TEMPLATE_INDEX" val="20162978"/>
  <p:tag name="KSO_WM_UNIT_INDEX" val="7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1"/>
  <p:tag name="KSO_WM_TEMPLATE_CATEGORY" val="special"/>
  <p:tag name="KSO_WM_TEMPLATE_INDEX" val="20162978"/>
  <p:tag name="KSO_WM_UNIT_INDEX" val="91"/>
</p:tagLst>
</file>

<file path=ppt/tags/tag5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6"/>
  <p:tag name="KSO_WM_TEMPLATE_CATEGORY" val="special"/>
  <p:tag name="KSO_WM_TEMPLATE_INDEX" val="20162978"/>
  <p:tag name="KSO_WM_UNIT_INDEX" val="96"/>
</p:tagLst>
</file>

<file path=ppt/tags/tag5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7"/>
  <p:tag name="KSO_WM_TEMPLATE_CATEGORY" val="special"/>
  <p:tag name="KSO_WM_TEMPLATE_INDEX" val="20162978"/>
  <p:tag name="KSO_WM_UNIT_INDEX" val="97"/>
</p:tagLst>
</file>

<file path=ppt/tags/tag5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2"/>
  <p:tag name="KSO_WM_TEMPLATE_CATEGORY" val="special"/>
  <p:tag name="KSO_WM_TEMPLATE_INDEX" val="20162978"/>
  <p:tag name="KSO_WM_UNIT_INDEX" val="102"/>
</p:tagLst>
</file>

<file path=ppt/tags/tag54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5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0"/>
  <p:tag name="KSO_WM_TEMPLATE_CATEGORY" val="special"/>
  <p:tag name="KSO_WM_TEMPLATE_INDEX" val="20162978"/>
  <p:tag name="KSO_WM_UNIT_INDEX" val="0"/>
</p:tagLst>
</file>

<file path=ppt/tags/tag5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"/>
  <p:tag name="KSO_WM_TEMPLATE_CATEGORY" val="special"/>
  <p:tag name="KSO_WM_TEMPLATE_INDEX" val="20162978"/>
  <p:tag name="KSO_WM_UNIT_INDEX" val="5"/>
</p:tagLst>
</file>

<file path=ppt/tags/tag5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"/>
  <p:tag name="KSO_WM_TEMPLATE_CATEGORY" val="special"/>
  <p:tag name="KSO_WM_TEMPLATE_INDEX" val="20162978"/>
  <p:tag name="KSO_WM_UNIT_INDEX" val="10"/>
</p:tagLst>
</file>

<file path=ppt/tags/tag5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5"/>
  <p:tag name="KSO_WM_TEMPLATE_CATEGORY" val="special"/>
  <p:tag name="KSO_WM_TEMPLATE_INDEX" val="20162978"/>
  <p:tag name="KSO_WM_UNIT_INDEX" val="15"/>
</p:tagLst>
</file>

<file path=ppt/tags/tag5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0"/>
  <p:tag name="KSO_WM_TEMPLATE_CATEGORY" val="special"/>
  <p:tag name="KSO_WM_TEMPLATE_INDEX" val="20162978"/>
  <p:tag name="KSO_WM_UNIT_INDEX" val="20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8"/>
  <p:tag name="KSO_WM_TEMPLATE_CATEGORY" val="special"/>
  <p:tag name="KSO_WM_TEMPLATE_INDEX" val="20162978"/>
  <p:tag name="KSO_WM_UNIT_INDEX" val="8"/>
</p:tagLst>
</file>

<file path=ppt/tags/tag6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5"/>
  <p:tag name="KSO_WM_TEMPLATE_CATEGORY" val="special"/>
  <p:tag name="KSO_WM_TEMPLATE_INDEX" val="20162978"/>
  <p:tag name="KSO_WM_UNIT_INDEX" val="25"/>
</p:tagLst>
</file>

<file path=ppt/tags/tag6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30"/>
  <p:tag name="KSO_WM_TEMPLATE_CATEGORY" val="special"/>
  <p:tag name="KSO_WM_TEMPLATE_INDEX" val="20162978"/>
  <p:tag name="KSO_WM_UNIT_INDEX" val="30"/>
</p:tagLst>
</file>

<file path=ppt/tags/tag6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3"/>
  <p:tag name="KSO_WM_TEMPLATE_CATEGORY" val="special"/>
  <p:tag name="KSO_WM_TEMPLATE_INDEX" val="20162978"/>
  <p:tag name="KSO_WM_UNIT_INDEX" val="43"/>
</p:tagLst>
</file>

<file path=ppt/tags/tag6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5"/>
  <p:tag name="KSO_WM_TEMPLATE_CATEGORY" val="special"/>
  <p:tag name="KSO_WM_TEMPLATE_INDEX" val="20162978"/>
  <p:tag name="KSO_WM_UNIT_INDEX" val="45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6"/>
  <p:tag name="KSO_WM_TEMPLATE_CATEGORY" val="special"/>
  <p:tag name="KSO_WM_TEMPLATE_INDEX" val="20162978"/>
  <p:tag name="KSO_WM_UNIT_INDEX" val="46"/>
</p:tagLst>
</file>

<file path=ppt/tags/tag6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1"/>
  <p:tag name="KSO_WM_TEMPLATE_CATEGORY" val="special"/>
  <p:tag name="KSO_WM_TEMPLATE_INDEX" val="20162978"/>
  <p:tag name="KSO_WM_UNIT_INDEX" val="51"/>
</p:tagLst>
</file>

<file path=ppt/tags/tag6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6"/>
  <p:tag name="KSO_WM_TEMPLATE_CATEGORY" val="special"/>
  <p:tag name="KSO_WM_TEMPLATE_INDEX" val="20162978"/>
  <p:tag name="KSO_WM_UNIT_INDEX" val="56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1"/>
  <p:tag name="KSO_WM_TEMPLATE_CATEGORY" val="special"/>
  <p:tag name="KSO_WM_TEMPLATE_INDEX" val="20162978"/>
  <p:tag name="KSO_WM_UNIT_INDEX" val="61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6"/>
  <p:tag name="KSO_WM_TEMPLATE_CATEGORY" val="special"/>
  <p:tag name="KSO_WM_TEMPLATE_INDEX" val="20162978"/>
  <p:tag name="KSO_WM_UNIT_INDEX" val="66"/>
</p:tagLst>
</file>

<file path=ppt/tags/tag6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1"/>
  <p:tag name="KSO_WM_TEMPLATE_CATEGORY" val="special"/>
  <p:tag name="KSO_WM_TEMPLATE_INDEX" val="20162978"/>
  <p:tag name="KSO_WM_UNIT_INDEX" val="71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15"/>
  <p:tag name="KSO_WM_TEMPLATE_CATEGORY" val="special"/>
  <p:tag name="KSO_WM_TEMPLATE_INDEX" val="20162978"/>
  <p:tag name="KSO_WM_UNIT_INDEX" val="15"/>
</p:tagLst>
</file>

<file path=ppt/tags/tag7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6"/>
  <p:tag name="KSO_WM_TEMPLATE_CATEGORY" val="special"/>
  <p:tag name="KSO_WM_TEMPLATE_INDEX" val="20162978"/>
  <p:tag name="KSO_WM_UNIT_INDEX" val="76"/>
</p:tagLst>
</file>

<file path=ppt/tags/tag7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1"/>
  <p:tag name="KSO_WM_TEMPLATE_CATEGORY" val="special"/>
  <p:tag name="KSO_WM_TEMPLATE_INDEX" val="20162978"/>
  <p:tag name="KSO_WM_UNIT_INDEX" val="81"/>
</p:tagLst>
</file>

<file path=ppt/tags/tag7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6"/>
  <p:tag name="KSO_WM_TEMPLATE_CATEGORY" val="special"/>
  <p:tag name="KSO_WM_TEMPLATE_INDEX" val="20162978"/>
  <p:tag name="KSO_WM_UNIT_INDEX" val="86"/>
</p:tagLst>
</file>

<file path=ppt/tags/tag7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1"/>
  <p:tag name="KSO_WM_TEMPLATE_CATEGORY" val="special"/>
  <p:tag name="KSO_WM_TEMPLATE_INDEX" val="20162978"/>
  <p:tag name="KSO_WM_UNIT_INDEX" val="91"/>
</p:tagLst>
</file>

<file path=ppt/tags/tag7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6"/>
  <p:tag name="KSO_WM_TEMPLATE_CATEGORY" val="special"/>
  <p:tag name="KSO_WM_TEMPLATE_INDEX" val="20162978"/>
  <p:tag name="KSO_WM_UNIT_INDEX" val="96"/>
</p:tagLst>
</file>

<file path=ppt/tags/tag7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7"/>
  <p:tag name="KSO_WM_TEMPLATE_CATEGORY" val="special"/>
  <p:tag name="KSO_WM_TEMPLATE_INDEX" val="20162978"/>
  <p:tag name="KSO_WM_UNIT_INDEX" val="97"/>
</p:tagLst>
</file>

<file path=ppt/tags/tag7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2"/>
  <p:tag name="KSO_WM_TEMPLATE_CATEGORY" val="special"/>
  <p:tag name="KSO_WM_TEMPLATE_INDEX" val="20162978"/>
  <p:tag name="KSO_WM_UNIT_INDEX" val="102"/>
</p:tagLst>
</file>

<file path=ppt/tags/tag77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7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0"/>
  <p:tag name="KSO_WM_TEMPLATE_CATEGORY" val="special"/>
  <p:tag name="KSO_WM_TEMPLATE_INDEX" val="20162978"/>
  <p:tag name="KSO_WM_UNIT_INDEX" val="0"/>
</p:tagLst>
</file>

<file path=ppt/tags/tag7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"/>
  <p:tag name="KSO_WM_TEMPLATE_CATEGORY" val="special"/>
  <p:tag name="KSO_WM_TEMPLATE_INDEX" val="20162978"/>
  <p:tag name="KSO_WM_UNIT_INDEX" val="5"/>
</p:tagLst>
</file>

<file path=ppt/tags/tag8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8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"/>
  <p:tag name="KSO_WM_TEMPLATE_CATEGORY" val="special"/>
  <p:tag name="KSO_WM_TEMPLATE_INDEX" val="20162978"/>
  <p:tag name="KSO_WM_UNIT_INDEX" val="10"/>
</p:tagLst>
</file>

<file path=ppt/tags/tag8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5"/>
  <p:tag name="KSO_WM_TEMPLATE_CATEGORY" val="special"/>
  <p:tag name="KSO_WM_TEMPLATE_INDEX" val="20162978"/>
  <p:tag name="KSO_WM_UNIT_INDEX" val="15"/>
</p:tagLst>
</file>

<file path=ppt/tags/tag8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0"/>
  <p:tag name="KSO_WM_TEMPLATE_CATEGORY" val="special"/>
  <p:tag name="KSO_WM_TEMPLATE_INDEX" val="20162978"/>
  <p:tag name="KSO_WM_UNIT_INDEX" val="20"/>
</p:tagLst>
</file>

<file path=ppt/tags/tag8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5"/>
  <p:tag name="KSO_WM_TEMPLATE_CATEGORY" val="special"/>
  <p:tag name="KSO_WM_TEMPLATE_INDEX" val="20162978"/>
  <p:tag name="KSO_WM_UNIT_INDEX" val="25"/>
</p:tagLst>
</file>

<file path=ppt/tags/tag8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30"/>
  <p:tag name="KSO_WM_TEMPLATE_CATEGORY" val="special"/>
  <p:tag name="KSO_WM_TEMPLATE_INDEX" val="20162978"/>
  <p:tag name="KSO_WM_UNIT_INDEX" val="30"/>
</p:tagLst>
</file>

<file path=ppt/tags/tag8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3"/>
  <p:tag name="KSO_WM_TEMPLATE_CATEGORY" val="special"/>
  <p:tag name="KSO_WM_TEMPLATE_INDEX" val="20162978"/>
  <p:tag name="KSO_WM_UNIT_INDEX" val="43"/>
</p:tagLst>
</file>

<file path=ppt/tags/tag8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5"/>
  <p:tag name="KSO_WM_TEMPLATE_CATEGORY" val="special"/>
  <p:tag name="KSO_WM_TEMPLATE_INDEX" val="20162978"/>
  <p:tag name="KSO_WM_UNIT_INDEX" val="45"/>
</p:tagLst>
</file>

<file path=ppt/tags/tag8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6"/>
  <p:tag name="KSO_WM_TEMPLATE_CATEGORY" val="special"/>
  <p:tag name="KSO_WM_TEMPLATE_INDEX" val="20162978"/>
  <p:tag name="KSO_WM_UNIT_INDEX" val="46"/>
</p:tagLst>
</file>

<file path=ppt/tags/tag8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1"/>
  <p:tag name="KSO_WM_TEMPLATE_CATEGORY" val="special"/>
  <p:tag name="KSO_WM_TEMPLATE_INDEX" val="20162978"/>
  <p:tag name="KSO_WM_UNIT_INDEX" val="51"/>
</p:tagLst>
</file>

<file path=ppt/tags/tag8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6"/>
  <p:tag name="KSO_WM_TEMPLATE_CATEGORY" val="special"/>
  <p:tag name="KSO_WM_TEMPLATE_INDEX" val="20162978"/>
  <p:tag name="KSO_WM_UNIT_INDEX" val="56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0"/>
  <p:tag name="KSO_WM_TEMPLATE_CATEGORY" val="special"/>
  <p:tag name="KSO_WM_TEMPLATE_INDEX" val="20162978"/>
  <p:tag name="KSO_WM_UNIT_INDEX" val="0"/>
</p:tagLst>
</file>

<file path=ppt/tags/tag9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1"/>
  <p:tag name="KSO_WM_TEMPLATE_CATEGORY" val="special"/>
  <p:tag name="KSO_WM_TEMPLATE_INDEX" val="20162978"/>
  <p:tag name="KSO_WM_UNIT_INDEX" val="61"/>
</p:tagLst>
</file>

<file path=ppt/tags/tag9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6"/>
  <p:tag name="KSO_WM_TEMPLATE_CATEGORY" val="special"/>
  <p:tag name="KSO_WM_TEMPLATE_INDEX" val="20162978"/>
  <p:tag name="KSO_WM_UNIT_INDEX" val="66"/>
</p:tagLst>
</file>

<file path=ppt/tags/tag9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1"/>
  <p:tag name="KSO_WM_TEMPLATE_CATEGORY" val="special"/>
  <p:tag name="KSO_WM_TEMPLATE_INDEX" val="20162978"/>
  <p:tag name="KSO_WM_UNIT_INDEX" val="71"/>
</p:tagLst>
</file>

<file path=ppt/tags/tag9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6"/>
  <p:tag name="KSO_WM_TEMPLATE_CATEGORY" val="special"/>
  <p:tag name="KSO_WM_TEMPLATE_INDEX" val="20162978"/>
  <p:tag name="KSO_WM_UNIT_INDEX" val="76"/>
</p:tagLst>
</file>

<file path=ppt/tags/tag9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1"/>
  <p:tag name="KSO_WM_TEMPLATE_CATEGORY" val="special"/>
  <p:tag name="KSO_WM_TEMPLATE_INDEX" val="20162978"/>
  <p:tag name="KSO_WM_UNIT_INDEX" val="81"/>
</p:tagLst>
</file>

<file path=ppt/tags/tag9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6"/>
  <p:tag name="KSO_WM_TEMPLATE_CATEGORY" val="special"/>
  <p:tag name="KSO_WM_TEMPLATE_INDEX" val="20162978"/>
  <p:tag name="KSO_WM_UNIT_INDEX" val="86"/>
</p:tagLst>
</file>

<file path=ppt/tags/tag9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1"/>
  <p:tag name="KSO_WM_TEMPLATE_CATEGORY" val="special"/>
  <p:tag name="KSO_WM_TEMPLATE_INDEX" val="20162978"/>
  <p:tag name="KSO_WM_UNIT_INDEX" val="91"/>
</p:tagLst>
</file>

<file path=ppt/tags/tag9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6"/>
  <p:tag name="KSO_WM_TEMPLATE_CATEGORY" val="special"/>
  <p:tag name="KSO_WM_TEMPLATE_INDEX" val="20162978"/>
  <p:tag name="KSO_WM_UNIT_INDEX" val="96"/>
</p:tagLst>
</file>

<file path=ppt/tags/tag9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7"/>
  <p:tag name="KSO_WM_TEMPLATE_CATEGORY" val="special"/>
  <p:tag name="KSO_WM_TEMPLATE_INDEX" val="20162978"/>
  <p:tag name="KSO_WM_UNIT_INDEX" val="97"/>
</p:tagLst>
</file>

<file path=ppt/tags/tag9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2"/>
  <p:tag name="KSO_WM_TEMPLATE_CATEGORY" val="special"/>
  <p:tag name="KSO_WM_TEMPLATE_INDEX" val="20162978"/>
  <p:tag name="KSO_WM_UNIT_INDEX" val="102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1660</Words>
  <Application>WPS 演示</Application>
  <PresentationFormat>宽屏</PresentationFormat>
  <Paragraphs>84</Paragraphs>
  <Slides>12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Arial</vt:lpstr>
      <vt:lpstr>宋体</vt:lpstr>
      <vt:lpstr>Wingdings</vt:lpstr>
      <vt:lpstr>黑体</vt:lpstr>
      <vt:lpstr>Calibri</vt:lpstr>
      <vt:lpstr>微软雅黑</vt:lpstr>
      <vt:lpstr>Arial Unicode MS</vt:lpstr>
      <vt:lpstr>华文中宋</vt:lpstr>
      <vt:lpstr>华康唐风隶W5</vt:lpstr>
      <vt:lpstr>Arial</vt:lpstr>
      <vt:lpstr>MS PGothic</vt:lpstr>
      <vt:lpstr>Gill Sans</vt:lpstr>
      <vt:lpstr>方正兰亭粗黑_GBK</vt:lpstr>
      <vt:lpstr>Calibri</vt:lpstr>
      <vt:lpstr>华文细黑</vt:lpstr>
      <vt:lpstr>华康方圆体W7</vt:lpstr>
      <vt:lpstr>Segoe Print</vt:lpstr>
      <vt:lpstr>Office 主题</vt:lpstr>
      <vt:lpstr>PowerPoint 演示文稿</vt:lpstr>
      <vt:lpstr>PowerPoint 演示文稿</vt:lpstr>
      <vt:lpstr>导入：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我爱咖啡</cp:lastModifiedBy>
  <cp:revision>3</cp:revision>
  <dcterms:created xsi:type="dcterms:W3CDTF">2018-03-01T02:03:00Z</dcterms:created>
  <dcterms:modified xsi:type="dcterms:W3CDTF">2018-07-14T10:12:59Z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