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3"/>
  </p:notesMasterIdLst>
  <p:sldIdLst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6" r:id="rId11"/>
    <p:sldId id="26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6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25A8C7-CC1A-4A08-9B4B-31F43B054C7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E1B693-632D-4080-9CF6-EA28B66DC80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1854199"/>
            <a:ext cx="9144000" cy="1655763"/>
          </a:xfrm>
        </p:spPr>
        <p:txBody>
          <a:bodyPr anchor="b">
            <a:normAutofit/>
          </a:bodyPr>
          <a:lstStyle>
            <a:lvl1pPr algn="ctr">
              <a:defRPr sz="72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6000" b="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anchor="ctr" anchorCtr="0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838200" y="713673"/>
            <a:ext cx="4681654" cy="1428161"/>
          </a:xfrm>
        </p:spPr>
        <p:txBody>
          <a:bodyPr anchor="t" anchorCtr="0">
            <a:normAutofit/>
          </a:bodyPr>
          <a:lstStyle>
            <a:lvl1pPr>
              <a:defRPr sz="36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642517" y="713673"/>
            <a:ext cx="5711882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200" y="2313873"/>
            <a:ext cx="4681654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</p:nvPr>
        </p:nvSpPr>
        <p:spPr>
          <a:xfrm>
            <a:off x="10444898" y="365125"/>
            <a:ext cx="908901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446443" cy="5811838"/>
          </a:xfrm>
        </p:spPr>
        <p:txBody>
          <a:bodyPr vert="eaVert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10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11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2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15.xml"/><Relationship Id="rId8" Type="http://schemas.openxmlformats.org/officeDocument/2006/relationships/tags" Target="../tags/tag14.xml"/><Relationship Id="rId7" Type="http://schemas.openxmlformats.org/officeDocument/2006/relationships/tags" Target="../tags/tag13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21.xml"/><Relationship Id="rId15" Type="http://schemas.openxmlformats.org/officeDocument/2006/relationships/image" Target="../media/image2.png"/><Relationship Id="rId14" Type="http://schemas.openxmlformats.org/officeDocument/2006/relationships/tags" Target="../tags/tag20.xml"/><Relationship Id="rId13" Type="http://schemas.openxmlformats.org/officeDocument/2006/relationships/tags" Target="../tags/tag19.xml"/><Relationship Id="rId12" Type="http://schemas.openxmlformats.org/officeDocument/2006/relationships/tags" Target="../tags/tag18.xml"/><Relationship Id="rId11" Type="http://schemas.openxmlformats.org/officeDocument/2006/relationships/tags" Target="../tags/tag17.xml"/><Relationship Id="rId10" Type="http://schemas.openxmlformats.org/officeDocument/2006/relationships/tags" Target="../tags/tag16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34.xml"/><Relationship Id="rId14" Type="http://schemas.openxmlformats.org/officeDocument/2006/relationships/image" Target="../media/image2.png"/><Relationship Id="rId13" Type="http://schemas.openxmlformats.org/officeDocument/2006/relationships/tags" Target="../tags/tag33.xml"/><Relationship Id="rId12" Type="http://schemas.openxmlformats.org/officeDocument/2006/relationships/tags" Target="../tags/tag32.xml"/><Relationship Id="rId11" Type="http://schemas.openxmlformats.org/officeDocument/2006/relationships/tags" Target="../tags/tag31.xml"/><Relationship Id="rId10" Type="http://schemas.openxmlformats.org/officeDocument/2006/relationships/tags" Target="../tags/tag30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42.xml"/><Relationship Id="rId8" Type="http://schemas.openxmlformats.org/officeDocument/2006/relationships/tags" Target="../tags/tag41.xml"/><Relationship Id="rId7" Type="http://schemas.openxmlformats.org/officeDocument/2006/relationships/tags" Target="../tags/tag40.xml"/><Relationship Id="rId6" Type="http://schemas.openxmlformats.org/officeDocument/2006/relationships/tags" Target="../tags/tag39.xml"/><Relationship Id="rId5" Type="http://schemas.openxmlformats.org/officeDocument/2006/relationships/tags" Target="../tags/tag38.xml"/><Relationship Id="rId4" Type="http://schemas.openxmlformats.org/officeDocument/2006/relationships/tags" Target="../tags/tag37.xml"/><Relationship Id="rId3" Type="http://schemas.openxmlformats.org/officeDocument/2006/relationships/tags" Target="../tags/tag36.xml"/><Relationship Id="rId2" Type="http://schemas.openxmlformats.org/officeDocument/2006/relationships/tags" Target="../tags/tag35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47.xml"/><Relationship Id="rId14" Type="http://schemas.openxmlformats.org/officeDocument/2006/relationships/image" Target="../media/image2.png"/><Relationship Id="rId13" Type="http://schemas.openxmlformats.org/officeDocument/2006/relationships/tags" Target="../tags/tag46.xml"/><Relationship Id="rId12" Type="http://schemas.openxmlformats.org/officeDocument/2006/relationships/tags" Target="../tags/tag45.xml"/><Relationship Id="rId11" Type="http://schemas.openxmlformats.org/officeDocument/2006/relationships/tags" Target="../tags/tag44.xml"/><Relationship Id="rId10" Type="http://schemas.openxmlformats.org/officeDocument/2006/relationships/tags" Target="../tags/tag4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7.xml"/><Relationship Id="rId8" Type="http://schemas.openxmlformats.org/officeDocument/2006/relationships/tags" Target="../tags/tag52.xml"/><Relationship Id="rId7" Type="http://schemas.openxmlformats.org/officeDocument/2006/relationships/image" Target="../media/image1.jpeg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tags" Target="../tags/tag51.xml"/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56.xml"/><Relationship Id="rId6" Type="http://schemas.openxmlformats.org/officeDocument/2006/relationships/image" Target="../media/image1.jpeg"/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tags" Target="../tags/tag60.xml"/><Relationship Id="rId6" Type="http://schemas.openxmlformats.org/officeDocument/2006/relationships/image" Target="../media/image1.jpeg"/><Relationship Id="rId5" Type="http://schemas.openxmlformats.org/officeDocument/2006/relationships/image" Target="../media/image2.png"/><Relationship Id="rId4" Type="http://schemas.openxmlformats.org/officeDocument/2006/relationships/image" Target="../media/image3.png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61.xml"/><Relationship Id="rId2" Type="http://schemas.openxmlformats.org/officeDocument/2006/relationships/image" Target="../media/image2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658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第五章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6486525" y="1039495"/>
            <a:ext cx="953770" cy="77025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522220" y="3044825"/>
            <a:ext cx="5536565" cy="768350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square">
            <a:spAutoFit/>
          </a:bodyPr>
          <a:lstStyle/>
          <a:p>
            <a:pPr marR="0" algn="l" defTabSz="914400">
              <a:buClrTx/>
              <a:buSzTx/>
              <a:buFontTx/>
              <a:buNone/>
              <a:defRPr/>
            </a:pPr>
            <a:r>
              <a:rPr kumimoji="0" sz="44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cs typeface="+mn-cs"/>
              </a:rPr>
              <a:t>检查督办</a:t>
            </a:r>
            <a:endParaRPr kumimoji="0" sz="44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cs typeface="+mn-cs"/>
            </a:endParaRPr>
          </a:p>
        </p:txBody>
      </p:sp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34810" y="2257425"/>
            <a:ext cx="3683000" cy="463296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6" name="图片" descr="https://timgsa.baidu.com/timg?image&amp;quality=80&amp;size=b9999_10000&amp;sec=1522766186603&amp;di=7e5ec611fc0be766d90f15f87a14a52b&amp;imgtype=0&amp;src=http%3A%2F%2F7.pic.paopaoche.net%2Fup%2F2016-3%2F2016317143939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720785" y="4189711"/>
            <a:ext cx="2695575" cy="26955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67" name="图片" descr="D:\Program Files\Microsoft Office\MEDIA\OFFICE12\Lines\BD2131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168" name="矩形"/>
          <p:cNvSpPr/>
          <p:nvPr/>
        </p:nvSpPr>
        <p:spPr>
          <a:xfrm>
            <a:off x="4599326" y="935370"/>
            <a:ext cx="2632710" cy="5835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  <a:effectLst>
            <a:innerShdw blurRad="736600" dist="914400" dir="13500000">
              <a:srgbClr val="0984FF">
                <a:alpha val="35686"/>
              </a:srgbClr>
            </a:innerShdw>
          </a:effectLst>
        </p:spPr>
        <p:txBody>
          <a:bodyPr vert="horz" wrap="none" lIns="91440" tIns="45720" rIns="91440" bIns="45720" anchor="t" anchorCtr="0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1200" cap="none" spc="0" baseline="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</a:rPr>
              <a:t>【课后练习】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69" name="矩形"/>
          <p:cNvSpPr/>
          <p:nvPr/>
        </p:nvSpPr>
        <p:spPr>
          <a:xfrm>
            <a:off x="1873250" y="1652024"/>
            <a:ext cx="8420324" cy="419989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lstStyle/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000" b="0" i="0" u="none" strike="noStrike" kern="1200" cap="none" spc="0" baseline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四、案例分析： 举一反三 </a:t>
            </a:r>
            <a:endParaRPr lang="en-US" altLang="zh-CN" sz="2000" b="0" i="0" u="none" strike="noStrike" kern="1200" cap="none" spc="0" baseline="0">
              <a:solidFill>
                <a:srgbClr val="0070C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市长在一份《关于建设百汇土特产市场的调查报告》上批示：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"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要把百汇土特产市场的建设当成优化资源配置的大事，抓紧抓好。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"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市政府办公室全体人员认真学习了这个批示。认为这不仅是对一个市场建设的意见，对全市资源配置的优化都有指导性。在征得有关领导的同意下，办公室印发了《督查通知》，要求各单位根据实际情况，认真贯彻市长的批示精神，加速全市各专业市场的建设步伐。经过各有关部门的紧密合作，督查通知收到了明显的效果，全市专业市场的建设加快了步伐，扩大了领导批示贯彻落实的效果。市长对办公室人员在工作中能够举一反三非常满意。　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分析 ：一份文件上的一个批示，办公室是怎么对待的？表现了秘书部门工作上的一种什么特点？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 "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督查通知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"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既是通知，又是督办手段，对此你受到什么启发？</a:t>
            </a:r>
            <a:endParaRPr lang="zh-CN" altLang="en-US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70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568450" y="-144463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71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720850" y="7937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>
            <p:custDataLst>
              <p:tags r:id="rId1"/>
            </p:custDataLst>
          </p:nvPr>
        </p:nvGrpSpPr>
        <p:grpSpPr>
          <a:xfrm>
            <a:off x="9049532" y="2847556"/>
            <a:ext cx="1217660" cy="1217660"/>
            <a:chOff x="2953438" y="3221615"/>
            <a:chExt cx="1249238" cy="1249238"/>
          </a:xfrm>
        </p:grpSpPr>
        <p:grpSp>
          <p:nvGrpSpPr>
            <p:cNvPr id="5" name="组合 4"/>
            <p:cNvGrpSpPr/>
            <p:nvPr/>
          </p:nvGrpSpPr>
          <p:grpSpPr>
            <a:xfrm>
              <a:off x="2953438" y="3221615"/>
              <a:ext cx="1249238" cy="1249238"/>
              <a:chOff x="304800" y="673100"/>
              <a:chExt cx="4000500" cy="4000500"/>
            </a:xfrm>
            <a:effectLst>
              <a:outerShdw blurRad="444500" dist="254000" dir="6840000" algn="tr" rotWithShape="0">
                <a:prstClr val="black">
                  <a:alpha val="24000"/>
                </a:prstClr>
              </a:outerShdw>
            </a:effectLst>
          </p:grpSpPr>
          <p:sp>
            <p:nvSpPr>
              <p:cNvPr id="7" name="同心圆 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392114" y="760414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 sz="1015" dirty="0">
                  <a:solidFill>
                    <a:srgbClr val="0070C0"/>
                  </a:solidFill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3042678" y="3335591"/>
              <a:ext cx="1046257" cy="1041045"/>
            </a:xfrm>
            <a:prstGeom prst="rect">
              <a:avLst/>
            </a:prstGeom>
          </p:spPr>
          <p:txBody>
            <a:bodyPr wrap="none">
              <a:spAutoFit/>
            </a:bodyPr>
            <a:p>
              <a:r>
                <a:rPr lang="en-US" altLang="zh-CN" sz="6000" spc="-225" dirty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6000" dirty="0">
                <a:solidFill>
                  <a:srgbClr val="0070C0"/>
                </a:solidFill>
              </a:endParaRPr>
            </a:p>
          </p:txBody>
        </p:sp>
      </p:grpSp>
      <p:sp>
        <p:nvSpPr>
          <p:cNvPr id="9" name="TextBox 11"/>
          <p:cNvSpPr txBox="1"/>
          <p:nvPr>
            <p:custDataLst>
              <p:tags r:id="rId2"/>
            </p:custDataLst>
          </p:nvPr>
        </p:nvSpPr>
        <p:spPr>
          <a:xfrm>
            <a:off x="6485564" y="2842127"/>
            <a:ext cx="2262222" cy="1246495"/>
          </a:xfrm>
          <a:prstGeom prst="rect">
            <a:avLst/>
          </a:prstGeom>
          <a:noFill/>
        </p:spPr>
        <p:txBody>
          <a:bodyPr wrap="none" lIns="90000" tIns="46800" rIns="90000" bIns="46800" rtlCol="0">
            <a:normAutofit/>
          </a:bodyPr>
          <a:p>
            <a:pPr marL="0" lvl="1" algn="r">
              <a:lnSpc>
                <a:spcPct val="140000"/>
              </a:lnSpc>
            </a:pPr>
            <a:r>
              <a:rPr lang="zh-CN" sz="24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第三节      </a:t>
            </a:r>
            <a:endParaRPr lang="zh-CN" sz="24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lvl="1" algn="r"/>
            <a:r>
              <a:rPr lang="zh-CN" altLang="en-US" sz="2000" b="1">
                <a:solidFill>
                  <a:srgbClr val="0070C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秘书工作中检查督办的特点和方法</a:t>
            </a:r>
            <a:endParaRPr lang="zh-CN" altLang="en-US" sz="2000" b="1" dirty="0">
              <a:solidFill>
                <a:srgbClr val="0070C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cxnSp>
        <p:nvCxnSpPr>
          <p:cNvPr id="10" name="直接连接符 9"/>
          <p:cNvCxnSpPr/>
          <p:nvPr>
            <p:custDataLst>
              <p:tags r:id="rId3"/>
            </p:custDataLst>
          </p:nvPr>
        </p:nvCxnSpPr>
        <p:spPr>
          <a:xfrm flipV="1">
            <a:off x="8850143" y="2755225"/>
            <a:ext cx="0" cy="1443318"/>
          </a:xfrm>
          <a:prstGeom prst="line">
            <a:avLst/>
          </a:prstGeom>
          <a:ln w="12700">
            <a:solidFill>
              <a:srgbClr val="1574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>
            <p:custDataLst>
              <p:tags r:id="rId4"/>
            </p:custDataLst>
          </p:nvPr>
        </p:nvSpPr>
        <p:spPr>
          <a:xfrm>
            <a:off x="1524000" y="3155950"/>
            <a:ext cx="2686685" cy="104267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tIns="46800" rIns="90000" bIns="46800" rtlCol="0" anchor="ctr">
            <a:normAutofit/>
          </a:bodyPr>
          <a:p>
            <a:pPr algn="ctr"/>
            <a:endParaRPr lang="zh-CN" altLang="en-US" sz="1015">
              <a:solidFill>
                <a:srgbClr val="0070C0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39" name="组合 38"/>
          <p:cNvGrpSpPr/>
          <p:nvPr>
            <p:custDataLst>
              <p:tags r:id="rId2"/>
            </p:custDataLst>
          </p:nvPr>
        </p:nvGrpSpPr>
        <p:grpSpPr>
          <a:xfrm>
            <a:off x="3096211" y="1817982"/>
            <a:ext cx="4967605" cy="981029"/>
            <a:chOff x="2213561" y="1981812"/>
            <a:chExt cx="4967605" cy="981029"/>
          </a:xfrm>
        </p:grpSpPr>
        <p:sp>
          <p:nvSpPr>
            <p:cNvPr id="10" name="圆角矩形 9"/>
            <p:cNvSpPr/>
            <p:nvPr>
              <p:custDataLst>
                <p:tags r:id="rId3"/>
              </p:custDataLst>
            </p:nvPr>
          </p:nvSpPr>
          <p:spPr>
            <a:xfrm rot="21116664">
              <a:off x="2213561" y="1981812"/>
              <a:ext cx="969304" cy="981029"/>
            </a:xfrm>
            <a:prstGeom prst="roundRect">
              <a:avLst>
                <a:gd name="adj" fmla="val 18567"/>
              </a:avLst>
            </a:prstGeom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sz="54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1</a:t>
              </a:r>
              <a:endParaRPr lang="en-US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7" name="直接箭头连接符 26"/>
            <p:cNvCxnSpPr/>
            <p:nvPr>
              <p:custDataLst>
                <p:tags r:id="rId4"/>
              </p:custDataLst>
            </p:nvPr>
          </p:nvCxnSpPr>
          <p:spPr>
            <a:xfrm>
              <a:off x="3141724" y="2303177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4390341" y="2127675"/>
              <a:ext cx="279082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solidFill>
                    <a:srgbClr val="0070C0"/>
                  </a:solidFill>
                  <a:cs typeface="Arial" panose="020B0604020202020204" pitchFamily="34" charset="0"/>
                  <a:sym typeface="+mn-ea"/>
                </a:rPr>
                <a:t>目的明确</a:t>
              </a:r>
              <a:endParaRPr lang="zh-CN" altLang="en-US" sz="2400">
                <a:solidFill>
                  <a:srgbClr val="0070C0"/>
                </a:solidFill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6"/>
            </p:custDataLst>
          </p:nvPr>
        </p:nvGrpSpPr>
        <p:grpSpPr>
          <a:xfrm>
            <a:off x="1869558" y="2417517"/>
            <a:ext cx="1607076" cy="3230989"/>
            <a:chOff x="986908" y="2581347"/>
            <a:chExt cx="1607076" cy="3230989"/>
          </a:xfrm>
        </p:grpSpPr>
        <p:sp>
          <p:nvSpPr>
            <p:cNvPr id="3" name="圆角矩形 2"/>
            <p:cNvSpPr/>
            <p:nvPr>
              <p:custDataLst>
                <p:tags r:id="rId7"/>
              </p:custDataLst>
            </p:nvPr>
          </p:nvSpPr>
          <p:spPr>
            <a:xfrm>
              <a:off x="986908" y="3313649"/>
              <a:ext cx="625846" cy="12125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4" name="圆角矩形 3"/>
            <p:cNvSpPr/>
            <p:nvPr>
              <p:custDataLst>
                <p:tags r:id="rId8"/>
              </p:custDataLst>
            </p:nvPr>
          </p:nvSpPr>
          <p:spPr>
            <a:xfrm>
              <a:off x="993937" y="4437906"/>
              <a:ext cx="273813" cy="137443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5" name="圆角矩形 4"/>
            <p:cNvSpPr/>
            <p:nvPr>
              <p:custDataLst>
                <p:tags r:id="rId9"/>
              </p:custDataLst>
            </p:nvPr>
          </p:nvSpPr>
          <p:spPr>
            <a:xfrm rot="20318279">
              <a:off x="1398716" y="4415767"/>
              <a:ext cx="273813" cy="412756"/>
            </a:xfrm>
            <a:prstGeom prst="roundRect">
              <a:avLst>
                <a:gd name="adj" fmla="val 296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6" name="圆角矩形 5"/>
            <p:cNvSpPr/>
            <p:nvPr>
              <p:custDataLst>
                <p:tags r:id="rId10"/>
              </p:custDataLst>
            </p:nvPr>
          </p:nvSpPr>
          <p:spPr>
            <a:xfrm>
              <a:off x="1444265" y="4671514"/>
              <a:ext cx="280802" cy="113012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>
              <p:custDataLst>
                <p:tags r:id="rId11"/>
              </p:custDataLst>
            </p:nvPr>
          </p:nvSpPr>
          <p:spPr>
            <a:xfrm rot="3224468">
              <a:off x="1616200" y="2530480"/>
              <a:ext cx="249347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8" name="圆角矩形 7"/>
            <p:cNvSpPr/>
            <p:nvPr>
              <p:custDataLst>
                <p:tags r:id="rId12"/>
              </p:custDataLst>
            </p:nvPr>
          </p:nvSpPr>
          <p:spPr>
            <a:xfrm rot="3531662">
              <a:off x="1876650" y="2675540"/>
              <a:ext cx="249419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13"/>
              </p:custDataLst>
            </p:nvPr>
          </p:nvSpPr>
          <p:spPr>
            <a:xfrm>
              <a:off x="989302" y="2581347"/>
              <a:ext cx="701683" cy="70168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</p:grpSp>
      <p:sp>
        <p:nvSpPr>
          <p:cNvPr id="33" name="标题 1"/>
          <p:cNvSpPr txBox="1"/>
          <p:nvPr>
            <p:custDataLst>
              <p:tags r:id="rId14"/>
            </p:custDataLst>
          </p:nvPr>
        </p:nvSpPr>
        <p:spPr>
          <a:xfrm>
            <a:off x="2325097" y="763147"/>
            <a:ext cx="6625317" cy="594202"/>
          </a:xfrm>
          <a:prstGeom prst="rect">
            <a:avLst/>
          </a:prstGeom>
          <a:noFill/>
        </p:spPr>
        <p:txBody>
          <a:bodyPr wrap="square" rtlCol="0"/>
          <a:lstStyle>
            <a:defPPr>
              <a:defRPr lang="zh-CN"/>
            </a:defPPr>
            <a:lvl1pPr>
              <a:lnSpc>
                <a:spcPct val="130000"/>
              </a:lnSpc>
              <a:defRPr sz="1200"/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秘书部门检查督办工作的特点</a:t>
            </a:r>
            <a:endParaRPr lang="zh-CN" sz="3600" dirty="0">
              <a:ln w="10160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latin typeface="华康唐风隶W5" panose="03000509000000000000" charset="-122"/>
              <a:ea typeface="华康唐风隶W5" panose="03000509000000000000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3032125" y="2791460"/>
            <a:ext cx="5284470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cs typeface="Arial" panose="020B0604020202020204" pitchFamily="34" charset="0"/>
                <a:sym typeface="+mn-ea"/>
              </a:rPr>
              <a:t> 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检查督办时，秘书必须明确自己检查督办的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zh-CN" altLang="en-US">
                <a:cs typeface="Arial" panose="020B0604020202020204" pitchFamily="34" charset="0"/>
                <a:sym typeface="+mn-ea"/>
              </a:rPr>
              <a:t>目的，目的明确了，就有利于秘书部门确定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zh-CN" altLang="en-US">
                <a:cs typeface="Arial" panose="020B0604020202020204" pitchFamily="34" charset="0"/>
                <a:sym typeface="+mn-ea"/>
              </a:rPr>
              <a:t>检查督办的对象、内容和范围，从而及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zh-CN" altLang="en-US">
                <a:cs typeface="Arial" panose="020B0604020202020204" pitchFamily="34" charset="0"/>
                <a:sym typeface="+mn-ea"/>
              </a:rPr>
              <a:t>时正确的完成检查督办的任务。 </a:t>
            </a:r>
            <a:endParaRPr lang="zh-CN" altLang="en-US"/>
          </a:p>
        </p:txBody>
      </p:sp>
    </p:spTree>
    <p:custDataLst>
      <p:tags r:id="rId16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39" name="组合 38"/>
          <p:cNvGrpSpPr/>
          <p:nvPr>
            <p:custDataLst>
              <p:tags r:id="rId2"/>
            </p:custDataLst>
          </p:nvPr>
        </p:nvGrpSpPr>
        <p:grpSpPr>
          <a:xfrm>
            <a:off x="3096211" y="1602717"/>
            <a:ext cx="4967605" cy="981029"/>
            <a:chOff x="2213561" y="1981812"/>
            <a:chExt cx="4967605" cy="981029"/>
          </a:xfrm>
        </p:grpSpPr>
        <p:sp>
          <p:nvSpPr>
            <p:cNvPr id="10" name="圆角矩形 9"/>
            <p:cNvSpPr/>
            <p:nvPr>
              <p:custDataLst>
                <p:tags r:id="rId3"/>
              </p:custDataLst>
            </p:nvPr>
          </p:nvSpPr>
          <p:spPr>
            <a:xfrm rot="21116664">
              <a:off x="2213561" y="1981812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chemeClr val="accent2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sz="54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2</a:t>
              </a:r>
              <a:endParaRPr lang="en-US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7" name="直接箭头连接符 26"/>
            <p:cNvCxnSpPr/>
            <p:nvPr>
              <p:custDataLst>
                <p:tags r:id="rId4"/>
              </p:custDataLst>
            </p:nvPr>
          </p:nvCxnSpPr>
          <p:spPr>
            <a:xfrm>
              <a:off x="3141724" y="2303177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4390341" y="2127675"/>
              <a:ext cx="279082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solidFill>
                    <a:srgbClr val="003366"/>
                  </a:solidFill>
                  <a:cs typeface="Arial" panose="020B0604020202020204" pitchFamily="34" charset="0"/>
                  <a:sym typeface="+mn-ea"/>
                </a:rPr>
                <a:t>内容系统</a:t>
              </a:r>
              <a:endParaRPr lang="zh-CN" altLang="en-US" sz="2400">
                <a:solidFill>
                  <a:srgbClr val="003366"/>
                </a:solidFill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6"/>
            </p:custDataLst>
          </p:nvPr>
        </p:nvGrpSpPr>
        <p:grpSpPr>
          <a:xfrm>
            <a:off x="1869558" y="2202252"/>
            <a:ext cx="1607076" cy="3230989"/>
            <a:chOff x="986908" y="2581347"/>
            <a:chExt cx="1607076" cy="3230989"/>
          </a:xfrm>
        </p:grpSpPr>
        <p:sp>
          <p:nvSpPr>
            <p:cNvPr id="4" name="圆角矩形 3"/>
            <p:cNvSpPr/>
            <p:nvPr>
              <p:custDataLst>
                <p:tags r:id="rId7"/>
              </p:custDataLst>
            </p:nvPr>
          </p:nvSpPr>
          <p:spPr>
            <a:xfrm>
              <a:off x="986908" y="3313649"/>
              <a:ext cx="625846" cy="12125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5" name="圆角矩形 4"/>
            <p:cNvSpPr/>
            <p:nvPr>
              <p:custDataLst>
                <p:tags r:id="rId8"/>
              </p:custDataLst>
            </p:nvPr>
          </p:nvSpPr>
          <p:spPr>
            <a:xfrm>
              <a:off x="993937" y="4437906"/>
              <a:ext cx="273813" cy="137443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6" name="圆角矩形 5"/>
            <p:cNvSpPr/>
            <p:nvPr>
              <p:custDataLst>
                <p:tags r:id="rId9"/>
              </p:custDataLst>
            </p:nvPr>
          </p:nvSpPr>
          <p:spPr>
            <a:xfrm rot="20318279">
              <a:off x="1398716" y="4415767"/>
              <a:ext cx="273813" cy="412756"/>
            </a:xfrm>
            <a:prstGeom prst="roundRect">
              <a:avLst>
                <a:gd name="adj" fmla="val 296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>
              <p:custDataLst>
                <p:tags r:id="rId10"/>
              </p:custDataLst>
            </p:nvPr>
          </p:nvSpPr>
          <p:spPr>
            <a:xfrm>
              <a:off x="1444265" y="4671514"/>
              <a:ext cx="280802" cy="113012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8" name="圆角矩形 7"/>
            <p:cNvSpPr/>
            <p:nvPr>
              <p:custDataLst>
                <p:tags r:id="rId11"/>
              </p:custDataLst>
            </p:nvPr>
          </p:nvSpPr>
          <p:spPr>
            <a:xfrm rot="3224468">
              <a:off x="1616200" y="2530480"/>
              <a:ext cx="249347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9" name="圆角矩形 8"/>
            <p:cNvSpPr/>
            <p:nvPr>
              <p:custDataLst>
                <p:tags r:id="rId12"/>
              </p:custDataLst>
            </p:nvPr>
          </p:nvSpPr>
          <p:spPr>
            <a:xfrm rot="3531662">
              <a:off x="1876650" y="2675540"/>
              <a:ext cx="249419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14" name="椭圆 13"/>
            <p:cNvSpPr/>
            <p:nvPr>
              <p:custDataLst>
                <p:tags r:id="rId13"/>
              </p:custDataLst>
            </p:nvPr>
          </p:nvSpPr>
          <p:spPr>
            <a:xfrm>
              <a:off x="989302" y="2581347"/>
              <a:ext cx="701683" cy="70168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文本框 15"/>
          <p:cNvSpPr txBox="1"/>
          <p:nvPr/>
        </p:nvSpPr>
        <p:spPr>
          <a:xfrm>
            <a:off x="3032125" y="2633345"/>
            <a:ext cx="524827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cs typeface="Arial" panose="020B0604020202020204" pitchFamily="34" charset="0"/>
                <a:sym typeface="+mn-ea"/>
              </a:rPr>
              <a:t>秘书在检查督办中，应按照决策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是否在办理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、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在怎样办理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、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办理的效果怎样</a:t>
            </a:r>
            <a:r>
              <a:rPr lang="en-US" altLang="zh-CN">
                <a:cs typeface="Arial" panose="020B0604020202020204" pitchFamily="34" charset="0"/>
                <a:sym typeface="+mn-ea"/>
              </a:rPr>
              <a:t>"</a:t>
            </a:r>
            <a:r>
              <a:rPr lang="zh-CN" altLang="en-US">
                <a:cs typeface="Arial" panose="020B0604020202020204" pitchFamily="34" charset="0"/>
                <a:sym typeface="+mn-ea"/>
              </a:rPr>
              <a:t>的要求来进行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zh-CN" altLang="en-US">
                <a:cs typeface="Arial" panose="020B0604020202020204" pitchFamily="34" charset="0"/>
                <a:sym typeface="+mn-ea"/>
              </a:rPr>
              <a:t>，形成层次分明紧密联系的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r>
              <a:rPr lang="zh-CN" altLang="en-US">
                <a:cs typeface="Arial" panose="020B0604020202020204" pitchFamily="34" charset="0"/>
                <a:sym typeface="+mn-ea"/>
              </a:rPr>
              <a:t>检查督办的内容体系。</a:t>
            </a:r>
            <a:endParaRPr lang="zh-CN" altLang="en-US"/>
          </a:p>
        </p:txBody>
      </p:sp>
    </p:spTree>
    <p:custDataLst>
      <p:tags r:id="rId1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 descr="timgYHKA917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80605" y="2234565"/>
            <a:ext cx="3683000" cy="4632960"/>
          </a:xfrm>
          <a:prstGeom prst="rect">
            <a:avLst/>
          </a:prstGeom>
        </p:spPr>
      </p:pic>
      <p:grpSp>
        <p:nvGrpSpPr>
          <p:cNvPr id="39" name="组合 38"/>
          <p:cNvGrpSpPr/>
          <p:nvPr>
            <p:custDataLst>
              <p:tags r:id="rId2"/>
            </p:custDataLst>
          </p:nvPr>
        </p:nvGrpSpPr>
        <p:grpSpPr>
          <a:xfrm>
            <a:off x="3096211" y="1530962"/>
            <a:ext cx="4967605" cy="981029"/>
            <a:chOff x="2213561" y="1981812"/>
            <a:chExt cx="4967605" cy="981029"/>
          </a:xfrm>
        </p:grpSpPr>
        <p:sp>
          <p:nvSpPr>
            <p:cNvPr id="10" name="圆角矩形 9"/>
            <p:cNvSpPr/>
            <p:nvPr>
              <p:custDataLst>
                <p:tags r:id="rId3"/>
              </p:custDataLst>
            </p:nvPr>
          </p:nvSpPr>
          <p:spPr>
            <a:xfrm rot="21116664">
              <a:off x="2213561" y="1981812"/>
              <a:ext cx="969304" cy="981029"/>
            </a:xfrm>
            <a:prstGeom prst="roundRect">
              <a:avLst>
                <a:gd name="adj" fmla="val 18567"/>
              </a:avLst>
            </a:prstGeom>
            <a:solidFill>
              <a:srgbClr val="FFC000"/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r>
                <a:rPr lang="en-US" sz="5400" dirty="0" smtClean="0">
                  <a:solidFill>
                    <a:schemeClr val="bg1"/>
                  </a:solidFill>
                  <a:latin typeface="华康方圆体W7" panose="040B0709000000000000" charset="-122"/>
                  <a:ea typeface="华康方圆体W7" panose="040B0709000000000000" charset="-122"/>
                  <a:sym typeface="Arial" panose="020B0604020202020204" pitchFamily="34" charset="0"/>
                </a:rPr>
                <a:t>3</a:t>
              </a:r>
              <a:endParaRPr lang="en-US" sz="5400" dirty="0">
                <a:solidFill>
                  <a:schemeClr val="bg1"/>
                </a:solidFill>
                <a:latin typeface="华康方圆体W7" panose="040B0709000000000000" charset="-122"/>
                <a:ea typeface="华康方圆体W7" panose="040B0709000000000000" charset="-122"/>
                <a:sym typeface="Arial" panose="020B0604020202020204" pitchFamily="34" charset="0"/>
              </a:endParaRPr>
            </a:p>
          </p:txBody>
        </p:sp>
        <p:cxnSp>
          <p:nvCxnSpPr>
            <p:cNvPr id="27" name="直接箭头连接符 26"/>
            <p:cNvCxnSpPr/>
            <p:nvPr>
              <p:custDataLst>
                <p:tags r:id="rId4"/>
              </p:custDataLst>
            </p:nvPr>
          </p:nvCxnSpPr>
          <p:spPr>
            <a:xfrm>
              <a:off x="3141724" y="2303177"/>
              <a:ext cx="1165392" cy="0"/>
            </a:xfrm>
            <a:prstGeom prst="straightConnector1">
              <a:avLst/>
            </a:prstGeom>
            <a:ln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标题 1"/>
            <p:cNvSpPr txBox="1"/>
            <p:nvPr>
              <p:custDataLst>
                <p:tags r:id="rId5"/>
              </p:custDataLst>
            </p:nvPr>
          </p:nvSpPr>
          <p:spPr>
            <a:xfrm>
              <a:off x="4390341" y="2127675"/>
              <a:ext cx="2790825" cy="4152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>
              <a:defPPr>
                <a:defRPr lang="zh-CN"/>
              </a:defPPr>
              <a:lvl1pPr>
                <a:lnSpc>
                  <a:spcPct val="130000"/>
                </a:lnSpc>
                <a:defRPr sz="1200"/>
              </a:lvl1pPr>
            </a:lstStyle>
            <a:p>
              <a:pPr>
                <a:lnSpc>
                  <a:spcPct val="90000"/>
                </a:lnSpc>
              </a:pPr>
              <a:r>
                <a:rPr lang="zh-CN" altLang="en-US" sz="2400">
                  <a:solidFill>
                    <a:srgbClr val="FFC000"/>
                  </a:solidFill>
                  <a:cs typeface="Arial" panose="020B0604020202020204" pitchFamily="34" charset="0"/>
                  <a:sym typeface="+mn-ea"/>
                </a:rPr>
                <a:t>态度谦和</a:t>
              </a:r>
              <a:endParaRPr lang="zh-CN" altLang="en-US" sz="2400">
                <a:solidFill>
                  <a:srgbClr val="FFC000"/>
                </a:solidFill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endParaRPr>
            </a:p>
          </p:txBody>
        </p:sp>
      </p:grpSp>
      <p:grpSp>
        <p:nvGrpSpPr>
          <p:cNvPr id="40" name="组合 39"/>
          <p:cNvGrpSpPr/>
          <p:nvPr>
            <p:custDataLst>
              <p:tags r:id="rId6"/>
            </p:custDataLst>
          </p:nvPr>
        </p:nvGrpSpPr>
        <p:grpSpPr>
          <a:xfrm>
            <a:off x="1869558" y="2130497"/>
            <a:ext cx="1607076" cy="3230989"/>
            <a:chOff x="986908" y="2581347"/>
            <a:chExt cx="1607076" cy="3230989"/>
          </a:xfrm>
        </p:grpSpPr>
        <p:sp>
          <p:nvSpPr>
            <p:cNvPr id="3" name="圆角矩形 2"/>
            <p:cNvSpPr/>
            <p:nvPr>
              <p:custDataLst>
                <p:tags r:id="rId7"/>
              </p:custDataLst>
            </p:nvPr>
          </p:nvSpPr>
          <p:spPr>
            <a:xfrm>
              <a:off x="986908" y="3313649"/>
              <a:ext cx="625846" cy="121258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  <p:sp>
          <p:nvSpPr>
            <p:cNvPr id="4" name="圆角矩形 3"/>
            <p:cNvSpPr/>
            <p:nvPr>
              <p:custDataLst>
                <p:tags r:id="rId8"/>
              </p:custDataLst>
            </p:nvPr>
          </p:nvSpPr>
          <p:spPr>
            <a:xfrm>
              <a:off x="993937" y="4437906"/>
              <a:ext cx="273813" cy="137443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5" name="圆角矩形 4"/>
            <p:cNvSpPr/>
            <p:nvPr>
              <p:custDataLst>
                <p:tags r:id="rId9"/>
              </p:custDataLst>
            </p:nvPr>
          </p:nvSpPr>
          <p:spPr>
            <a:xfrm rot="20318279">
              <a:off x="1398716" y="4415767"/>
              <a:ext cx="273813" cy="412756"/>
            </a:xfrm>
            <a:prstGeom prst="roundRect">
              <a:avLst>
                <a:gd name="adj" fmla="val 29625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6" name="圆角矩形 5"/>
            <p:cNvSpPr/>
            <p:nvPr>
              <p:custDataLst>
                <p:tags r:id="rId10"/>
              </p:custDataLst>
            </p:nvPr>
          </p:nvSpPr>
          <p:spPr>
            <a:xfrm>
              <a:off x="1444265" y="4671514"/>
              <a:ext cx="280802" cy="1130127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7" name="圆角矩形 6"/>
            <p:cNvSpPr/>
            <p:nvPr>
              <p:custDataLst>
                <p:tags r:id="rId11"/>
              </p:custDataLst>
            </p:nvPr>
          </p:nvSpPr>
          <p:spPr>
            <a:xfrm rot="3224468">
              <a:off x="1616200" y="2530480"/>
              <a:ext cx="249347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8" name="圆角矩形 7"/>
            <p:cNvSpPr/>
            <p:nvPr>
              <p:custDataLst>
                <p:tags r:id="rId12"/>
              </p:custDataLst>
            </p:nvPr>
          </p:nvSpPr>
          <p:spPr>
            <a:xfrm rot="3531662">
              <a:off x="1876650" y="2675540"/>
              <a:ext cx="249419" cy="1185249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ctr"/>
              <a:endParaRPr lang="zh-CN" altLang="en-US" baseline="-25000" dirty="0">
                <a:sym typeface="Arial" panose="020B0604020202020204" pitchFamily="34" charset="0"/>
              </a:endParaRPr>
            </a:p>
          </p:txBody>
        </p:sp>
        <p:sp>
          <p:nvSpPr>
            <p:cNvPr id="9" name="椭圆 8"/>
            <p:cNvSpPr/>
            <p:nvPr>
              <p:custDataLst>
                <p:tags r:id="rId13"/>
              </p:custDataLst>
            </p:nvPr>
          </p:nvSpPr>
          <p:spPr>
            <a:xfrm>
              <a:off x="989302" y="2581347"/>
              <a:ext cx="701683" cy="70168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lnSpcReduction="10000"/>
            </a:bodyPr>
            <a:lstStyle/>
            <a:p>
              <a:pPr algn="ctr"/>
              <a:endParaRPr lang="zh-CN" altLang="en-US">
                <a:sym typeface="Arial" panose="020B0604020202020204" pitchFamily="34" charset="0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10678" y="5143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" name="文本框 13"/>
          <p:cNvSpPr txBox="1"/>
          <p:nvPr/>
        </p:nvSpPr>
        <p:spPr>
          <a:xfrm>
            <a:off x="2495550" y="2575560"/>
            <a:ext cx="4297680" cy="175323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cs typeface="Arial" panose="020B0604020202020204" pitchFamily="34" charset="0"/>
                <a:sym typeface="+mn-ea"/>
              </a:rPr>
              <a:t>秘书只是代表领导去检查督办，并不具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cs typeface="Arial" panose="020B0604020202020204" pitchFamily="34" charset="0"/>
                <a:sym typeface="+mn-ea"/>
              </a:rPr>
              <a:t>有指挥的权利和责任。因此，秘书不仅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cs typeface="Arial" panose="020B0604020202020204" pitchFamily="34" charset="0"/>
                <a:sym typeface="+mn-ea"/>
              </a:rPr>
              <a:t>要严肃认真，实事求是，深入了解情况</a:t>
            </a:r>
            <a:endParaRPr lang="zh-CN" altLang="en-US">
              <a:cs typeface="Arial" panose="020B0604020202020204" pitchFamily="34" charset="0"/>
              <a:sym typeface="+mn-ea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>
                <a:cs typeface="Arial" panose="020B0604020202020204" pitchFamily="34" charset="0"/>
                <a:sym typeface="+mn-ea"/>
              </a:rPr>
              <a:t>；更要态度谦和，虚心求知，待人以礼。</a:t>
            </a:r>
            <a:endParaRPr lang="zh-CN" altLang="en-US"/>
          </a:p>
        </p:txBody>
      </p:sp>
    </p:spTree>
    <p:custDataLst>
      <p:tags r:id="rId15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" name="矩形 31"/>
          <p:cNvSpPr/>
          <p:nvPr>
            <p:custDataLst>
              <p:tags r:id="rId1"/>
            </p:custDataLst>
          </p:nvPr>
        </p:nvSpPr>
        <p:spPr>
          <a:xfrm>
            <a:off x="2058670" y="1110438"/>
            <a:ext cx="7768590" cy="584775"/>
          </a:xfrm>
          <a:prstGeom prst="rect">
            <a:avLst/>
          </a:prstGeom>
        </p:spPr>
        <p:txBody>
          <a:bodyPr wrap="square">
            <a:no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600" b="1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  <a:sym typeface="+mn-ea"/>
              </a:rPr>
              <a:t>秘书部门检查督办工作的一般方法</a:t>
            </a:r>
            <a:endParaRPr lang="zh-CN" altLang="en-US" sz="3600" b="1" noProof="0" dirty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华康唐风隶W5" panose="03000509000000000000" charset="-122"/>
              <a:ea typeface="华康唐风隶W5" panose="03000509000000000000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0" name="任意多边形 19"/>
          <p:cNvSpPr/>
          <p:nvPr>
            <p:custDataLst>
              <p:tags r:id="rId2"/>
            </p:custDataLst>
          </p:nvPr>
        </p:nvSpPr>
        <p:spPr>
          <a:xfrm>
            <a:off x="233974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01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3"/>
            </p:custDataLst>
          </p:nvPr>
        </p:nvSpPr>
        <p:spPr>
          <a:xfrm>
            <a:off x="3268827" y="2272663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>
                <a:solidFill>
                  <a:srgbClr val="0070C0"/>
                </a:solidFill>
                <a:cs typeface="Arial" panose="020B0604020202020204" pitchFamily="34" charset="0"/>
                <a:sym typeface="+mn-ea"/>
              </a:rPr>
              <a:t>程序法</a:t>
            </a:r>
            <a:endParaRPr lang="zh-CN" altLang="en-US" b="1" kern="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l="50449"/>
          <a:stretch>
            <a:fillRect/>
          </a:stretch>
        </p:blipFill>
        <p:spPr>
          <a:xfrm rot="20460000">
            <a:off x="298245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09850" y="2700020"/>
            <a:ext cx="5542915" cy="31692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>
                <a:cs typeface="Arial" panose="020B0604020202020204" pitchFamily="34" charset="0"/>
                <a:sym typeface="+mn-ea"/>
              </a:rPr>
              <a:t>    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000"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）这是秘书部门检查督办工作最基本的方法。</a:t>
            </a:r>
            <a:r>
              <a:rPr lang="en-US" altLang="zh-CN" sz="2000">
                <a:cs typeface="Arial" panose="020B0604020202020204" pitchFamily="34" charset="0"/>
                <a:sym typeface="+mn-ea"/>
              </a:rPr>
              <a:t> </a:t>
            </a:r>
            <a:endParaRPr lang="en-US" altLang="zh-CN" sz="20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>
                <a:cs typeface="Arial" panose="020B0604020202020204" pitchFamily="34" charset="0"/>
                <a:sym typeface="+mn-ea"/>
              </a:rPr>
              <a:t>     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000"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）通常由确定项目、检查催办、结果反馈三个环节构成。</a:t>
            </a:r>
            <a:r>
              <a:rPr lang="en-US" altLang="zh-CN" sz="2000">
                <a:cs typeface="Arial" panose="020B0604020202020204" pitchFamily="34" charset="0"/>
                <a:sym typeface="+mn-ea"/>
              </a:rPr>
              <a:t> </a:t>
            </a:r>
            <a:endParaRPr lang="en-US" altLang="zh-CN" sz="20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000">
                <a:cs typeface="Arial" panose="020B0604020202020204" pitchFamily="34" charset="0"/>
                <a:sym typeface="+mn-ea"/>
              </a:rPr>
              <a:t>     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000">
                <a:cs typeface="Arial" panose="020B0604020202020204" pitchFamily="34" charset="0"/>
                <a:sym typeface="+mn-ea"/>
              </a:rPr>
              <a:t>3</a:t>
            </a:r>
            <a:r>
              <a:rPr lang="zh-CN" altLang="en-US" sz="2000">
                <a:cs typeface="Arial" panose="020B0604020202020204" pitchFamily="34" charset="0"/>
                <a:sym typeface="+mn-ea"/>
              </a:rPr>
              <a:t>）秘书应严格按照环节和程序来进行工作。</a:t>
            </a:r>
            <a:endParaRPr lang="zh-CN" altLang="en-US" sz="2000">
              <a:cs typeface="Arial" panose="020B0604020202020204" pitchFamily="34" charset="0"/>
              <a:sym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任意多边形 19"/>
          <p:cNvSpPr/>
          <p:nvPr>
            <p:custDataLst>
              <p:tags r:id="rId1"/>
            </p:custDataLst>
          </p:nvPr>
        </p:nvSpPr>
        <p:spPr>
          <a:xfrm>
            <a:off x="233974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02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3268827" y="2272663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>
                <a:solidFill>
                  <a:srgbClr val="0070C0"/>
                </a:solidFill>
                <a:cs typeface="Arial" panose="020B0604020202020204" pitchFamily="34" charset="0"/>
                <a:sym typeface="+mn-ea"/>
              </a:rPr>
              <a:t>受权法</a:t>
            </a:r>
            <a:endParaRPr lang="zh-CN" altLang="en-US" b="1" kern="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50449"/>
          <a:stretch>
            <a:fillRect/>
          </a:stretch>
        </p:blipFill>
        <p:spPr>
          <a:xfrm rot="20460000">
            <a:off x="298245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09850" y="2700020"/>
            <a:ext cx="5542915" cy="34150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24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）在检查督办某些重大问题时，秘书人员往往被授予一些较大的权利，可以代表上一级领导机关，检查了解下属机关的工作。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 </a:t>
            </a:r>
            <a:endParaRPr lang="en-US" altLang="zh-CN" sz="24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>
                <a:cs typeface="Arial" panose="020B0604020202020204" pitchFamily="34" charset="0"/>
                <a:sym typeface="+mn-ea"/>
              </a:rPr>
              <a:t>     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）其主要工作也只是听和看，目的仍然是了解情况，以便及时反馈。</a:t>
            </a:r>
            <a:endParaRPr lang="zh-CN" altLang="en-US" sz="2400">
              <a:cs typeface="Arial" panose="020B0604020202020204" pitchFamily="34" charset="0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" name="任意多边形 19"/>
          <p:cNvSpPr/>
          <p:nvPr>
            <p:custDataLst>
              <p:tags r:id="rId1"/>
            </p:custDataLst>
          </p:nvPr>
        </p:nvSpPr>
        <p:spPr>
          <a:xfrm>
            <a:off x="2339747" y="2140496"/>
            <a:ext cx="929080" cy="630731"/>
          </a:xfrm>
          <a:custGeom>
            <a:avLst/>
            <a:gdLst>
              <a:gd name="connsiteX0" fmla="*/ 0 w 1052290"/>
              <a:gd name="connsiteY0" fmla="*/ 0 h 714376"/>
              <a:gd name="connsiteX1" fmla="*/ 695102 w 1052290"/>
              <a:gd name="connsiteY1" fmla="*/ 0 h 714376"/>
              <a:gd name="connsiteX2" fmla="*/ 1052290 w 1052290"/>
              <a:gd name="connsiteY2" fmla="*/ 357188 h 714376"/>
              <a:gd name="connsiteX3" fmla="*/ 1052289 w 1052290"/>
              <a:gd name="connsiteY3" fmla="*/ 357188 h 714376"/>
              <a:gd name="connsiteX4" fmla="*/ 695101 w 1052290"/>
              <a:gd name="connsiteY4" fmla="*/ 714376 h 714376"/>
              <a:gd name="connsiteX5" fmla="*/ 244992 w 1052290"/>
              <a:gd name="connsiteY5" fmla="*/ 714376 h 714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52290" h="714376">
                <a:moveTo>
                  <a:pt x="0" y="0"/>
                </a:moveTo>
                <a:lnTo>
                  <a:pt x="695102" y="0"/>
                </a:lnTo>
                <a:cubicBezTo>
                  <a:pt x="892371" y="0"/>
                  <a:pt x="1052290" y="159919"/>
                  <a:pt x="1052290" y="357188"/>
                </a:cubicBezTo>
                <a:lnTo>
                  <a:pt x="1052289" y="357188"/>
                </a:lnTo>
                <a:cubicBezTo>
                  <a:pt x="1052289" y="554457"/>
                  <a:pt x="892370" y="714376"/>
                  <a:pt x="695101" y="714376"/>
                </a:cubicBezTo>
                <a:lnTo>
                  <a:pt x="244992" y="714376"/>
                </a:lnTo>
                <a:close/>
              </a:path>
            </a:pathLst>
          </a:custGeom>
          <a:solidFill>
            <a:schemeClr val="accent1"/>
          </a:solidFill>
        </p:spPr>
        <p:txBody>
          <a:bodyPr rot="0" spcFirstLastPara="0" vertOverflow="overflow" horzOverflow="overflow" vert="horz" wrap="square" lIns="180000" tIns="45720" rIns="91440" bIns="45720" numCol="1" spcCol="0" rtlCol="0" fromWordArt="0" anchor="ctr" anchorCtr="0" forceAA="0" compatLnSpc="1">
            <a:normAutofit/>
          </a:bodyPr>
          <a:p>
            <a:pPr algn="ctr"/>
            <a:r>
              <a:rPr lang="en-US" altLang="zh-CN" sz="2800" b="1" dirty="0" smtClean="0">
                <a:solidFill>
                  <a:schemeClr val="bg1"/>
                </a:solidFill>
              </a:rPr>
              <a:t>03</a:t>
            </a:r>
            <a:endParaRPr lang="zh-CN" altLang="en-US" sz="2800" b="1" dirty="0" err="1" smtClean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3268827" y="2272663"/>
            <a:ext cx="4117167" cy="366395"/>
          </a:xfrm>
          <a:prstGeom prst="rect">
            <a:avLst/>
          </a:prstGeom>
        </p:spPr>
        <p:txBody>
          <a:bodyPr wrap="square" anchor="ctr" anchorCtr="0">
            <a:noAutofit/>
          </a:bodyPr>
          <a:p>
            <a:pPr>
              <a:lnSpc>
                <a:spcPct val="130000"/>
              </a:lnSpc>
            </a:pPr>
            <a:r>
              <a:rPr lang="zh-CN" altLang="en-US" b="1">
                <a:solidFill>
                  <a:srgbClr val="0070C0"/>
                </a:solidFill>
                <a:cs typeface="Arial" panose="020B0604020202020204" pitchFamily="34" charset="0"/>
                <a:sym typeface="+mn-ea"/>
              </a:rPr>
              <a:t>分层负责法</a:t>
            </a:r>
            <a:endParaRPr lang="zh-CN" altLang="en-US" b="1" kern="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cs typeface="Arial" panose="020B0604020202020204" pitchFamily="34" charset="0"/>
              <a:sym typeface="+mn-ea"/>
            </a:endParaRPr>
          </a:p>
        </p:txBody>
      </p:sp>
      <p:pic>
        <p:nvPicPr>
          <p:cNvPr id="37" name="图片 3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50449"/>
          <a:stretch>
            <a:fillRect/>
          </a:stretch>
        </p:blipFill>
        <p:spPr>
          <a:xfrm rot="20460000">
            <a:off x="2982450" y="1318362"/>
            <a:ext cx="113847" cy="5403422"/>
          </a:xfrm>
          <a:custGeom>
            <a:avLst/>
            <a:gdLst>
              <a:gd name="connsiteX0" fmla="*/ 0 w 4806245"/>
              <a:gd name="connsiteY0" fmla="*/ 0 h 9705673"/>
              <a:gd name="connsiteX1" fmla="*/ 4806245 w 4806245"/>
              <a:gd name="connsiteY1" fmla="*/ 0 h 9705673"/>
              <a:gd name="connsiteX2" fmla="*/ 4806245 w 4806245"/>
              <a:gd name="connsiteY2" fmla="*/ 9705673 h 9705673"/>
              <a:gd name="connsiteX3" fmla="*/ 0 w 4806245"/>
              <a:gd name="connsiteY3" fmla="*/ 9705673 h 9705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06245" h="9705673">
                <a:moveTo>
                  <a:pt x="0" y="0"/>
                </a:moveTo>
                <a:lnTo>
                  <a:pt x="4806245" y="0"/>
                </a:lnTo>
                <a:lnTo>
                  <a:pt x="4806245" y="9705673"/>
                </a:lnTo>
                <a:lnTo>
                  <a:pt x="0" y="9705673"/>
                </a:lnTo>
                <a:close/>
              </a:path>
            </a:pathLst>
          </a:custGeom>
        </p:spPr>
      </p:pic>
      <p:pic>
        <p:nvPicPr>
          <p:cNvPr id="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图片 65" descr="timgYHKA9170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09205" y="2275840"/>
            <a:ext cx="3683000" cy="463296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609850" y="2700020"/>
            <a:ext cx="554291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>
                <a:cs typeface="Arial" panose="020B0604020202020204" pitchFamily="34" charset="0"/>
                <a:sym typeface="+mn-ea"/>
              </a:rPr>
              <a:t>     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（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1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）秘书部门的检查督办工作，要充分依靠和尊重下属机关和部门。 </a:t>
            </a:r>
            <a:endParaRPr lang="en-US" altLang="zh-CN" sz="24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2400">
                <a:cs typeface="Arial" panose="020B0604020202020204" pitchFamily="34" charset="0"/>
                <a:sym typeface="+mn-ea"/>
              </a:rPr>
              <a:t>   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  （</a:t>
            </a:r>
            <a:r>
              <a:rPr lang="en-US" altLang="zh-CN" sz="2400">
                <a:cs typeface="Arial" panose="020B0604020202020204" pitchFamily="34" charset="0"/>
                <a:sym typeface="+mn-ea"/>
              </a:rPr>
              <a:t>2</a:t>
            </a:r>
            <a:r>
              <a:rPr lang="zh-CN" altLang="en-US" sz="2400">
                <a:cs typeface="Arial" panose="020B0604020202020204" pitchFamily="34" charset="0"/>
                <a:sym typeface="+mn-ea"/>
              </a:rPr>
              <a:t>）涉及下属机关和部门的工作，首先要由下属机关和部门进行检查督办。秘书不直接处理，不代替下属机关和部门工作。</a:t>
            </a:r>
            <a:endParaRPr lang="zh-CN" altLang="en-US" sz="24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zh-CN" altLang="en-US" sz="2400">
              <a:cs typeface="Arial" panose="020B0604020202020204" pitchFamily="34" charset="0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0" name="图片" descr="https://timgsa.baidu.com/timg?image&amp;quality=80&amp;size=b9999_10000&amp;sec=1522766186603&amp;di=7e5ec611fc0be766d90f15f87a14a52b&amp;imgtype=0&amp;src=http%3A%2F%2F7.pic.paopaoche.net%2Fup%2F2016-3%2F2016317143939.pn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7720785" y="4189711"/>
            <a:ext cx="2695575" cy="269557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pic>
      <p:pic>
        <p:nvPicPr>
          <p:cNvPr id="151" name="图片" descr="D:\Program Files\Microsoft Office\MEDIA\OFFICE12\Lines\BD2131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47813" y="488950"/>
            <a:ext cx="8054975" cy="320675"/>
          </a:xfrm>
          <a:prstGeom prst="rect">
            <a:avLst/>
          </a:prstGeom>
          <a:noFill/>
          <a:ln w="9525" cap="flat" cmpd="sng">
            <a:noFill/>
            <a:prstDash val="solid"/>
            <a:round/>
          </a:ln>
        </p:spPr>
      </p:pic>
      <p:sp>
        <p:nvSpPr>
          <p:cNvPr id="152" name="矩形"/>
          <p:cNvSpPr/>
          <p:nvPr/>
        </p:nvSpPr>
        <p:spPr>
          <a:xfrm>
            <a:off x="4599326" y="935370"/>
            <a:ext cx="2632710" cy="58356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  <a:effectLst>
            <a:innerShdw blurRad="736600" dist="914400" dir="13500000">
              <a:srgbClr val="0984FF">
                <a:alpha val="35686"/>
              </a:srgbClr>
            </a:innerShdw>
          </a:effectLst>
        </p:spPr>
        <p:txBody>
          <a:bodyPr vert="horz" wrap="none" lIns="91440" tIns="45720" rIns="91440" bIns="45720" anchor="t" anchorCtr="0">
            <a:spAutoFit/>
          </a:bodyPr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3200" b="1" i="0" u="none" strike="noStrike" kern="1200" cap="none" spc="0" baseline="0">
                <a:solidFill>
                  <a:srgbClr val="FF0000"/>
                </a:solidFill>
                <a:effectLst>
                  <a:reflection blurRad="6350" stA="55000" endPos="45500" dir="5400000" sy="-100000"/>
                </a:effectLst>
                <a:latin typeface="华康唐风隶W5" panose="03000509000000000000" charset="-122"/>
                <a:ea typeface="华康唐风隶W5" panose="03000509000000000000" charset="-122"/>
                <a:cs typeface="Arial" panose="020B0604020202020204" pitchFamily="34" charset="0"/>
              </a:rPr>
              <a:t>【课后练习】</a:t>
            </a:r>
            <a:endParaRPr lang="zh-CN" altLang="en-US" sz="3200" b="1" i="0" u="none" strike="noStrike" kern="1200" cap="none" spc="0" baseline="0">
              <a:solidFill>
                <a:srgbClr val="FF0000"/>
              </a:solidFill>
              <a:effectLst>
                <a:reflection blurRad="6350" stA="55000" endPos="45500" dir="5400000" sy="-100000"/>
              </a:effectLst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3" name="矩形"/>
          <p:cNvSpPr/>
          <p:nvPr/>
        </p:nvSpPr>
        <p:spPr>
          <a:xfrm>
            <a:off x="1873250" y="1652024"/>
            <a:ext cx="8420324" cy="3705225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  <p:txBody>
          <a:bodyPr vert="horz" wrap="square" lIns="91440" tIns="45720" rIns="91440" bIns="45720" anchor="t" anchorCtr="0">
            <a:spAutoFit/>
          </a:bodyPr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z="1800" b="0" i="0" u="none" strike="noStrike" kern="1200" cap="none" spc="0" baseline="0">
                <a:solidFill>
                  <a:srgbClr val="0070C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二、选择：（下列各题中只有一项最准确，请找出。） </a:t>
            </a:r>
            <a:endParaRPr lang="en-US" altLang="zh-CN" sz="18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8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．下列哪一项不是秘书部门检查督办工作作用的体现？（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）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A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．推动决策执行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．优化机构设置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．矫正工作偏差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．提高工作效率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2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．下列哪一项不是秘书部门检查督办工作的一般方法？（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）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A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．责令法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．程序法 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．受权法 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．分层负责法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3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．检查督办工作就是通过监督、催促、检查来克服决策实施过程中的（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）。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A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．错误内容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．偏差因素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．失误之处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．疏忽只处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4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．下列哪一项不是秘书检查督办工作程法的构成环节？（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）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A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．确定项目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．检查督办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．结果反馈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．集体讨论通过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5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．秘书部门的检查督办，能及时准确地（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）检查督办的情况，有助于领导及时掌握信息，采取行动。 </a:t>
            </a:r>
            <a:endParaRPr lang="en-US" altLang="zh-CN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  <a:p>
            <a:pPr marL="0" indent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     A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．了解  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B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．报告   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C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．反馈           </a:t>
            </a:r>
            <a:r>
              <a:rPr lang="en-US" altLang="zh-CN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D</a:t>
            </a:r>
            <a:r>
              <a:rPr lang="zh-CN" altLang="en-US" sz="1600" b="0" i="0" u="none" strike="noStrike" kern="1200" cap="none" spc="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．传达</a:t>
            </a:r>
            <a:endParaRPr lang="zh-CN" altLang="en-US" sz="1600" b="0" i="0" u="none" strike="noStrike" kern="1200" cap="none" spc="0" baseline="0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54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568450" y="-144463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  <p:sp>
        <p:nvSpPr>
          <p:cNvPr id="155" name="矩形" descr="data:image/jpeg;base64,/9j/4AAQSkZJRgABAQAAAQABAAD/2wBDAAgGBgcGBQgHBwcJCQgKDBQNDAsLDBkSEw8UHRofHh0aHBwgJC4nICIsIxwcKDcpLDAxNDQ0Hyc5PTgyPC4zNDL/2wBDAQkJCQwLDBgNDRgyIRwhMjIyMjIyMjIyMjIyMjIyMjIyMjIyMjIyMjIyMjIyMjIyMjIyMjIyMjIyMjIyMjIyMjL/wAARCAH0AfQ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3+iiigAooooAKKKKACiiuZ8QeOdI0DMby+fcj/ljFyR9T2qoQlN2irkTqRprmm7I6asnVfE2j6MpN9fxRt/cB3MfwHNePa78RNa1gtHFL9jtz/BCcMfq3WuSZmdizsWY8kk5Jr0aWXN61GeXWzVLSkr+p61qHxetI8rp2nSzHs8zBB+Qyf5Vy978T/El0x8maC1X0iiB/Vs1xlFd0MJRj9k86pjq895W9NDXufFWv3mfO1e8IPULKVH5DAqg99dyf6y6nb/ekJqvRW6hFbI53OUt2KSWOSST70lFFUQFFFFABRRRQAUUUUAFFFFABRRRQAUUUUAFFFFABRRRQAUUUUAFFFFABRRRQAUUUUAFFFFABRRRQAUUUUAFFFFAD0mlj/wBXK6/7rEVah1nVLdg0OpXcZHdJ2H9apUUmk9ylJrZnSWvj3xNa4CarK49JVV8/iRmui0/4uajFhb+wguB/eiJjP9R/KvOaKxlhqUt4o2hi68NpM900r4l+H9RYJNLJZSHtOML/AN9Dj8662G4huYxJBKkiEZDI2Qa+Xqv6brWo6RMJLC8lhIOcK3yn6joa46mXResHY76WayWlRXPpaivL9B+K6Nth1qDaennxDj8RXpFlf2uo2y3FpOk0TDIZDmvOq0KlJ+8j1aOJp1l7jLFFFFYm4UUUUAFFFFABRRRQAUUUUAFFFFABVa/1C10y0e6vJkhhQZLMapeIPENj4c09rq8f5jxHED8zn0H+NeFeIvE2oeJL0zXchEQP7uFT8qD/AD3rrw2ElWd3ojixeNjQVlrI6TxR8S7zUmktdKLW1r08z+Nx/SuCZmdizMWYnJJOSaSivbp0oU1aKPnqtadWXNNhRS0VoZCUUtJQAUUUUAFFFLQAlFFLQAlFKaSgAopRRQAlFLQaAEoopaAEoopaAEoopaAEopaKAEoopaAEoopaAEooooAKKWigBKKKKACilooASiiigAoopaAEopaSgAoopaAEoopaAErT0bxBqWg3ImsLhk5+ZDyrfUVmUUpRUlZlRk4u8Xqe7eE/Htj4hVbecrbX/wDzzJ4f/dP9K6+vlxGaNw6MVYHIIOCK9T8EfEQyGPTNbl+Y/LFct39m/wAa8jE4Hl9+nt2PbwmY83uVd+56hRQCCMg5BorzT1gooooAKKKKACiiigArJ8Q+ILTw7pj3l02W6RRg8u3oKu6hf2+mWM15dOEhiXcxNfPvibxDc+I9Wku5mIiB2wx54Ra68JhnWld7I4sbi1QjZfEyvrWtXmvajJeXkhZmPyr2QegrOoor3lFRVkfNSk5O73CiiimSFFFFABRRRQAUUUUAFFFFABRRRQAUUUUAFFFFABRRRmgAopM0maB2HUUmaM0BYWiiigQUUUUAFFFFABRRRQAUUUUAFFFFABRRRQAUUUUAFFFFABRRRQAUUUUAFFFFABRRRQAUUUUAFFFFAHpvw+8dGFo9H1WbMZ+W3mc/dP8AdJ9PSvV6+WwcHIr2L4ceLzqVsNIv5c3US/uXY8yKO31FeTjsLb95D5nt5fjb2pVPl/kehUUUV5Z7IUUUUAFFFcz458Qf2B4fkeJgLmf93EPQnqfwqoQc5KK6kVJqnFzlsjz/AOJXig6lqJ0q1k/0W3P7zB4d/wD61cDSszOxZiSxOST3NJX0tKmqcFFHydarKrNzkFFFFaGQUUUUAFFFFABRRRQAUUUUAFFFFABRRRQAUUUUAFFFFACGkJoNMPJC+pxUt2KSuG6m7q9R0nwtp1rZR+dbJPMygu8nPJ9Kvf2DpPH/ABL7fj/Yr4itxxhKdRwjTk0uuh9HT4cryipOSR5CG6e9PBrufFvhuyh0uS+tIhC8PLqnRl/ziuCB5r6PKc1o5nQ9tSutbNPdM8rHYGphKns5kwpaaKcK9VHAFFFFMQUUUUAFFFFABRRRQAUUUUAFFFFABRRRQAUUUUAFFFFABRRRQAUUUUAFFFFABRRRQAUUUUAFTWt1NZXUVzbuUliYMrDsahopNXGnbVH0V4W16LxDokN4pAlA2yr/AHWHWtqvCfh/4hbRNeSGRsWl0RG4J4B7GvdgcjIr57F0PY1LLZ7H1GCxHt6V3utwooormOsK8J+IeunWPEkkUbZt7TMSe5/iP5/yr2DxLqi6N4evb4kbkjITPdjwP1NfOjMzuzsSWY5JPc16mW0rt1GePmtayVJddWNooor1zwwooooAKKKKACijFFABRRRQAUUUUAFFFFABRRRQAUUUUAFFFFADGqNT++T/AHh/OntUY/1qf7w/nWNT4Wa090e2w/6lP90fyp9Mh/1Kf7o/lT6/nqp8bP1OOyMXxZ/yK+of9cv6ivJkNes+Lf8AkVdQ/wCuX9RXkic1+ocDf7lP/F+iPj+I1+/j6f5llakHSokqUdK+5R8wwoooqhBRRRQAUUUUAFFFFABRRRQAUUUUAFFFFABRRRQAUUUUAFFFFABRRRQAUUUUAFFFFABRRRQAUUUUAAJBBBwRXv3gbXP7c8NwyO2biH91L9R3/EYrwGu9+FerfY9fl0+RsR3afKP9tef5Z/KuLHUuek31R35dW9nWSez0PZqKKK8E+lPNvi5qHl6fYaercyyGVgPRRgfqf0ryauy+J16brxjLDn5baJIwPqNx/wDQq42vosHDkox+8+Wx1TnryfbT7gooorpOQKKKKACiiigAooooAKSkJppbFTcdh2aM0zJJ4BP0pNxzilzIrlZKDS1EGzTwadybDqKKKYgooopgFBooNJgRtUI/1qf7w/nUzdKiH+tT/eH86yq/Czanuj22H/Up/uj+VPpkX+pj/wB0fyp9fz1U+Jn6lHZGL4u/5FXUP+uX9RXkkfWvW/Fv/Iq6h/1z/qK8kTqK/T+Bv9yn/i/RHx/Ef8ePp/mWFqUVGlS190j5lhRRRVEhRRRQAUUUhNIBaTNNLU3dSuOw/NOzUW6lBzRcLElFIDS0xBRRRTAKKKKACiiigAooooAKKKKACiiigAooooAKKKKACiiigAq3pl62nara3i5zBKr8dwDyKqUUmrqzGm07o+oI5FliSRSCrAEEdxRWF4JvTf8Ag7TZmOWEXlk/7pK/0or5eceWTj2PsKc+eCkup4n4puftnirVJs5BuXAPsDgfoKyKnvn8y/uZP70rH8yagr6aCtFI+RnLmk2FFFFUQFFFFMAooopAFIaWkNADCataXpdzq94sFuvHVnPRR71UbNeqeGbKC00K2MIG6VBI7j+ImvnuI84llmF54K8paLsvM9fKcAsZW5ZPRasn0vRbPSrVYYolZv4nIBLGsXxN4US+iN1YRqlyoyUAwJP/AK9dXRX5Ph83xdDE/WYzfN1v19T7argaFSj7Fx0PDyGjco6lWU4IPUU9WzXoXirwqNSRryyUC7UfMvaQf415z80blHUqynBB4Ir9eyfOaOZ0faU9JLddv+B2Z8Nj8vqYSfLLbo+5YBp2ahVsipFNe0meY0OooopiCiiigCNqjUfvU/3h/OpmFRcqwI6jkVnNXTRpB2dz2uH/AFKf7o/lT6wNJ8Uabd2MZmuUhlVQGRzjmr/9uaV/0ELf/vsV+DYjLsXSqyhKnK6fZn6ZSxVCcFJTX3lXxbz4W1D/AK5f1FeTIK9A8XeJLGXS5LC0mWaWb5WZeir3/lXBIK/S+DcJWoYGXtYuPNK6v2skfJZ/XhUxC5HeyJFqWmAU+vsUfOsKKKKYgoopCaAENMLUM2Kda2k9/dpb2yF5X6D09z7VnUqRpxcpOyRrTg5tRitR1paT6hdJbWyF5H6D09z7V6Np3g7TLW1CXMIuJj992PGfarWgaBDodrtGHuH/ANZKep9h7VsV+U5/xRVxVT2WEk4wXVaN/wDA8vmz7bLMmhRhz11eT+5HnPibwqdPzeWKs1v/ABJ1Kf8A1q5ZWr25lDqQwBUjBB715d4t0qLS9WH2cbYpl3hf7pzzXvcK8Q1MU/qeJ1klo+/k/Pz6nmZzlcaK9vS0XVGOppwqNakFfdo+YYtFFFUIKKKKACiiikAUUUUAFFFFABRRRTAKKKKQBRRRTAKKKKACiiikB6/8M9Vhi8KtDM+0x3LhR7EKf5k0Vwvh6/8AsthImcZlJ/QUV5NbC81RyPbw+N5aUY9jmySxJPU80lFFeseIFFFFABRRRTAKKKKQBSGlooAiauo8KeKRYsun3zf6OT8kh/gPv7VzLCoWWvOzLL6OPoOhWWj+9PujtweKqYaoqkGe3ghgCDkEZBHelrzrwp4sNkyafqD5tycRyn/ln7H2r0QEMoIOQeQfWvxjNspr5bX9lUWnR9Gv63R+gYLG08XT54b9V2FNcp4q8KjU0a9slC3ij5l7Sj/Guro7Vz4DH1sDWVai7Nfiuz8jXE4aniKbp1FoeHYaNyjqVZSQQeCPapVavQvFXhZdTRr2zULeKPmXtKP8a86w0blJFZXUkEN1FfsuTZxRzOj7SnpJbrs/8uzPgMwwFTCVOWW3Rk4NLTFPFOFe2eaxaKM03cKBWFNMIoLU0tUtlJDGGT/jTdoPanE0mR61NjQAKkFMBpwNNEslFOqMNTt1UQ0OopM0tMQhpjHtTmNLb2s99cpbW0Zkkc4C/wCe1Z1KkYRcpOyRcIOTstxtrbT390ltboXlc8AfzNeo+HvD8OiWuOHuHH7yQjr7D2pPD3h+HRLbs9y4/eSEfoPatqvybiTiSWOk8Ph3amv/ACb/AIHZfNn3OU5SsMvaVfj/AC/4IUUVV1C/ttMs3urpwkSD8WPYCvk6dOVSShBXbPblJRTlJ6BqGoW2mWb3V0+2NB+JPoK8o1jWJda1FrmQbUHyxp/dFJrmvXOvXplk+SBf9VEOij19zVFFxX61w3w+svj7atrUf4Lt69z4nN80eJl7OHwL8SRKkFNUU+vrkfPsKKKKYgooooAKKKKACiiigAooooAKKKKACiiigAooooAKKKKACiiigB6SvGMKcDrRTKKLILsMUYpaKAExRilooATFGKWigBMUYpaKAExRilooAaRTGWpKMUmhplRkrrfCniw2TJp+oPm3PEcp/g9j7VzLLUDpXm5lltDH0HRrLTv1T7o7cHjKmGqKcGe4qQyhgQQeQfWlrzrwp4razZLDUHzbniOU/wAHsfavRAwYAgjB71+NZtlNfLa/sqi06Po1/W59/gsdTxdPnhv1XYU9K808cRwx68piADPGGkx6+9db4j8Rw6LblFw924+SP09z7V5hPczXdxJPO5eRzlmPevq+DMrxEav12WkLNLz/AOAjxOIMZScPYLWX5CqeKdmowcCgtX6VfQ+QsOLU0tWppPh3UNYIaJPLgzzK4wPw9a7fTPBum2IV5k+0yj+KTp+VeBmfEuBwF4SlzS7L9eiPVweUYjE+8lZd2edWthe3zbbW2ll91Xitu38D6xOAZBDAD/ffn8hXpaRpGoVFCqOgUYFOr4zFcb4ubtQgorz1f6L8D36PDtCP8STf4HAx/Dub/lpqCD/cjNS/8K6GP+Qm3/fr/wCvXc0V5UuK82b/AIv4R/yO1ZLgkvg/F/5nn8nw7uQD5V/ET/toRWbc+C9at8lIknA/55vz+Rr1KiuijxjmdN+81L1X+VjKpkOElsmvn/nc8UuLa6tH2XMEkTejKRUYf3r2qa3huYyk8SSIf4WXNczqngawugXsmNtL/d6of8K+mwHG2HqtRxMeR91qv8/zPIxPDtWOtF834M8+DU7dVjU9HvtHk2XUJC9pF5U/jVIPX2lHEU68FUpSTT6o+eqUZ05OM1Zj2PFd74DtoBp01yFBnZ9pOOQPSuAJrS0PXZ9Eu/MTLwv/AKyP1Ht715XEGCrY3ATo0H72j9bdDtyvEU8PiVOotPy8z1yiqtjf2+o2qXFs4eNh+R9DS3t/b6davc3LhY1H5+31r8WeHq+19lyvmva3W/Y/Qfaw5Oe+ncS/v7fTLOS6upAkSD/vo+gryfXtdudevTI+Ut0P7qLsPc+9O1/XbjXbwuxKW6f6qLsPc+9ZqJX6pw5w5HARVeur1H/5L5evdnxua5q8Q/Z0/gX4iIlTqtCrUgFfXxR8/KQAUuKWirIExRilooATFGKWigBMUYpaKAExRilooATFGKWigBMUYpaKAExRilooATFGKWigBMUYpaKAExRilooATFFLRQAUUtFAhKKWigBKKWigBKKWigBKKWigBKSnUUAMxTGWpcUmKTKTKxTmtW08R6tY2wgguiIxwoYZ2/SqJWmla5sRhaOIjy1oqS81c3pV6lJ3g2vQZcTTXMzTTyNJIxyWY0wVIwwKYFZ3CIMsTgAc5NWoxhGy0SFdyd3uCq0jhEUsxOAAOTXdeHvBaoqXWpqGbqsHYfWrvhfwwumxLdXaBrthkA/8s/b611OK/N+IeKp1G8NgpWj1l39PLz6n1uV5LGKVXEK76Lt6+Y1ECKFQAKowABwKdRRXwTbe59KklsFFFFIAooooAKKKKACiiimBFPbxXMTRTxrJG3VWHBrgPEXg17MPd6aGeEctFnLL9PUV6JSEZr1cqzjE5dV56T06ro/67nFjMBRxUOWa16PqeGhu1O612/i3woNr6jp8fzDmWJR19x71wyn1r9gyvM6OY0FWpP1XVM+ExmDqYSpyT+XmaGnavfaU7NaTFA33lIyD+FGpavf6uym7mLhfuqBgD8KqAU4LXV9Sw7re35Fz97K/3mH1mqqfs+Z8vboRqnNSqtOC04CutI53IQCnUYpaom4lFLRQISilooASilooASilooASilooASilooASilooASilooASilooASilooASilooASilooAKKKKACiiigAooooAKKKKACiiigAooooAKTFLRQAlNanGo2NJlIjY123grw/hV1W5Xk/6hSO396ub0HSzrGrx25z5S/PKR2UV60iLGgRQAqgAAdAPSvg+Mc5dCn9Sov3pL3vJdvn+XqfT5Dl6qS+sVFotvX/gC4paKK/ML3PsQooopAFFFFABRRRQAUUUUAFFFFABRRRQAhGevPsa818Y+Hxpt19utlItZm+dR0Rv8DXpdVr6zi1CzltZhmORcH2969nJM1qZdilUXwvSS7r/NdDgzHBRxVFw69PU8ZQ81MtJe2cmnX81pKCGjbHPcdjTUNfttGpGpFTg7p6n53VhKEnGW6JgKWkBpa2MGFFFFMAooooAKKKKACiiigAooooAKKKKACiiigAooooAKKKKACiiigAooooAKKKKACiiigAooooAKKKKACilpKACkzSE4ppalcdh+aM1HvpN9K4WJc0tQ7xS76LhYloqPdTs07hYG6VCx9OtSMeKSCBrq7ht1HzSuEH41nUmoRcnsi4RcnZHofgjTRaaP9qdcSXJ3DPXYOn9TXT0yGJYIUhQYSNQo/Din1+C5jjJYzFTry+0/w6L5I/TsJQVCjGmugUUUVwnQFFFFABRRRQAUUUUAFFFFABRRRQAUUUUAFFFFMDhPiBpgHkaki/8ATOQ/yrjENeu67ZDUNFu7fGWKEr9RyK8ejOOvWv1ng3HOvgvYyesHb5PVfqfEZ/hlTxHOtpfmWlNPqJTT819imfOtC80Zpu6m7vencLEmaM1HvpN4pXHYlzS1Fvpd9FxWJKKaGzS0wsLRRRTEFFFFABRRRQAUUUUAFFFFABRRRQAUUUUAFFFFABRRRQAtFFFAgooooADTCeKcajYnNS2Ui7pukXuryslrGCF+87HCj8a1T4G1b+/b/wDfZ/wrpfBSKvh2NgAC0jEn1roq/M834uxtDGVKNFJRi7aq+3zPssBkWHqYeNSpdtq55sfAur/37f8A77P+FJ/wgmsf37f/AL7P+FelUV5v+umZf3fu/wCCdf8Aq/g/P7zzT/hBdY/vW/8A33/9al/4QbWPW3/77/8ArV6VRT/10zL+793/AAQ/1fwnn955fc+ENXtYGlMcciqMkRtk/lWJnHHevazzXkGuosWu3saABRKcAV9XwxxBXzKc6VdK6V7r7jxM4yqlhIxnTej01KTGtnwfB9o8T2xIyIg0h/AcfqRWHmuq+H6BtZupD/Db8fiw/wAK9nPqzpZbWkv5Wvv0/U4Msp8+Lpp9/wAtT0UDFFFFfhzP0ZBRRRSAKKKKACiiigAooooAKKKKACiiigAooooAKKKM0AGM8Hoa8X1OD7LrF5BjGyZgPpmvZyRivJvFq+X4pvAO5DfmBX3HA9VxxdSn3jf7mv8AM+d4ihehGXZ/p/wDMU1LFFJPKsUSF5GOAo7mq4auj8FKr+IBuAO2JmHsa/RMfi3hMLUrpX5U2fJ4ah7evGl3ZIvgjV3QMTAhP8LPyP0oPgXV/wC/bf8AfZ/wr0bdRvFfmT4zzNv7P3f8E+xXD+DXf7zzf/hBNY/vW3/fw/4Uf8ILrH963/77/wDrV6TvFLupf655n/d+7/gj/wBX8H5/eebf8INrHrb/APff/wBakbwRrCqTiBj6B/8A61elZoprjTMv7v3f8EHw/hPP7zxmaGW1naGeNo5EOCp6ihTXSePUVNVt3UYZouT681zCGv0zK8a8bhKeIas5I+Nx2HWHrypJ3sSilpBS16JxMKKKKYBRRRQAUUUUAFFFFABRRRQAUUUUAFFFFABRRRQAuKTFLRSATFGKWkoAQ1E9TGo2HNJlI9H8FEHw5EMjIkfj8a6GvK9E8RXOhllVBLA/LRk459RW5/wsRR/zDm/7+V+U51wzmFTG1KtGHNGTvuuvqz7jL84wscPCFSVmlY7iiuG/4WMg/wCYa3/fwUf8LGT/AKBr/wDfwV5X+q+a/wDPr8V/md39s4L+f8GdzRXDf8LFj/6Bsn/fwUo+Isf/AEDX/wC/go/1XzX/AJ9fiv8AMP7ZwX8/4M7ivIfEBB8Q3xBBHmmuiuPiC8kDLb2RjkIwGZwQK5B2eaVpZCWdzlie5r6/hPJcXgas62Jjy3Vkrp+fQ8HPMxoYmEYUnezuRmus+Hv/ACFL4f8ATAY/76rlGFdJ4Dk8vxDJH/z0gYfkQf8AGve4jg5ZXWS7fk7nmZTK2Mpt9z0qiiivxM/RAooopAFFFFABRRRQAUUUUAFFFFABRRSE0ALSZpC1MZwKpIB5amFxUTSVC8oHerjBsVyyZBXlfjKQHxRckei/yFekKZJm2xRs5PZRXKX/AMPfEuta5dXMdmsMLPhWmcLxjrjrX2XB9N08XKpLRctvxR4eeJ1KChHV3/RnEBq6HwXIF1/k4zEwFdPa/BnUWANzqlvH7IpY/wBK2LL4QR2c8c663MsqHIKwj/GvucwlTxOFqUFLWSaPnsJh6tKvGq47Mm873pfNHrW+PBsYUA3shbudg/xqCfwfcAf6PeRn/ropH8q/Mnw/jU/hX3o+xWNpdzJEo9acJRUd54d8T2+TbWtldAf3ZypP5iuY1DVfEek5N54cmRB/GGLL+YFNcN4+W0V96/zIlmVCO7f3M64SU8PXnQ+IUoODp4BHbzP/AK1PHxDkKnbp6g+8lP8A1VzN7U/xX+Zk85wa+1+DJPHxB1K0weREc/nXLpT77UbjVLxrm5YF24AHRR6Co0r9SyjCSweCp0JvWK1/M+JzCvGviJ1Y7Nky0uKRadXqo89iYoxS0UAJijFLRQAYpMUtFABikxS0UAJilxRRQAmKMUtFACYoxS0UAJiilooAXFGKKKBCUuKKKAEppFPpMUDTIStMKZqwRSbalopSKvl0eXVnbSbaXKPnK/l0oj9qsbaNtHKHORBKeFp+2lxTsJyIWHFXvDtyLPxFZSk4UybGPs3H9aqMKgfK/MpwQcg1z4qgq9GdKW0k19+hvh6rp1IzXRpnt1FUtJvV1HS7e6HV0G72YcH9au1+BVqcqVSVOe6dn8j9PpzU4KcdmFFFFZFhRRRQAUUUUAFFFFABRRSE0wAmmlhSMwqB5MVSiJse8gFV5JfekRZbqZYYELu3QCuo0vwzFDtmvMSyddg+6P8AGvWwGV1sW/cWnfoc9bERprU5+z0y91E/uoysf99uBXRWXhW1iw1yxmb06LXQKiqoVQAB2FKFAr7HCZJhqFnJcz8/8jzKmLqT20RFDbQ26bYYlQf7IxUu0UtFewoqKskcz13ExRgUtFMBMCjApaKAEwKQopGCBj0p1FAHO6x4H8P60h+06fGsh/5aRDY36V5tr3wjvbMNNo8/2qMc+U/Dj6Hoa9rpNoranXnDZnPVw1Opuj5XntrixnaC6hkhkU8o64IpUavpDXPDOl+ILYxX1srNj5ZBwy/Q1414p8A6h4cL3MObqwHPmKOUH+0P616VDFxno9GePicBOn7y1RzStT81WR+amVs13pnluJJRSClqiQooxS4oEJRS0UAJS4oooAMUYoooAMUlLRQAlFLiigAxRRRQAUUtFACUUtFACUUtFACUUtFACUUtFACUUtFACUUtFADGFQuParBqJhUsqLOt8BaptaXTJG+9+8iz+o/rXdV4tbzy2V3FcwnbJEwYGvXNJ1KLVtOiu4iPmGGX+63cV+V8Y5U6GI+twXuz38n/AMH/ADPucgxqqUvYSesdvT/gF2iiiviT6EKKM0maYC0Um6jd7UWAWik3e1G7iiwATTGbApWYCq8klVFCbEeTAos7KfVLnyoBx/E56KKS0s5tTuxBF/wJuyiu90+wgsLVYYkwB1J6k+pr6LKMoeKlzz0gvxOPE4lU9FuR6bpVtpsASJcufvOepNXsAUtFfd06cKcVCCskeRKTk7sKKKKsQUUUUAFFFFABRRRQAUUUUAFFFFABTHiSRGV1DKRgg8g0+igDyXxv8OPLWTVNCi4HzS2g/Up/h/8AqrzFG69eK+piox0ry34h+BRKsmuaTF+8HzXECD7w/vqPX1HevRwuLa9yZ5GNwKadSmvVHmKtxUgNVUbmp1avWTPClEkooHNLVECUUtFACUUtFACUUtFACUUtFACUUtFACUUtFABRRRQAUUUUAFFFFABRRRQAUUUUAFFFFABRRSE0gAmmN0oJppak2UkMYZrU8Oa6+iX3zkm1kOJF9PesskVE3NceMwtLF0ZUaqvFnVhq86FRVIOzR7XFPHPEssTBkYZDDoRTt1eX+HPE8mkSC2uCz2jH8UPt7V6HFeRXEKywyB42GQwNfjub5JWy6s4y1g9n3/4J+gYDMKeLp3Wj6otmQUwyVVacDvSJ5sxxFG7n/ZXNeZCjKWyO1yS3LPmik80etOTSNTlGVtHA9+Kf/YOq/wDPv/48K645biZK6pv7mZuvTXVEXme9Hme9Ok0fVIxk2jn6c1RlE8H+tieP/eU1nPBVafxxa+RSqxezLLy471AN9xMkUY3O5wBVVrjg811fhLTP3Z1GZeW4iz2Hc11Zfl8sTWVNbdfQzrVlTjzG7o+mR6dZKgAMrcu3qa0aRRgUtfotKlGlBQgrJHiSk5O7CiiitBBRRRQAUUUUAFFFFABRRRQAUUUUAFFFFABRRRQAU0quCMU6igDxD4jeERo17/allHiyuG+dFHEbn+hriUavpnVNNt9V02eyuUDRyoVPt718461pU+haxPp84+aNvlP95exr1sHX5lyvdHgZhheSXPHZkSmnjpUCNUo6V6KZ5LQ6iiiqJCiiigAooooAKKKKACiiigAooooAWiiikIKKKKACiiigAooooAKKKKACkzS00nmgaAmo2ahmqfTdNudWvFt4F/3mPRR61hWrwowdSo7Jbs2pUpVJKMFdsdpmnXOrXi28C/7zHoo9TXoln4a0u0tlha2SV8fM7jJJ/pVnStJttItBBAuT/E56sauk4r8nzziWtjavLh5ONNbW0b83/kfdZbk9PDw5qqTk/wADz7xN4YNgDeWSlrY8sg5Kf/Wrky1ezSkMpUgEHjB715l4i0jyNeS2sImc3AzHEoyc56AV9Lwxn9TFL6riNZJaPul38/PqeVnGVRo/vqOz3X+Rgsa7fwP4c8S3UySwL9n09j8zXAOG91HWuv8ABvwzt9PWO+1pFnu+GWA8pH9fU16OiKqhVUAAcDFe7jalKvB0pRUk+5hgsJOnJVG7MxbLw1Y2+GlUzuO79PyrZihjiXEaKo9hipMCivNo4alQVqcUj1ZTlP4mJgelGB6UtFbkiYFNkijlXEiKw9CM0+ik0nowMC/8KabeHKxmFu5j4z+FbVvCkECRIAEQBQPYVLgUVlTw9KnJyhFJspzlJWbCiiitiQooooAKKKKACiiigAooooAKKKKACiiigAooooAKKKKACiiigBD0rzb4raALrTI9YgT97a/LJgdUP+FelVXvbSK9sZ7WZQY5UKMPrWlKbhNSRlWpKrBwZ8wRtxU6nil1GxfS9WurGUYeGQoR9DxTUNfQQldXPk6kbOzJRS01TTq0MGFFFFABRRRQAUUUUAFFFFABRRRQAtFGKMUCCijFGKACijFGKACijFGKACkNLSGgYhNRs1OY1PpumXGrXYgt1OP4nPRR61jXrQo03UqO0VuzalTlUkoQV2xum6bcateLbwLx/E56KPevT9K0m20e0WCBef43PVj60aVpVtpFqIIF5/jfuxq+a/IuIOIZ5jP2dPSktl383+i6H32VZVHCR556zf4eg0monbAp7nFZWrapb6XaNcXD4UcKo6ufQV8/QozqzUIK7Z605xhFyk7JCajqEdnDuclmY7UjA+Z2PQAd66jwn4Z+xu2rajGralMo46iBeyj39TXN/D3SLjXLw+J9TX5FJSxhI4X/AGq9PWv0bK8qWAjeWs3v5eS/U8GtiXiXf7PT/P8AyFwPSloor1TMKKKKACiiigAooooAKKKKACiiigAooooAKKKKACiiigAooooAKKKKACiiigAooooAKKKKACiiigApG5BpaD0oA8Q+LGmiz8TRXqLhLqLJx/eHBriEevYPi9Y+d4btrtVy1vOBwOcMP/rCvIIbK9kGY7Sdv92MmvYwlS9JX6HzuPotVnbqSq1P3UxrW7hH722mT/eQj+lRh+cd67FJM85waLAalqENxTw1XchoeKWkBpaZIUUUYoEFFGKMUAFFGKKAFooooAKKKKACiiigAooooAKaadSGgERPXpPhS3hh0CB4gN8oLu3cnPSvN2FbPh7xDJpEwhmy1qx5HdD6ivmuKMvr47BclDdO9u/ke3kmKpYbE81XZq1+x6VSE8U2KWOeFZYnDowyCO9U9V1O20mze4uGwBwqjqx9BX5DTw9SdRU4q8npbzPv5VYRg5t6EWr6pbaVZvc3D4UfdUdWPoK83h+3eNfFFrZsSomk2hR0jQck/gM1V1jVrnWLwzznCjhEHRRXoHwb0gPeX+rSLnylEERPqeW/Tb+dfqGT5JHLKPtqmtR/h5L9WfI4vMHjqypQ0h+Z6xY2kNjaQ2tugSGFAiKOwFWaQUtdZ2hRRRQAUUUUAFFFFABRRRQAUUUUAFFFFABRRRQAUUUUAFFFFABRRRQAUUUUAFFFFABRRRQAUUUUAFFFFABRRRQAySGKZdssaOuc4ZQRTlVVGFUAegFLRQAySNJFIdFYHswzWDqng3QtVBE+nxI5/wCWkQ2MPyroaKak4u6ZMoRkrSVzxbxH8Mr3TVe50uQ3cA5MZ++B/WuFyyMVZSrKcEHqK+oj0rgfHPgSHV4JNQ09Fjv1GSq8CUf416FDGu/LU+88nF5arc1L7jx9Wp4qDDxyNG6lWU4IPBB9KlU8V6idzwpRsSiikBpaszCiiigAooooAWilooEJRS0UAJRS0UAJRS0UAJSGnUUARMKiZcmrBFNK1LRSlYt6fr2o6XGYrab92T9xhuA+map6jqN3qk3m3cpcjoOgH4UhWmFa444HDwquvGCU31srnX9brSpqk5Pl7XKhWvevhjZC08E2jYw1wzzN+JwP0ArwpxgGvo3wpEIfCmlIO1pH/wCgisMc7QSPQypXqN9kbNFFFeYe6FFFFABRRRQAUUUUAFFFFABRRRQAUUUUAFFFFABRRRQAUUUUAFFFFABRRRQAUUUUAFFFFABRRRQAUUUUAFFFFABRRRQAUUUUAFNb7tOooA8e+KPhpbK6TW7VMRTNsnA6B+zfj/SvPkNfR/iHS01nQL3T2AJmiIXPZuqn8wK+bQGV2VgQykg57HvXr4KrzQ5X0PnszoKFTmWzLKmnio0qUV6CPHYUUtFMQlFLRQAuKMUUUgDFGKKKADFGKKKADFGKKKADFGKKKADFJilooAaRTGFS0xhSY0yrIODX0d4ZcSeGNLcd7SI/+OivnNxXvPw+uhdeC9OOctGhib/gJIrzcwXupnt5TL32vI6iiiivLPeCiiigAooooAKKKKACiiigAooooAKKKKACiiigAooooAKKKKACiiigAooooAKKKKACiiigAooooAKKKKACiiigAooooAKKKKACiiigBG6V83+JbdbTxXq0CjCrdyYHsTn+tfR7crivnTxc4l8aawwPH2ph+WB/Su7Av32eXmqXs16mchqYVDGKnAr2EfNyFoxRRTJDFFFFAC4oxRRQIMUYoooAMUYoooAMUYoooAMUYoooAMUYoooAMU0jinUhoBFeReDXqPwh1INaX+lu2GjcTID6Hg/qB+deYuK0/Ces/wBg+JrW7YkQk+VN/uN1P4cH8K5MTT56bR6GBrezrKT2PoiimIQwBBBBHUU+vDPqwooooAKKKKACiiigAooooAKKKKACiiigAooooAKKKKACiiigAooooAKKKKACiiigAooooAKKKKACiiigAooooAKKKKACiiigAoopD0oAhu7iO0tJrmU4jiQux9gM18zTzveXs91Jy80jSH/gRz/jXr/xR8QLY6INKhf/AEi8+9g/djHX8zx+deOxrgV6eBptJy7nhZrWTkoLoToKmAqNRxUgr00eG2LijFFFMkMUUUUALRS4oxQISilxRigBKKXFGKAEopcUYoASilxRigBKKXFGKAEpDTsUYoC5EwqvIme1WyKidetS0aRdj174aeJhqmlf2ZcyZu7RcKWPLx9j+HT8q7zIr5n0+/utI1GG+tHKTRHIPYjuD7Yr33wz4itPEemLdW7BZAMSxE8o1eNi6HJLmWzPpsvxaqw5JPVG3RRRXGekFFFFABRRRQAUUUUAFFFFABRRmigAooooAKKKKACiiigAooooAKKKKACiiigAooooAKKKKACiikYjaeRQAZHrS5HrXlXin4ny6d4jjttLSOe1tiRcbv8Aloe4B7Y9fWuw8O+NdH8Qxr5FwIrj+KCU4YfT1/CtJUZqKk1oYRxNOUnBPU6Wik3A9CKXNZm4UUZFNZlAySAPrQA7IHU1k+Ides/D+lyXl1IOOEjB+Z27AVi+JPiBpWhI8UUgu7wDiGJsgH/aPavHNa1vUPEN+bu+l3noiDhUHoBXVQw0pu70R5+Kx0KStHVkWrapc65qs1/dtmSRs4/ujsB7CokXimolTqvFexCKSsj5upUcm2xVHFOFAFOxWpg2JRS4oxQISilxRQA+ZPLmkT+6xH60yrurQmDWL2I8FLiRT+DGqeKSd1cclaTQlFLijFMkSilxRigBKKXFGKAEopcUYoASilxRigBKKXFGKAEpjCpMUhFA0ys6Z7Vb0bWr7w/qK3dlIQw4dD91x6GoytROmaznBSVmbU6jg04nvHhjxbp/iS2DQuI7kD54GPzA+3qK6HI9a+Y4ZZ7O4W4tpXilXlWQ4Ir0bw98U2iC2+uRFgOBcRDn8RXk1sHKOsNUfQYXMozXLV0fc9XyDRWfpms6dq0IlsruKZT2Vufyq/uHrXE01ueqmmroWijIoyKBhRSZFLkUAGaMiqOoatYaXEZb27ihQD+NufyrzfxF8VQVa30OI5PH2iUcD6CtKdKc37qMKuIp0l77O38S+K9N8NW/m3cu6Rh8kKcs34Ve0XWbPXNMivbOUPG46d1Pofevm28nudQuXubuZ5pnPLOcmtTwz4kvvDF+Jrcl4GP72Anhx/Q+9dcsF7mj1POjma9pqvdPo8HNFZGgeIdP8QaetzZzAn+OM/eQ+hFa2R61wtNOzPWjJSV47C0UUUigooooAKKKKACiiigAooooAKKKKACiimsyqhLEAAck0AKSMHmvM/iD46+xxyaPpUv+lOMTSqf9WPQe5/SmeNfiIsKyaZokm6Y5WW4HRPZfU+9eWBC7FmJZicknqfeu7DYVv3pnkY7HqKdOm/mQiPNPVCrBlJVhyCOMGrCx0/y69NQPCdTU1tN8a+ItLULFqDSIP4JxvH+P61ux/FnW1GJLO0cjuMiuM8qk8qs5YanLdG8MbWgrKTOym+K+uyAiK2tIie+C2K57UvFev6sCt1qMvln+CP5B+lZ3lUojojh4R2QTxlWatKTK6xe1TLHipQhp4Wt1E5HMYqVIBSgUuKpIhsSilxRimSJRS4oxQBesrH7TCXxnDY/QUV1ngzR5L/R5ZUXIFwy/+Or/AI0VxVMSoyauepRwUp01K25jeNrb7N4v1BQOHcSD/gSg/wAya5+u++KFj5Wq2l6o4miKN9VP+B/SuCrfDy5qUWcuNh7PETj5/nqJRS0VscolFLRQAlFLRQAlFLRQAlFLRQAlFLRQAlGKWigBuKaVqTFJigdyApmomjq4VphSpcSlIrQyTWsokglkicdGQ4NdFY/EHxJYgKbsTqO0yhj+fWsMpTDHWU6UZbo6KeInD4XY7yD4u36KBPpkDnuUcirX/C3+P+QOc/8AXb/61eb+VSeVWDwdLsdSzKuvtHfzfF2+IIg0uBT6u5P8qw774i+Jb4FVu1t1PaFAp/PrXOiKlEQqo4WmuhE8fWlo5Ec81xeSmW5mkmc9S7E/zpBFVgR08JW6hY5JVG3qVxHSGKrWygpVcpPOM07UL3Rr1LuwnaKVe46H2I7ivW/DHxHsNUCW2pFLO86Ak/u3Pse3415G0dQvHXPWw8am+524bGzovTbsfTiurKCCCD3p2RXz/oXjXWdA2xxzfaLUf8sZskD6HqK9J0b4maJqAVLtmsJjxiXlCfZh/XFeXUwtSHmj3aGYUaujdn5nb0VFBcQ3ESywypJGejI24H8RUmRXOdwtFJuHrRkUALRRkUmRQAtFJuA70bgO9AC0m4etZOreJtG0RCb/AFCGJsf6vdlz/wABHNed658WJpQ0Oi2vlL08+YAt+C9B+Oa1hRnPZHPWxVKl8TPSdX1zTtEtTcX9ykS4+VSfmb6DvXj3ir4hX2u77SxDWtieCAfnkHue1ctd3l3qVy1xe3Ek8rdWds01Iq9GjhIx1lqzxMVmU6nux0RGkdWESnKlSqtdyieVKVxqrTtopwFLiqsZ3GbaNtPxRinYLkeyl20/FGKLBcbtpcUuKKBXExRS0UAJRS0UAJRS0qqWYKoyScACgD2X4e23keELZiMGZ3kP/fWP5AUVvaTZjT9ItLQf8sYlQ+5A5NFfOVZc03Lufb4en7OlGHZIwPiDppv/AAy8qDMlqwlH06H9Dn8K8br6LniSeCSGQAo6lSD3BrwHVtPfS9VubKQEGJyBnuOx/KvSy+peLg+h4WdUbTjVXXQpUUuKMV6J4glFLijFACUUuKMUAJRS4oxQAlFLijFACUUuKMUAJRS4oxQAlFLijFACUmKdijFAXGbaTbUmKTFA7keyjZUmKMUrBcj2Uuyn4oxRYLjdtLilxS4phcbijFOxRigVyMrmmMlTYpCKTQ0yq0dRGL2FXSgNNKVLiWpkVpe3+myeZY3c9s3/AEykK5/oa6ay+JfiWzAWWWC7QdpogD+a4rmygppjrKdGMt0dNPFVKfwysehW3xflAAutHBPrFNj9CK0Ivi9phH7zTb1D7FT/AFrysxe1NMVYPB0n0OqOZ111PWT8XdHA4sb8n/dT/wCKqrN8YLUZ8jSLhv8AflVf5ZrzDyqBFS+pU+xTzSv3/A7m7+LWryAi0sLWAHoXLOR/IVzmoeMfEWqZW41SZYz1SH92Mf8AAf8A69ZYiFOEVaxw9OOyOeeNrT+KTKwjJYsSSx6nuakWKrAjFOCVuonI6jZEseKkVKkC0oFUkQ5DQtOxS4pcVRLY2lpcUYoEJRS4oxQAlFLijFACUUuKMUAJRS4oxQAlFLijFACVu+D9NOp+JrOLGUjbzX+i8/zwPxrDxXqHwy0ow2NxqUi4aY7Iyf7o6/r/ACrDE1PZ0mzswFH21eMem7+R31FFFfPn2QV518S9F3JDq0K8r+7mx6djXotQXtpFf2ctrOoaOVSrA1rQqulNSOfFUFXpOmz54xRitLW9Jm0bVZrOUH5DlG/vL2NZ1fQxakro+KnFwk4y3QmKMUtFMm4mKMUtFAXExRilooC4mKMUtFAXExRilooC4mKKWigLiUYpaKAuJijFLRQFxMUYpaKAuJijFLRQFxMUYpaKAuJijFLRQFxMUYpaKAuJijFLRQFxMUhFOooC4zbSbKkoxQO5Fso2VLijFKwcxDspdlS4oxRYOYiCUoWpMUYosHMN2ijFOopiuJijFLRQFxMUYpaKAuJijFLRQFxMUYpaKAuJijFLRQFxMUYpaKAuJijFLRQFxMUYpaKAuWtNsJdS1GCziGXlcL9B3Ne92NnFYWMNrCMRxIFFcV8OvD32e2OrXCfvZRiEEdF9fxrva8bHVuefKtkfU5ThfZUvaS3l+QUUUVwnrBRRRQBy/jPw0Nc0/wA6BR9sgBKf7Q7rXjjKUYqykMDgg9q+i6878deEC5k1fT48nrPEo/8AHh/WvRwWJ5f3ctuh4ea4FzXtqa16/wCZ5vRS4or1j5sSilooASilooASilooASilooASilooASilooASilooASilooASilooASilooASilooASilooASilooASilooASilooASilooASilooASilooASilooASilooASilooASilooASilooASilooASilooASilooASui8I+HH1/Uh5ikWkJBlb1/2aztF0a51zUEtLZevLueiD1Ne2aPpNtounR2dsvyryzHqx7k1x4vE+zjyx3Z6mW4F158817q/EuxxpDEscahUUYUDsKdRRXiH1gUUUUAFFFFABQRkYPSiigDzbxh4IMRk1LS48x8tLAo+77r7e1efdK+iq4jxR4Divy95pgWK5PLRdFf6ehr08Ljbe5U+88DMMqverQXqv8jyyipri1mtJ2guI2jlU4KsMEVFivUTufPNWdmJRS4oxQISilxRigBKKXFGKAEopcUYoASilxRigBKKXFGKAEopcUYoASilxRigBKKXFGKAEopcUYoASilxRigBKKXFGKAEopcUYoASilxRigBKKXFGKAEopcUYoASilxRigBKKXFGKAEopcUYoASilxRigBKKXFGKAEopcUYoASilxRigBKKXFGKAErR0bRbvW71ba0TPd3P3UHqa0fDvhG916QSYMNoD80rDr9PWvWdJ0iz0WzFtZxBV6sx6sfUmuPE4uNP3Y6s9TA5bOu1OekfzIdB0G10CxFvbjc7cySkcuf8K1aKK8aUnJ3e59XCEacVGKskFFFFSUFFFFABRRRQAUUUUAFFFFAGTrPh3T9ciK3UQEmPllXhhXmeueCtS0lmkiQ3Nt2dByB7ivYqOvWumjip0tFqjgxWX0cTq1Z90fO5BBweDRXtWseENJ1jLyQ+TMf+WsXB/H1riNT+HOpWuXspEuk/u/db9eK9OljaU99GfP4jKsRS1iuZeX+RxlFWbrTryxbbdWs0J/20IzVbFdad9Uea04uzCijFGKBBRRijFABRRijFABRRijFABRRijFABRRijFABRRijFMAooxRikAUUYoxQAUUYoxQAUUYoxQAUUYoxQAUUYoxQAUUYoxQAUUYoxQAUUYoxQAUUYoxQAUUYoxQAUUYoxQAUUYpVUswVQST0AFACUVuad4R1rUmHlWbxof45hsH6812Ol/DW2hKyalctOw58uP5V/PqawqYmlT3Z20MvxFb4Y6d3oeeWOnXmpTCK0t3lc/3RwPqa9D0D4ew2+241UiWTqIV+6Pr612dpY2thCIbWBIkHZBirFebWx056R0R72FyilS96p7z/AAGxxpDGscaKiKMBVGAKdRRXCeuFFFFABRRRQAUUUUAFFFFABRRRQAUUUUAFFFFABRRRQA140kUq6qynqCM1j3XhLQrxi0unRBj3jyn/AKDiiirjOUX7rsZ1KUJr30n6mFqXgDRo4Hlia6jI/hEgI/UGuOvdEtrbOx5T9SP8KKK9jDzk1qz5bG04Rk+VJGJIoRyo6CmUUV2nlMKKKKBBRRRQAUUUUAFFFFABRRRQAUUUUAFFFFABRRRQAUUUUAFFFFABRRRQAUUUUAFFFFABRRRQAUUUUAFFFFAF6ys47jG9mH0NdPpPhDT76ZVlmuQD/dZR/wCy0UVhVbS0OzDxi2ro6u38BaBDgtbSTEd5JT/TArbtNKsLBcWlnBD7ogBP40UV4lWpNuzbPrcNQpRinGKT9C3RRRWJ1BRRRQAUUUUAFFFFABRRRQAUUUUAf//Z"/>
          <p:cNvSpPr>
            <a:spLocks noChangeAspect="1"/>
          </p:cNvSpPr>
          <p:nvPr/>
        </p:nvSpPr>
        <p:spPr>
          <a:xfrm>
            <a:off x="1720850" y="7937"/>
            <a:ext cx="304800" cy="304800"/>
          </a:xfrm>
          <a:prstGeom prst="rect">
            <a:avLst/>
          </a:prstGeom>
          <a:noFill/>
          <a:ln w="9525" cap="flat" cmpd="sng">
            <a:noFill/>
            <a:prstDash val="solid"/>
            <a:miter/>
          </a:ln>
        </p:spPr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2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1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11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4_1"/>
  <p:tag name="KSO_WM_UNIT_ID" val="259*m_h_a*1_4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36"/>
  <p:tag name="KSO_WM_TEMPLATE_CATEGORY" val="diagram"/>
  <p:tag name="KSO_WM_TEMPLATE_INDEX" val="193"/>
  <p:tag name="KSO_WM_UNIT_INDEX" val="36"/>
</p:tagLst>
</file>

<file path=ppt/tags/tag13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9"/>
  <p:tag name="KSO_WM_UNIT_ID" val="259*m_i*1_9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4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0"/>
  <p:tag name="KSO_WM_UNIT_ID" val="259*m_i*1_10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5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1"/>
  <p:tag name="KSO_WM_UNIT_ID" val="259*m_i*1_11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6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2"/>
  <p:tag name="KSO_WM_UNIT_ID" val="259*m_i*1_12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7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3"/>
  <p:tag name="KSO_WM_UNIT_ID" val="259*m_i*1_1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8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4"/>
  <p:tag name="KSO_WM_UNIT_ID" val="259*m_i*1_14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1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5"/>
  <p:tag name="KSO_WM_UNIT_ID" val="259*m_i*1_1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3"/>
</p:tagLst>
</file>

<file path=ppt/tags/tag20.xml><?xml version="1.0" encoding="utf-8"?>
<p:tagLst xmlns:p="http://schemas.openxmlformats.org/presentationml/2006/main">
  <p:tag name="KSO_WM_TEMPLATE_CATEGORY" val="diagram"/>
  <p:tag name="KSO_WM_TEMPLATE_INDEX" val="193"/>
  <p:tag name="KSO_WM_UNIT_TYPE" val="a"/>
  <p:tag name="KSO_WM_UNIT_INDEX" val="1"/>
  <p:tag name="KSO_WM_UNIT_ID" val="259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BEAUTIFY_FLAG" val="#wm#"/>
  <p:tag name="KSO_WM_UNIT_PRESET_TEXT_INDEX" val="3"/>
  <p:tag name="KSO_WM_UNIT_PRESET_TEXT_LEN" val="18"/>
  <p:tag name="KSO_WM_TAG_VERSION" val="1.0"/>
</p:tagLst>
</file>

<file path=ppt/tags/tag21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22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27"/>
  <p:tag name="KSO_WM_TEMPLATE_CATEGORY" val="diagram"/>
  <p:tag name="KSO_WM_TEMPLATE_INDEX" val="193"/>
  <p:tag name="KSO_WM_UNIT_INDEX" val="27"/>
</p:tagLst>
</file>

<file path=ppt/tags/tag23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24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25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4_1"/>
  <p:tag name="KSO_WM_UNIT_ID" val="259*m_h_a*1_4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2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36"/>
  <p:tag name="KSO_WM_TEMPLATE_CATEGORY" val="diagram"/>
  <p:tag name="KSO_WM_TEMPLATE_INDEX" val="193"/>
  <p:tag name="KSO_WM_UNIT_INDEX" val="36"/>
</p:tagLst>
</file>

<file path=ppt/tags/tag27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9"/>
  <p:tag name="KSO_WM_UNIT_ID" val="259*m_i*1_9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8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0"/>
  <p:tag name="KSO_WM_UNIT_ID" val="259*m_i*1_10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2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1"/>
  <p:tag name="KSO_WM_UNIT_ID" val="259*m_i*1_11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.xml><?xml version="1.0" encoding="utf-8"?>
<p:tagLst xmlns:p="http://schemas.openxmlformats.org/presentationml/2006/main">
  <p:tag name="KSO_WM_TEMPLATE_TOPIC_DEFAULT" val="1"/>
  <p:tag name="KSO_WM_TEMPLATE_JOB_ID" val="2"/>
  <p:tag name="KSO_WM_TEMPLATE_SCENE_ID" val="1"/>
  <p:tag name="KSO_WM_TEMPLATE_OUTLINE_ID" val="15"/>
  <p:tag name="KSO_WM_TEMPLATE_TOPIC_ID" val="2869567"/>
  <p:tag name="KSO_WM_BEAUTIFY_FLAG" val="#wm#"/>
  <p:tag name="KSO_WM_TAG_VERSION" val="1.0"/>
  <p:tag name="KSO_WM_TEMPLATE_INDEX" val="20184553"/>
  <p:tag name="KSO_WM_TEMPLATE_CATEGORY" val="custom"/>
  <p:tag name="KSO_WM_TEMPLATE_THUMBS_INDEX" val="1、6、10、14、20、26、27、28、29、31"/>
</p:tagLst>
</file>

<file path=ppt/tags/tag3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2"/>
  <p:tag name="KSO_WM_UNIT_ID" val="259*m_i*1_12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1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3"/>
  <p:tag name="KSO_WM_UNIT_ID" val="259*m_i*1_1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2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4"/>
  <p:tag name="KSO_WM_UNIT_ID" val="259*m_i*1_14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3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5"/>
  <p:tag name="KSO_WM_UNIT_ID" val="259*m_i*1_1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34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3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27"/>
  <p:tag name="KSO_WM_TEMPLATE_CATEGORY" val="diagram"/>
  <p:tag name="KSO_WM_TEMPLATE_INDEX" val="193"/>
  <p:tag name="KSO_WM_UNIT_INDEX" val="27"/>
</p:tagLst>
</file>

<file path=ppt/tags/tag36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ags/tag37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8"/>
  <p:tag name="KSO_WM_UNIT_ID" val="259*m_i*1_8"/>
  <p:tag name="KSO_WM_UNIT_CLEAR" val="1"/>
  <p:tag name="KSO_WM_UNIT_LAYERLEVEL" val="1_1"/>
  <p:tag name="KSO_WM_BEAUTIFY_FLAG" val="#wm#"/>
  <p:tag name="KSO_WM_TAG_VERSION" val="1.0"/>
  <p:tag name="KSO_WM_DIAGRAM_GROUP_CODE" val="m1-1"/>
  <p:tag name="KSO_WM_UNIT_LINE_FORE_SCHEMECOLOR_INDEX" val="14"/>
  <p:tag name="KSO_WM_UNIT_LINE_FILL_TYPE" val="2"/>
  <p:tag name="KSO_WM_UNIT_USESOURCEFORMAT_APPLY" val="0"/>
</p:tagLst>
</file>

<file path=ppt/tags/tag38.xml><?xml version="1.0" encoding="utf-8"?>
<p:tagLst xmlns:p="http://schemas.openxmlformats.org/presentationml/2006/main">
  <p:tag name="KSO_WM_TEMPLATE_CATEGORY" val="diagram"/>
  <p:tag name="KSO_WM_TEMPLATE_INDEX" val="193"/>
  <p:tag name="KSO_WM_UNIT_TYPE" val="m_h_a"/>
  <p:tag name="KSO_WM_UNIT_INDEX" val="1_4_1"/>
  <p:tag name="KSO_WM_UNIT_ID" val="259*m_h_a*1_4_1"/>
  <p:tag name="KSO_WM_UNIT_CLEAR" val="1"/>
  <p:tag name="KSO_WM_UNIT_LAYERLEVEL" val="1_1_1"/>
  <p:tag name="KSO_WM_UNIT_VALUE" val="10"/>
  <p:tag name="KSO_WM_UNIT_HIGHLIGHT" val="0"/>
  <p:tag name="KSO_WM_UNIT_COMPATIBLE" val="0"/>
  <p:tag name="KSO_WM_BEAUTIFY_FLAG" val="#wm#"/>
  <p:tag name="KSO_WM_UNIT_PRESET_TEXT_INDEX" val="3"/>
  <p:tag name="KSO_WM_UNIT_PRESET_TEXT_LEN" val="12"/>
  <p:tag name="KSO_WM_TAG_VERSION" val="1.0"/>
  <p:tag name="KSO_WM_DIAGRAM_GROUP_CODE" val="m1-1"/>
  <p:tag name="KSO_WM_UNIT_TEXT_FILL_FORE_SCHEMECOLOR_INDEX" val="5"/>
  <p:tag name="KSO_WM_UNIT_TEXT_FILL_TYPE" val="1"/>
  <p:tag name="KSO_WM_UNIT_USESOURCEFORMAT_APPLY" val="0"/>
</p:tagLst>
</file>

<file path=ppt/tags/tag39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36"/>
  <p:tag name="KSO_WM_TEMPLATE_CATEGORY" val="diagram"/>
  <p:tag name="KSO_WM_TEMPLATE_INDEX" val="193"/>
  <p:tag name="KSO_WM_UNIT_INDEX" val="36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0"/>
  <p:tag name="KSO_WM_TEMPLATE_CATEGORY" val="special"/>
  <p:tag name="KSO_WM_TEMPLATE_INDEX" val="20162978"/>
  <p:tag name="KSO_WM_UNIT_INDEX" val="0"/>
</p:tagLst>
</file>

<file path=ppt/tags/tag40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9"/>
  <p:tag name="KSO_WM_UNIT_ID" val="259*m_i*1_9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1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0"/>
  <p:tag name="KSO_WM_UNIT_ID" val="259*m_i*1_10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2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1"/>
  <p:tag name="KSO_WM_UNIT_ID" val="259*m_i*1_11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3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2"/>
  <p:tag name="KSO_WM_UNIT_ID" val="259*m_i*1_12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4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3"/>
  <p:tag name="KSO_WM_UNIT_ID" val="259*m_i*1_13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5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4"/>
  <p:tag name="KSO_WM_UNIT_ID" val="259*m_i*1_14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6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15"/>
  <p:tag name="KSO_WM_UNIT_ID" val="259*m_i*1_15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14"/>
  <p:tag name="KSO_WM_UNIT_FILL_TYPE" val="1"/>
  <p:tag name="KSO_WM_UNIT_TEXT_FILL_FORE_SCHEMECOLOR_INDEX" val="2"/>
  <p:tag name="KSO_WM_UNIT_TEXT_FILL_TYPE" val="1"/>
  <p:tag name="KSO_WM_UNIT_USESOURCEFORMAT_APPLY" val="0"/>
</p:tagLst>
</file>

<file path=ppt/tags/tag47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48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a"/>
  <p:tag name="KSO_WM_UNIT_INDEX" val="1"/>
  <p:tag name="KSO_WM_UNIT_ID" val="257*a*1"/>
  <p:tag name="KSO_WM_UNIT_CLEAR" val="1"/>
  <p:tag name="KSO_WM_UNIT_LAYERLEVEL" val="1"/>
  <p:tag name="KSO_WM_UNIT_VALUE" val="21"/>
  <p:tag name="KSO_WM_UNIT_ISCONTENTSTITLE" val="0"/>
  <p:tag name="KSO_WM_UNIT_HIGHLIGHT" val="0"/>
  <p:tag name="KSO_WM_UNIT_COMPATIBLE" val="1"/>
  <p:tag name="KSO_WM_UNIT_PRESET_TEXT_INDEX" val="3"/>
  <p:tag name="KSO_WM_UNIT_PRESET_TEXT_LEN" val="17"/>
  <p:tag name="KSO_WM_BEAUTIFY_FLAG" val="#wm#"/>
</p:tagLst>
</file>

<file path=ppt/tags/tag49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7"/>
  <p:tag name="KSO_WM_TEMPLATE_CATEGORY" val="special"/>
  <p:tag name="KSO_WM_TEMPLATE_INDEX" val="20162978"/>
  <p:tag name="KSO_WM_UNIT_INDEX" val="7"/>
</p:tagLst>
</file>

<file path=ppt/tags/tag50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51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52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53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4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55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56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57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1"/>
  <p:tag name="KSO_WM_UNIT_ID" val="257*m_i*1_1"/>
  <p:tag name="KSO_WM_UNIT_CLEAR" val="1"/>
  <p:tag name="KSO_WM_UNIT_LAYERLEVEL" val="1_1"/>
  <p:tag name="KSO_WM_BEAUTIFY_FLAG" val="#wm#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  <p:tag name="KSO_WM_UNIT_USESOURCEFORMAT_APPLY" val="0"/>
</p:tagLst>
</file>

<file path=ppt/tags/tag58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h_f"/>
  <p:tag name="KSO_WM_UNIT_INDEX" val="1_1_1"/>
  <p:tag name="KSO_WM_UNIT_ID" val="257*m_h_f*1_1_1"/>
  <p:tag name="KSO_WM_UNIT_CLEAR" val="1"/>
  <p:tag name="KSO_WM_UNIT_LAYERLEVEL" val="1_1_1"/>
  <p:tag name="KSO_WM_UNIT_VALUE" val="19"/>
  <p:tag name="KSO_WM_UNIT_HIGHLIGHT" val="0"/>
  <p:tag name="KSO_WM_UNIT_COMPATIBLE" val="0"/>
  <p:tag name="KSO_WM_UNIT_PRESET_TEXT" val="SED DO EIUSMOD TEMPOR INCIDIDUNT"/>
  <p:tag name="KSO_WM_BEAUTIFY_FLAG" val="#wm#"/>
  <p:tag name="KSO_WM_DIAGRAM_GROUP_CODE" val="m1-1"/>
  <p:tag name="KSO_WM_UNIT_TEXT_FILL_FORE_SCHEMECOLOR_INDEX" val="13"/>
  <p:tag name="KSO_WM_UNIT_TEXT_FILL_TYPE" val="1"/>
  <p:tag name="KSO_WM_UNIT_USESOURCEFORMAT_APPLY" val="0"/>
</p:tagLst>
</file>

<file path=ppt/tags/tag59.xml><?xml version="1.0" encoding="utf-8"?>
<p:tagLst xmlns:p="http://schemas.openxmlformats.org/presentationml/2006/main">
  <p:tag name="KSO_WM_TAG_VERSION" val="1.0"/>
  <p:tag name="KSO_WM_TEMPLATE_CATEGORY" val="diagram"/>
  <p:tag name="KSO_WM_TEMPLATE_INDEX" val="443"/>
  <p:tag name="KSO_WM_UNIT_TYPE" val="m_i"/>
  <p:tag name="KSO_WM_UNIT_INDEX" val="1_6"/>
  <p:tag name="KSO_WM_UNIT_ID" val="257*m_i*1_6"/>
  <p:tag name="KSO_WM_UNIT_CLEAR" val="1"/>
  <p:tag name="KSO_WM_UNIT_LAYERLEVEL" val="1_1"/>
  <p:tag name="KSO_WM_BEAUTIFY_FLAG" val="#wm#"/>
  <p:tag name="KSO_WM_DIAGRAM_GROUP_CODE" val="m1-1"/>
  <p:tag name="KSO_WM_UNIT_USESOURCEFORMAT_APPLY" val="0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8"/>
  <p:tag name="KSO_WM_TEMPLATE_CATEGORY" val="special"/>
  <p:tag name="KSO_WM_TEMPLATE_INDEX" val="20162978"/>
  <p:tag name="KSO_WM_UNIT_INDEX" val="8"/>
</p:tagLst>
</file>

<file path=ppt/tags/tag60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61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62.xml><?xml version="1.0" encoding="utf-8"?>
<p:tagLst xmlns:p="http://schemas.openxmlformats.org/presentationml/2006/main">
  <p:tag name="KSO_WM_BEAUTIFY_FLAG" val="#wm#"/>
  <p:tag name="KSO_WM_TEMPLATE_CATEGORY" val="basetag"/>
  <p:tag name="KSO_WM_TEMPLATE_INDEX" val="20164082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special20162978_10*i*15"/>
  <p:tag name="KSO_WM_TEMPLATE_CATEGORY" val="special"/>
  <p:tag name="KSO_WM_TEMPLATE_INDEX" val="20162978"/>
  <p:tag name="KSO_WM_UNIT_INDEX" val="15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93_4*i*27"/>
  <p:tag name="KSO_WM_TEMPLATE_CATEGORY" val="diagram"/>
  <p:tag name="KSO_WM_TEMPLATE_INDEX" val="193"/>
  <p:tag name="KSO_WM_UNIT_INDEX" val="27"/>
</p:tagLst>
</file>

<file path=ppt/tags/tag9.xml><?xml version="1.0" encoding="utf-8"?>
<p:tagLst xmlns:p="http://schemas.openxmlformats.org/presentationml/2006/main">
  <p:tag name="KSO_WM_TEMPLATE_CATEGORY" val="diagram"/>
  <p:tag name="KSO_WM_TEMPLATE_INDEX" val="193"/>
  <p:tag name="KSO_WM_UNIT_TYPE" val="m_i"/>
  <p:tag name="KSO_WM_UNIT_INDEX" val="1_7"/>
  <p:tag name="KSO_WM_UNIT_ID" val="259*m_i*1_7"/>
  <p:tag name="KSO_WM_UNIT_CLEAR" val="1"/>
  <p:tag name="KSO_WM_UNIT_LAYERLEVEL" val="1_1"/>
  <p:tag name="KSO_WM_BEAUTIFY_FLAG" val="#wm#"/>
  <p:tag name="KSO_WM_TAG_VERSION" val="1.0"/>
  <p:tag name="KSO_WM_DIAGRAM_GROUP_CODE" val="m1-1"/>
  <p:tag name="KSO_WM_UNIT_FILL_FORE_SCHEMECOLOR_INDEX" val="5"/>
  <p:tag name="KSO_WM_UNIT_FILL_TYPE" val="1"/>
  <p:tag name="KSO_WM_UNIT_LINE_FORE_SCHEMECOLOR_INDEX" val="5"/>
  <p:tag name="KSO_WM_UNIT_LINE_FILL_TYPE" val="2"/>
  <p:tag name="KSO_WM_UNIT_TEXT_FILL_FORE_SCHEMECOLOR_INDEX" val="14"/>
  <p:tag name="KSO_WM_UNIT_TEXT_FILL_TYPE" val="1"/>
  <p:tag name="KSO_WM_UNIT_USESOURCEFORMAT_APPLY" val="0"/>
</p:tagLst>
</file>

<file path=ppt/theme/theme1.xml><?xml version="1.0" encoding="utf-8"?>
<a:theme xmlns:a="http://schemas.openxmlformats.org/drawingml/2006/main" name="Office 主题">
  <a:themeElements>
    <a:clrScheme name="自定义 21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1456</Words>
  <Application>WPS 演示</Application>
  <PresentationFormat>宽屏</PresentationFormat>
  <Paragraphs>84</Paragraphs>
  <Slides>10</Slides>
  <Notes>31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黑体</vt:lpstr>
      <vt:lpstr>华文中宋</vt:lpstr>
      <vt:lpstr>微软雅黑</vt:lpstr>
      <vt:lpstr>华康唐风隶W5</vt:lpstr>
      <vt:lpstr>华康方圆体W7</vt:lpstr>
      <vt:lpstr>Arial Unicode MS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我爱咖啡</cp:lastModifiedBy>
  <cp:revision>4</cp:revision>
  <dcterms:created xsi:type="dcterms:W3CDTF">2018-03-01T02:03:00Z</dcterms:created>
  <dcterms:modified xsi:type="dcterms:W3CDTF">2018-07-14T11:01:33Z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2052-10.1.0.7400</vt:lpwstr>
  </property>
</Properties>
</file>