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sldIdLst>
    <p:sldId id="263" r:id="rId4"/>
    <p:sldId id="401" r:id="rId5"/>
    <p:sldId id="325" r:id="rId6"/>
    <p:sldId id="329" r:id="rId7"/>
    <p:sldId id="337" r:id="rId8"/>
    <p:sldId id="432" r:id="rId9"/>
    <p:sldId id="433" r:id="rId10"/>
    <p:sldId id="434" r:id="rId11"/>
    <p:sldId id="435" r:id="rId12"/>
    <p:sldId id="436" r:id="rId13"/>
    <p:sldId id="437" r:id="rId14"/>
    <p:sldId id="258" r:id="rId15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4C2E"/>
    <a:srgbClr val="FF0000"/>
    <a:srgbClr val="33CC33"/>
    <a:srgbClr val="FF0066"/>
    <a:srgbClr val="00FFCC"/>
    <a:srgbClr val="FF6699"/>
    <a:srgbClr val="0099FF"/>
    <a:srgbClr val="009900"/>
    <a:srgbClr val="CC00CC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542"/>
    <p:restoredTop sz="94614"/>
  </p:normalViewPr>
  <p:slideViewPr>
    <p:cSldViewPr showGuides="1">
      <p:cViewPr>
        <p:scale>
          <a:sx n="75" d="100"/>
          <a:sy n="75" d="100"/>
        </p:scale>
        <p:origin x="-186" y="-72"/>
      </p:cViewPr>
      <p:guideLst>
        <p:guide orient="horz" pos="4332"/>
        <p:guide pos="229"/>
        <p:guide pos="53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" Type="http://schemas.openxmlformats.org/officeDocument/2006/relationships/theme" Target="theme/theme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defRPr/>
            </a:pPr>
            <a:endParaRPr kumimoji="0" lang="zh-CN" altLang="en-US" sz="20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323850" y="188913"/>
            <a:ext cx="8362950" cy="5937250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188913"/>
            <a:ext cx="2090737" cy="593725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119813" cy="5937250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1.jpe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0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3" Type="http://schemas.openxmlformats.org/officeDocument/2006/relationships/theme" Target="../theme/theme2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Picture 27" descr="bg2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>
              <a:defRPr sz="14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defRPr sz="1400"/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pPr lvl="0" eaLnBrk="1" fontAlgn="base" hangingPunct="1"/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2050" name="Picture 30" descr="bg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1" name="Rectangle 2"/>
          <p:cNvSpPr>
            <a:spLocks noGrp="1"/>
          </p:cNvSpPr>
          <p:nvPr>
            <p:ph type="title"/>
          </p:nvPr>
        </p:nvSpPr>
        <p:spPr>
          <a:xfrm>
            <a:off x="323850" y="188913"/>
            <a:ext cx="3924300" cy="836612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个人基本信息</a:t>
            </a:r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1"/>
          </a:solidFill>
          <a:latin typeface="Arial" panose="020B0604020202020204" pitchFamily="34" charset="0"/>
          <a:ea typeface="华文细黑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5.jpe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34303" y="1732280"/>
            <a:ext cx="4356100" cy="836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6600" b="1" strike="noStrike" noProof="1">
                <a:ln>
                  <a:solidFill>
                    <a:schemeClr val="accent1">
                      <a:lumMod val="75000"/>
                    </a:schemeClr>
                  </a:solidFill>
                </a:ln>
                <a:solidFill>
                  <a:schemeClr val="accent1"/>
                </a:solidFill>
                <a:effectLst>
                  <a:reflection blurRad="6350" stA="53000" endA="300" endPos="35500" dir="5400000" sy="-90000" algn="bl" rotWithShape="0"/>
                </a:effectLst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第三节</a:t>
            </a:r>
            <a:endParaRPr kumimoji="0" lang="zh-CN" altLang="en-US" sz="6600" b="1" i="0" u="none" strike="noStrike" kern="1200" cap="none" spc="0" normalizeH="0" baseline="0" noProof="0">
              <a:ln>
                <a:solidFill>
                  <a:schemeClr val="accent1">
                    <a:lumMod val="75000"/>
                  </a:schemeClr>
                </a:solidFill>
              </a:ln>
              <a:solidFill>
                <a:schemeClr val="accent1"/>
              </a:solidFill>
              <a:effectLst>
                <a:reflection blurRad="6350" stA="53000" endA="300" endPos="35500" dir="5400000" sy="-90000" algn="bl" rotWithShape="0"/>
              </a:effectLst>
              <a:uLnTx/>
              <a:uFillTx/>
              <a:latin typeface="宋体" panose="02010600030101010101" pitchFamily="2" charset="-122"/>
              <a:ea typeface="华文中宋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3074" name="Group 3"/>
          <p:cNvGrpSpPr/>
          <p:nvPr/>
        </p:nvGrpSpPr>
        <p:grpSpPr>
          <a:xfrm>
            <a:off x="4787900" y="4797425"/>
            <a:ext cx="1571625" cy="1266825"/>
            <a:chOff x="0" y="0"/>
            <a:chExt cx="1682750" cy="1552575"/>
          </a:xfrm>
        </p:grpSpPr>
        <p:sp>
          <p:nvSpPr>
            <p:cNvPr id="307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07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7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08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2631758" y="3778885"/>
            <a:ext cx="2800985" cy="829945"/>
          </a:xfrm>
          <a:prstGeom prst="rect">
            <a:avLst/>
          </a:prstGeom>
          <a:noFill/>
          <a:ln w="9525">
            <a:noFill/>
            <a:miter lim="800000"/>
          </a:ln>
          <a:effectLst>
            <a:innerShdw blurRad="736600" dist="914400" dir="13500000">
              <a:schemeClr val="accent2">
                <a:lumMod val="60000"/>
                <a:lumOff val="40000"/>
                <a:alpha val="36000"/>
              </a:schemeClr>
            </a:innerShdw>
          </a:effectLst>
        </p:spPr>
        <p:txBody>
          <a:bodyPr wrap="none"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0" lang="zh-CN" altLang="en-US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信件处理</a:t>
            </a:r>
            <a:r>
              <a:rPr kumimoji="0" lang="en-US" altLang="zh-CN" sz="4800" b="1" kern="1200" cap="none" spc="0" normalizeH="0" baseline="0" noProof="0" dirty="0">
                <a:solidFill>
                  <a:srgbClr val="FF0000"/>
                </a:solidFill>
                <a:effectLst>
                  <a:reflection blurRad="6350" stA="55000" endA="300" endPos="45500" dir="5400000" sy="-100000" algn="bl" rotWithShape="0"/>
                </a:effectLst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 </a:t>
            </a:r>
            <a:endParaRPr kumimoji="0" lang="en-US" altLang="zh-CN" sz="4800" b="1" kern="1200" cap="none" spc="0" normalizeH="0" baseline="0" noProof="0" dirty="0">
              <a:solidFill>
                <a:srgbClr val="FF0000"/>
              </a:solidFill>
              <a:effectLst>
                <a:reflection blurRad="6350" stA="55000" endA="300" endPos="45500" dir="5400000" sy="-100000" algn="bl" rotWithShape="0"/>
              </a:effectLst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4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751205" y="694055"/>
            <a:ext cx="6240780" cy="5832475"/>
            <a:chOff x="189" y="518"/>
            <a:chExt cx="9828" cy="9185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寄 发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705985" y="1490345"/>
            <a:ext cx="4086225" cy="439991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在发信前，秘书应注意正确地书写或打印信封内容。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直写式信笺可用我国传统的折叠法，收信人姓名显露，一抽即见。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横写式信笺一般采用三折法或两折法，注意折叠后的信笺应比信封小。</a:t>
            </a:r>
            <a:endParaRPr lang="zh-CN" altLang="en-US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d与红色蜡封印的-稽的-子举行信封-60084864[2]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047115" y="591185"/>
            <a:ext cx="6652260" cy="594423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869055" y="1128395"/>
            <a:ext cx="4987925" cy="540702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 algn="ctr">
              <a:lnSpc>
                <a:spcPct val="120000"/>
              </a:lnSpc>
            </a:pPr>
            <a:r>
              <a:rPr lang="zh-CN" altLang="en-US" sz="3600" b="1">
                <a:ln w="9525" cmpd="sng">
                  <a:solidFill>
                    <a:srgbClr val="D04C2E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来信处理</a:t>
            </a:r>
            <a:r>
              <a:rPr lang="zh-CN" altLang="en-US" sz="3600">
                <a:ln w="9525" cmpd="sng">
                  <a:solidFill>
                    <a:schemeClr val="accent2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3600">
              <a:ln w="9525" cmpd="sng">
                <a:solidFill>
                  <a:schemeClr val="accent2">
                    <a:lumMod val="60000"/>
                    <a:lumOff val="4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 algn="ctr">
              <a:lnSpc>
                <a:spcPct val="120000"/>
              </a:lnSpc>
            </a:pPr>
            <a:r>
              <a:rPr lang="zh-CN" altLang="en-US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   </a:t>
            </a:r>
            <a:r>
              <a:rPr lang="zh-CN" altLang="en-US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某公司的秘书小王上班后，从传达室取回当日的各种信函、邮件。有一封标注总经理亲启字样的信函，有一封反映下属工厂管理混乱，财务不清的信函，但内容较长，条理不清，还有一封是举报某部门经理挪用公款的信函。请你利用学过的知识来处理这些信函。</a:t>
            </a:r>
            <a:r>
              <a:rPr lang="zh-CN" altLang="en-US"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3793" name="Picture 33" descr="bg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3794" name="Group 3"/>
          <p:cNvGrpSpPr/>
          <p:nvPr/>
        </p:nvGrpSpPr>
        <p:grpSpPr>
          <a:xfrm>
            <a:off x="2051050" y="836613"/>
            <a:ext cx="1571625" cy="1266825"/>
            <a:chOff x="0" y="0"/>
            <a:chExt cx="1682750" cy="1552575"/>
          </a:xfrm>
        </p:grpSpPr>
        <p:sp>
          <p:nvSpPr>
            <p:cNvPr id="33795" name="Freeform 23"/>
            <p:cNvSpPr/>
            <p:nvPr/>
          </p:nvSpPr>
          <p:spPr>
            <a:xfrm>
              <a:off x="166318" y="1195639"/>
              <a:ext cx="655490" cy="337432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35" h="173">
                  <a:moveTo>
                    <a:pt x="0" y="166"/>
                  </a:moveTo>
                  <a:lnTo>
                    <a:pt x="58" y="173"/>
                  </a:lnTo>
                  <a:lnTo>
                    <a:pt x="297" y="32"/>
                  </a:lnTo>
                  <a:cubicBezTo>
                    <a:pt x="335" y="5"/>
                    <a:pt x="301" y="9"/>
                    <a:pt x="289" y="8"/>
                  </a:cubicBezTo>
                  <a:cubicBezTo>
                    <a:pt x="277" y="7"/>
                    <a:pt x="271" y="0"/>
                    <a:pt x="223" y="26"/>
                  </a:cubicBezTo>
                  <a:lnTo>
                    <a:pt x="0" y="166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6" name="Freeform 24"/>
            <p:cNvSpPr/>
            <p:nvPr/>
          </p:nvSpPr>
          <p:spPr>
            <a:xfrm>
              <a:off x="616356" y="1072759"/>
              <a:ext cx="718104" cy="331580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67" h="170">
                  <a:moveTo>
                    <a:pt x="0" y="158"/>
                  </a:moveTo>
                  <a:lnTo>
                    <a:pt x="80" y="170"/>
                  </a:lnTo>
                  <a:lnTo>
                    <a:pt x="332" y="37"/>
                  </a:lnTo>
                  <a:cubicBezTo>
                    <a:pt x="367" y="9"/>
                    <a:pt x="309" y="2"/>
                    <a:pt x="292" y="1"/>
                  </a:cubicBezTo>
                  <a:cubicBezTo>
                    <a:pt x="280" y="0"/>
                    <a:pt x="279" y="3"/>
                    <a:pt x="230" y="29"/>
                  </a:cubicBezTo>
                  <a:lnTo>
                    <a:pt x="0" y="158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7" name="Freeform 25"/>
            <p:cNvSpPr/>
            <p:nvPr/>
          </p:nvSpPr>
          <p:spPr>
            <a:xfrm>
              <a:off x="1082047" y="1273658"/>
              <a:ext cx="600703" cy="278917"/>
            </a:xfrm>
            <a:custGeom>
              <a:avLst/>
              <a:gdLst/>
              <a:ahLst/>
              <a:cxnLst>
                <a:cxn ang="0">
                  <a:pos x="0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0" y="2147483647"/>
                </a:cxn>
              </a:cxnLst>
              <a:pathLst>
                <a:path w="307" h="143">
                  <a:moveTo>
                    <a:pt x="0" y="134"/>
                  </a:moveTo>
                  <a:lnTo>
                    <a:pt x="66" y="143"/>
                  </a:lnTo>
                  <a:lnTo>
                    <a:pt x="282" y="35"/>
                  </a:lnTo>
                  <a:cubicBezTo>
                    <a:pt x="307" y="14"/>
                    <a:pt x="266" y="0"/>
                    <a:pt x="219" y="17"/>
                  </a:cubicBezTo>
                  <a:lnTo>
                    <a:pt x="0" y="134"/>
                  </a:lnTo>
                  <a:close/>
                </a:path>
              </a:pathLst>
            </a:custGeom>
            <a:gradFill rotWithShape="1">
              <a:gsLst>
                <a:gs pos="0">
                  <a:srgbClr val="181818">
                    <a:alpha val="0"/>
                  </a:srgbClr>
                </a:gs>
                <a:gs pos="100000">
                  <a:srgbClr val="1C1C1C"/>
                </a:gs>
              </a:gsLst>
              <a:lin ang="5400000" scaled="1"/>
              <a:tileRect/>
            </a:gradFill>
            <a:ln w="9525">
              <a:noFill/>
            </a:ln>
          </p:spPr>
          <p:txBody>
            <a:bodyPr/>
            <a:p>
              <a:endParaRPr lang="zh-CN" altLang="en-US"/>
            </a:p>
          </p:txBody>
        </p:sp>
        <p:sp>
          <p:nvSpPr>
            <p:cNvPr id="33798" name="Freeform 26"/>
            <p:cNvSpPr/>
            <p:nvPr/>
          </p:nvSpPr>
          <p:spPr>
            <a:xfrm>
              <a:off x="0" y="419351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CBF33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799" name="Freeform 27"/>
            <p:cNvSpPr/>
            <p:nvPr/>
          </p:nvSpPr>
          <p:spPr>
            <a:xfrm>
              <a:off x="422644" y="0"/>
              <a:ext cx="551785" cy="1396537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7F9335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  <p:sp>
          <p:nvSpPr>
            <p:cNvPr id="33800" name="Freeform 28"/>
            <p:cNvSpPr/>
            <p:nvPr/>
          </p:nvSpPr>
          <p:spPr>
            <a:xfrm>
              <a:off x="927469" y="442757"/>
              <a:ext cx="438298" cy="1109818"/>
            </a:xfrm>
            <a:custGeom>
              <a:avLst/>
              <a:gdLst/>
              <a:ahLst/>
              <a:cxnLst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  <a:cxn ang="0">
                  <a:pos x="2147483647" y="2147483647"/>
                </a:cxn>
              </a:cxnLst>
              <a:pathLst>
                <a:path w="224" h="569">
                  <a:moveTo>
                    <a:pt x="103" y="101"/>
                  </a:moveTo>
                  <a:cubicBezTo>
                    <a:pt x="87" y="94"/>
                    <a:pt x="75" y="75"/>
                    <a:pt x="74" y="50"/>
                  </a:cubicBezTo>
                  <a:cubicBezTo>
                    <a:pt x="72" y="26"/>
                    <a:pt x="90" y="0"/>
                    <a:pt x="121" y="1"/>
                  </a:cubicBezTo>
                  <a:cubicBezTo>
                    <a:pt x="152" y="2"/>
                    <a:pt x="172" y="18"/>
                    <a:pt x="171" y="52"/>
                  </a:cubicBezTo>
                  <a:cubicBezTo>
                    <a:pt x="170" y="85"/>
                    <a:pt x="151" y="96"/>
                    <a:pt x="135" y="101"/>
                  </a:cubicBezTo>
                  <a:cubicBezTo>
                    <a:pt x="132" y="111"/>
                    <a:pt x="132" y="118"/>
                    <a:pt x="134" y="124"/>
                  </a:cubicBezTo>
                  <a:cubicBezTo>
                    <a:pt x="151" y="131"/>
                    <a:pt x="194" y="132"/>
                    <a:pt x="209" y="145"/>
                  </a:cubicBezTo>
                  <a:cubicBezTo>
                    <a:pt x="224" y="156"/>
                    <a:pt x="219" y="175"/>
                    <a:pt x="221" y="204"/>
                  </a:cubicBezTo>
                  <a:lnTo>
                    <a:pt x="218" y="321"/>
                  </a:lnTo>
                  <a:cubicBezTo>
                    <a:pt x="216" y="348"/>
                    <a:pt x="212" y="367"/>
                    <a:pt x="209" y="365"/>
                  </a:cubicBezTo>
                  <a:cubicBezTo>
                    <a:pt x="199" y="370"/>
                    <a:pt x="200" y="335"/>
                    <a:pt x="196" y="308"/>
                  </a:cubicBezTo>
                  <a:lnTo>
                    <a:pt x="187" y="202"/>
                  </a:lnTo>
                  <a:cubicBezTo>
                    <a:pt x="182" y="204"/>
                    <a:pt x="177" y="260"/>
                    <a:pt x="170" y="321"/>
                  </a:cubicBezTo>
                  <a:lnTo>
                    <a:pt x="144" y="569"/>
                  </a:lnTo>
                  <a:lnTo>
                    <a:pt x="78" y="565"/>
                  </a:lnTo>
                  <a:lnTo>
                    <a:pt x="50" y="325"/>
                  </a:lnTo>
                  <a:cubicBezTo>
                    <a:pt x="39" y="255"/>
                    <a:pt x="37" y="211"/>
                    <a:pt x="33" y="208"/>
                  </a:cubicBezTo>
                  <a:lnTo>
                    <a:pt x="25" y="310"/>
                  </a:lnTo>
                  <a:cubicBezTo>
                    <a:pt x="22" y="336"/>
                    <a:pt x="16" y="366"/>
                    <a:pt x="12" y="365"/>
                  </a:cubicBezTo>
                  <a:cubicBezTo>
                    <a:pt x="4" y="365"/>
                    <a:pt x="2" y="335"/>
                    <a:pt x="1" y="305"/>
                  </a:cubicBezTo>
                  <a:cubicBezTo>
                    <a:pt x="0" y="275"/>
                    <a:pt x="3" y="212"/>
                    <a:pt x="7" y="184"/>
                  </a:cubicBezTo>
                  <a:cubicBezTo>
                    <a:pt x="12" y="157"/>
                    <a:pt x="7" y="150"/>
                    <a:pt x="23" y="140"/>
                  </a:cubicBezTo>
                  <a:cubicBezTo>
                    <a:pt x="39" y="131"/>
                    <a:pt x="89" y="131"/>
                    <a:pt x="102" y="124"/>
                  </a:cubicBezTo>
                  <a:cubicBezTo>
                    <a:pt x="106" y="120"/>
                    <a:pt x="108" y="108"/>
                    <a:pt x="103" y="101"/>
                  </a:cubicBezTo>
                  <a:close/>
                </a:path>
              </a:pathLst>
            </a:custGeom>
            <a:solidFill>
              <a:srgbClr val="FFC000"/>
            </a:solidFill>
            <a:ln w="9525"/>
            <a:scene3d>
              <a:camera prst="legacyPerspectiveTopRight">
                <a:rot lat="0" lon="840000" rev="0"/>
              </a:camera>
              <a:lightRig rig="legacyFlat1" dir="t"/>
            </a:scene3d>
            <a:sp3d extrusionH="36500" prstMaterial="legacyMatte">
              <a:bevelT w="13500" h="13500" prst="angle"/>
              <a:bevelB w="13500" h="13500" prst="angle"/>
              <a:extrusionClr>
                <a:srgbClr val="333333"/>
              </a:extrusionClr>
            </a:sp3d>
          </p:spPr>
          <p:txBody>
            <a:bodyPr/>
            <a:p>
              <a:endParaRPr lang="zh-CN" altLang="en-US"/>
            </a:p>
          </p:txBody>
        </p:sp>
      </p:grpSp>
      <p:pic>
        <p:nvPicPr>
          <p:cNvPr id="33801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7175" y="2708275"/>
            <a:ext cx="4429125" cy="1714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3802" name="TextBox 8"/>
          <p:cNvSpPr txBox="1"/>
          <p:nvPr/>
        </p:nvSpPr>
        <p:spPr>
          <a:xfrm>
            <a:off x="2987675" y="3357563"/>
            <a:ext cx="6156325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感谢各级领导及同事的协助与支持！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3803" name="TextBox 7"/>
          <p:cNvSpPr txBox="1"/>
          <p:nvPr/>
        </p:nvSpPr>
        <p:spPr>
          <a:xfrm>
            <a:off x="2987675" y="4149725"/>
            <a:ext cx="5072063" cy="4476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p>
            <a:pPr>
              <a:lnSpc>
                <a:spcPts val="2800"/>
              </a:lnSpc>
              <a:spcBef>
                <a:spcPts val="600"/>
              </a:spcBef>
            </a:pPr>
            <a:r>
              <a:rPr lang="zh-CN" altLang="en-US" sz="2400" dirty="0">
                <a:solidFill>
                  <a:srgbClr val="4B3E21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　　■</a:t>
            </a:r>
            <a:r>
              <a:rPr lang="zh-CN" altLang="en-US" sz="2400" dirty="0">
                <a:solidFill>
                  <a:srgbClr val="1E190D"/>
                </a:solidFill>
                <a:latin typeface="黑体" panose="02010609060101010101" pitchFamily="2" charset="-122"/>
                <a:ea typeface="黑体" panose="02010609060101010101" pitchFamily="2" charset="-122"/>
              </a:rPr>
              <a:t>请各位同仁批评指正！</a:t>
            </a:r>
            <a:endParaRPr lang="zh-CN" altLang="en-US" sz="2400" dirty="0">
              <a:solidFill>
                <a:srgbClr val="1E190D"/>
              </a:solidFill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pic>
        <p:nvPicPr>
          <p:cNvPr id="43016" name="矩形 10"/>
          <p:cNvPicPr/>
          <p:nvPr/>
        </p:nvPicPr>
        <p:blipFill>
          <a:blip r:embed="rId3"/>
          <a:stretch>
            <a:fillRect/>
          </a:stretch>
        </p:blipFill>
        <p:spPr>
          <a:xfrm>
            <a:off x="4932363" y="1484313"/>
            <a:ext cx="3224212" cy="938212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.000000"/>
                                          </p:val>
                                        </p:tav>
                                        <p:tav tm="100000">
                                          <p:val>
                                            <p:fltVal val="0.00000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 descr="timgch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66845" y="413385"/>
            <a:ext cx="5291455" cy="3143250"/>
          </a:xfrm>
          <a:prstGeom prst="rect">
            <a:avLst/>
          </a:prstGeom>
          <a:effectLst>
            <a:softEdge rad="635000"/>
          </a:effectLst>
        </p:spPr>
      </p:pic>
      <p:sp>
        <p:nvSpPr>
          <p:cNvPr id="184" name=" 184"/>
          <p:cNvSpPr/>
          <p:nvPr/>
        </p:nvSpPr>
        <p:spPr>
          <a:xfrm>
            <a:off x="2205355" y="1470660"/>
            <a:ext cx="3976370" cy="1368425"/>
          </a:xfrm>
          <a:prstGeom prst="ellipse">
            <a:avLst/>
          </a:prstGeom>
          <a:effectLst>
            <a:outerShdw blurRad="139700" dist="63500" dir="4200000" sx="101000" sy="101000" algn="tr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dist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rgbClr val="FFFFFF"/>
                </a:solidFill>
              </a:rPr>
              <a:t>处理信件的步骤</a:t>
            </a:r>
            <a:endParaRPr lang="zh-CN" altLang="en-US" b="1">
              <a:solidFill>
                <a:srgbClr val="FFFFFF"/>
              </a:solidFill>
            </a:endParaRPr>
          </a:p>
        </p:txBody>
      </p:sp>
      <p:sp>
        <p:nvSpPr>
          <p:cNvPr id="219" name=" 219"/>
          <p:cNvSpPr/>
          <p:nvPr/>
        </p:nvSpPr>
        <p:spPr>
          <a:xfrm>
            <a:off x="1475740" y="3356610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solidFill>
                  <a:srgbClr val="FFFFFF"/>
                </a:solidFill>
                <a:latin typeface="+mn-ea"/>
              </a:rPr>
              <a:t>分</a:t>
            </a: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拣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4" name=" 219"/>
          <p:cNvSpPr/>
          <p:nvPr/>
        </p:nvSpPr>
        <p:spPr>
          <a:xfrm>
            <a:off x="1475740" y="3969385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拆封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5" name=" 219"/>
          <p:cNvSpPr/>
          <p:nvPr/>
        </p:nvSpPr>
        <p:spPr>
          <a:xfrm>
            <a:off x="1475740" y="4615180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分送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6" name=" 219"/>
          <p:cNvSpPr/>
          <p:nvPr/>
        </p:nvSpPr>
        <p:spPr>
          <a:xfrm>
            <a:off x="1475740" y="5260975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阅看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7" name=" 219"/>
          <p:cNvSpPr/>
          <p:nvPr/>
        </p:nvSpPr>
        <p:spPr>
          <a:xfrm>
            <a:off x="4743450" y="3356610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登记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8" name=" 219"/>
          <p:cNvSpPr/>
          <p:nvPr/>
        </p:nvSpPr>
        <p:spPr>
          <a:xfrm>
            <a:off x="4743450" y="3969385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复信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9" name=" 219"/>
          <p:cNvSpPr/>
          <p:nvPr/>
        </p:nvSpPr>
        <p:spPr>
          <a:xfrm>
            <a:off x="4743450" y="4543425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b="1">
                <a:latin typeface="+mn-ea"/>
                <a:cs typeface="宋体" panose="02010600030101010101" pitchFamily="2" charset="-122"/>
                <a:sym typeface="+mn-ea"/>
              </a:rPr>
              <a:t>查对</a:t>
            </a:r>
            <a:endParaRPr lang="zh-CN" altLang="en-US" b="1">
              <a:solidFill>
                <a:srgbClr val="FFFFFF"/>
              </a:solidFill>
              <a:latin typeface="+mn-ea"/>
            </a:endParaRPr>
          </a:p>
        </p:txBody>
      </p:sp>
      <p:sp>
        <p:nvSpPr>
          <p:cNvPr id="10" name=" 219"/>
          <p:cNvSpPr/>
          <p:nvPr/>
        </p:nvSpPr>
        <p:spPr>
          <a:xfrm>
            <a:off x="4743450" y="5189220"/>
            <a:ext cx="2016125" cy="432435"/>
          </a:xfrm>
          <a:prstGeom prst="roundRect">
            <a:avLst>
              <a:gd name="adj" fmla="val 50000"/>
            </a:avLst>
          </a:prstGeom>
          <a:effectLst>
            <a:outerShdw blurRad="114300" dist="38100" dir="5400000" rotWithShape="0">
              <a:schemeClr val="accent1">
                <a:lumMod val="75000"/>
                <a:alpha val="100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304800" algn="l"/>
            <a:r>
              <a:rPr lang="en-US" altLang="zh-CN">
                <a:sym typeface="+mn-ea"/>
              </a:rPr>
              <a:t>  </a:t>
            </a:r>
            <a:r>
              <a:rPr lang="zh-CN" altLang="en-US" b="1">
                <a:sym typeface="+mn-ea"/>
              </a:rPr>
              <a:t>寄发</a:t>
            </a:r>
            <a:endParaRPr lang="zh-CN" altLang="en-US" b="1">
              <a:solidFill>
                <a:srgbClr val="FFFFFF"/>
              </a:solidFill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3" y="48895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14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8" dur="250" autoRev="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15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2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29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4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35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36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7" dur="25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2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43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50" autoRev="1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8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49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0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250" autoRev="1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7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250" autoRev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" grpId="0" animBg="1"/>
      <p:bldP spid="219" grpId="1" animBg="1"/>
      <p:bldP spid="219" grpId="2" animBg="1"/>
      <p:bldP spid="219" grpId="3" animBg="1"/>
      <p:bldP spid="219" grpId="4" animBg="1"/>
      <p:bldP spid="219" grpId="5" animBg="1"/>
      <p:bldP spid="219" grpId="6" animBg="1"/>
      <p:bldP spid="219" grpId="7" animBg="1"/>
      <p:bldP spid="219" grpId="8" animBg="1"/>
      <p:bldP spid="219" grpId="9" animBg="1"/>
      <p:bldP spid="219" grpId="10" animBg="1"/>
      <p:bldP spid="219" grpId="11" animBg="1"/>
      <p:bldP spid="219" grpId="12" animBg="1"/>
      <p:bldP spid="219" grpId="13" animBg="1"/>
      <p:bldP spid="219" grpId="14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6" name="Freeform 9"/>
          <p:cNvSpPr/>
          <p:nvPr/>
        </p:nvSpPr>
        <p:spPr>
          <a:xfrm rot="20700000">
            <a:off x="7542530" y="2684780"/>
            <a:ext cx="162560" cy="169735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pathLst>
              <a:path w="291" h="1199">
                <a:moveTo>
                  <a:pt x="0" y="0"/>
                </a:moveTo>
                <a:lnTo>
                  <a:pt x="291" y="0"/>
                </a:lnTo>
                <a:lnTo>
                  <a:pt x="180" y="1199"/>
                </a:lnTo>
                <a:lnTo>
                  <a:pt x="81" y="119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06F8B"/>
              </a:gs>
              <a:gs pos="50000">
                <a:srgbClr val="6E99C0"/>
              </a:gs>
              <a:gs pos="100000">
                <a:srgbClr val="506F8B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sp>
        <p:nvSpPr>
          <p:cNvPr id="10256" name="Freeform 16"/>
          <p:cNvSpPr/>
          <p:nvPr/>
        </p:nvSpPr>
        <p:spPr>
          <a:xfrm rot="13004873">
            <a:off x="2155190" y="2830830"/>
            <a:ext cx="296545" cy="218503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761818862" y="0"/>
              </a:cxn>
              <a:cxn ang="0">
                <a:pos x="761818862" y="2147483647"/>
              </a:cxn>
              <a:cxn ang="0">
                <a:pos x="761818862" y="2147483647"/>
              </a:cxn>
              <a:cxn ang="0">
                <a:pos x="0" y="0"/>
              </a:cxn>
            </a:cxnLst>
            <a:pathLst>
              <a:path w="291" h="1199">
                <a:moveTo>
                  <a:pt x="0" y="0"/>
                </a:moveTo>
                <a:lnTo>
                  <a:pt x="291" y="0"/>
                </a:lnTo>
                <a:lnTo>
                  <a:pt x="180" y="1199"/>
                </a:lnTo>
                <a:lnTo>
                  <a:pt x="81" y="119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06F8B"/>
              </a:gs>
              <a:gs pos="50000">
                <a:srgbClr val="6E99C0"/>
              </a:gs>
              <a:gs pos="100000">
                <a:srgbClr val="506F8B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grpSp>
        <p:nvGrpSpPr>
          <p:cNvPr id="10257" name="Group 17"/>
          <p:cNvGrpSpPr/>
          <p:nvPr/>
        </p:nvGrpSpPr>
        <p:grpSpPr>
          <a:xfrm rot="0">
            <a:off x="394970" y="3951605"/>
            <a:ext cx="2385695" cy="1921510"/>
            <a:chOff x="803" y="1519"/>
            <a:chExt cx="937" cy="692"/>
          </a:xfrm>
        </p:grpSpPr>
        <p:sp>
          <p:nvSpPr>
            <p:cNvPr id="448530" name="AutoShape 18"/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8531" name="Oval 19"/>
            <p:cNvSpPr>
              <a:spLocks noChangeArrowheads="1"/>
            </p:cNvSpPr>
            <p:nvPr/>
          </p:nvSpPr>
          <p:spPr bwMode="gray">
            <a:xfrm>
              <a:off x="803" y="1798"/>
              <a:ext cx="937" cy="14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43" name="图片 42" descr="d与红色蜡封印的-稽的-子举行信封-60084864[2]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1700" y="3648075"/>
            <a:ext cx="1379855" cy="1341120"/>
          </a:xfrm>
          <a:prstGeom prst="rect">
            <a:avLst/>
          </a:prstGeom>
          <a:effectLst/>
        </p:spPr>
      </p:pic>
      <p:grpSp>
        <p:nvGrpSpPr>
          <p:cNvPr id="10242" name="Group 2"/>
          <p:cNvGrpSpPr/>
          <p:nvPr/>
        </p:nvGrpSpPr>
        <p:grpSpPr>
          <a:xfrm>
            <a:off x="6783705" y="3387090"/>
            <a:ext cx="1770380" cy="1588770"/>
            <a:chOff x="803" y="1519"/>
            <a:chExt cx="937" cy="692"/>
          </a:xfrm>
        </p:grpSpPr>
        <p:sp>
          <p:nvSpPr>
            <p:cNvPr id="448515" name="AutoShape 3"/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8516" name="Oval 4"/>
            <p:cNvSpPr>
              <a:spLocks noChangeArrowheads="1"/>
            </p:cNvSpPr>
            <p:nvPr/>
          </p:nvSpPr>
          <p:spPr bwMode="gray">
            <a:xfrm>
              <a:off x="803" y="1799"/>
              <a:ext cx="937" cy="144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10248" name="Freeform 9"/>
          <p:cNvSpPr/>
          <p:nvPr/>
        </p:nvSpPr>
        <p:spPr>
          <a:xfrm rot="16200000">
            <a:off x="5299710" y="2026285"/>
            <a:ext cx="162560" cy="169735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2147483647" y="0"/>
              </a:cxn>
              <a:cxn ang="0">
                <a:pos x="2147483647" y="2147483647"/>
              </a:cxn>
              <a:cxn ang="0">
                <a:pos x="2147483647" y="2147483647"/>
              </a:cxn>
              <a:cxn ang="0">
                <a:pos x="0" y="0"/>
              </a:cxn>
            </a:cxnLst>
            <a:pathLst>
              <a:path w="291" h="1199">
                <a:moveTo>
                  <a:pt x="0" y="0"/>
                </a:moveTo>
                <a:lnTo>
                  <a:pt x="291" y="0"/>
                </a:lnTo>
                <a:lnTo>
                  <a:pt x="180" y="1199"/>
                </a:lnTo>
                <a:lnTo>
                  <a:pt x="81" y="1193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rgbClr val="506F8B"/>
              </a:gs>
              <a:gs pos="50000">
                <a:srgbClr val="6E99C0"/>
              </a:gs>
              <a:gs pos="100000">
                <a:srgbClr val="506F8B"/>
              </a:gs>
            </a:gsLst>
            <a:lin ang="0" scaled="1"/>
            <a:tileRect/>
          </a:gradFill>
          <a:ln w="9525">
            <a:noFill/>
          </a:ln>
        </p:spPr>
        <p:txBody>
          <a:bodyPr/>
          <a:p>
            <a:endParaRPr lang="zh-CN" altLang="en-US"/>
          </a:p>
        </p:txBody>
      </p:sp>
      <p:pic>
        <p:nvPicPr>
          <p:cNvPr id="46" name="图片 45" descr="d与红色蜡封印的-稽的-子举行信封-60084864[2]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38340" y="3235325"/>
            <a:ext cx="1157605" cy="1125220"/>
          </a:xfrm>
          <a:prstGeom prst="rect">
            <a:avLst/>
          </a:prstGeom>
          <a:effectLst/>
        </p:spPr>
      </p:pic>
      <p:grpSp>
        <p:nvGrpSpPr>
          <p:cNvPr id="10249" name="Group 10"/>
          <p:cNvGrpSpPr/>
          <p:nvPr/>
        </p:nvGrpSpPr>
        <p:grpSpPr>
          <a:xfrm>
            <a:off x="2780348" y="2009140"/>
            <a:ext cx="1816100" cy="1452563"/>
            <a:chOff x="803" y="1519"/>
            <a:chExt cx="937" cy="692"/>
          </a:xfrm>
        </p:grpSpPr>
        <p:sp>
          <p:nvSpPr>
            <p:cNvPr id="448523" name="AutoShape 11"/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48524" name="Oval 12"/>
            <p:cNvSpPr>
              <a:spLocks noChangeArrowheads="1"/>
            </p:cNvSpPr>
            <p:nvPr/>
          </p:nvSpPr>
          <p:spPr bwMode="gray">
            <a:xfrm>
              <a:off x="803" y="1798"/>
              <a:ext cx="937" cy="14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10253" name="Picture 14" descr="shadow_1_m"/>
          <p:cNvPicPr>
            <a:picLocks noChangeAspect="1"/>
          </p:cNvPicPr>
          <p:nvPr/>
        </p:nvPicPr>
        <p:blipFill>
          <a:blip r:embed="rId2">
            <a:lum bright="35999"/>
          </a:blip>
          <a:stretch>
            <a:fillRect/>
          </a:stretch>
        </p:blipFill>
        <p:spPr>
          <a:xfrm>
            <a:off x="3003868" y="3513455"/>
            <a:ext cx="1012825" cy="206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54" name="Oval 15"/>
          <p:cNvSpPr/>
          <p:nvPr/>
        </p:nvSpPr>
        <p:spPr>
          <a:xfrm rot="3125284">
            <a:off x="2855913" y="3103563"/>
            <a:ext cx="177800" cy="44450"/>
          </a:xfrm>
          <a:prstGeom prst="ellipse">
            <a:avLst/>
          </a:prstGeom>
          <a:gradFill rotWithShape="1">
            <a:gsLst>
              <a:gs pos="0">
                <a:srgbClr val="161F26"/>
              </a:gs>
              <a:gs pos="50000">
                <a:srgbClr val="6E99C0"/>
              </a:gs>
              <a:gs pos="100000">
                <a:srgbClr val="161F26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44" name="图片 43" descr="d与红色蜡封印的-稽的-子举行信封-60084864[2]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66085" y="1497965"/>
            <a:ext cx="1360170" cy="1322070"/>
          </a:xfrm>
          <a:prstGeom prst="rect">
            <a:avLst/>
          </a:prstGeom>
          <a:effectLst/>
        </p:spPr>
      </p:pic>
      <p:sp>
        <p:nvSpPr>
          <p:cNvPr id="10261" name="AutoShape 21"/>
          <p:cNvSpPr/>
          <p:nvPr/>
        </p:nvSpPr>
        <p:spPr>
          <a:xfrm flipH="1">
            <a:off x="1889125" y="4142740"/>
            <a:ext cx="828675" cy="596900"/>
          </a:xfrm>
          <a:prstGeom prst="curvedRightArrow">
            <a:avLst>
              <a:gd name="adj1" fmla="val 19584"/>
              <a:gd name="adj2" fmla="val 44676"/>
              <a:gd name="adj3" fmla="val 39187"/>
            </a:avLst>
          </a:prstGeom>
          <a:gradFill rotWithShape="1">
            <a:gsLst>
              <a:gs pos="0">
                <a:srgbClr val="FFBE93"/>
              </a:gs>
              <a:gs pos="100000">
                <a:srgbClr val="FF66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0262" name="Picture 22" descr="shadow_1_m"/>
          <p:cNvPicPr>
            <a:picLocks noChangeAspect="1"/>
          </p:cNvPicPr>
          <p:nvPr/>
        </p:nvPicPr>
        <p:blipFill>
          <a:blip r:embed="rId3">
            <a:lum bright="54001"/>
          </a:blip>
          <a:stretch>
            <a:fillRect/>
          </a:stretch>
        </p:blipFill>
        <p:spPr>
          <a:xfrm>
            <a:off x="823278" y="5929948"/>
            <a:ext cx="1484312" cy="2524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73" name="AutoShape 35"/>
          <p:cNvSpPr/>
          <p:nvPr/>
        </p:nvSpPr>
        <p:spPr>
          <a:xfrm>
            <a:off x="422910" y="4154488"/>
            <a:ext cx="828675" cy="596900"/>
          </a:xfrm>
          <a:prstGeom prst="curvedRightArrow">
            <a:avLst>
              <a:gd name="adj1" fmla="val 16541"/>
              <a:gd name="adj2" fmla="val 38977"/>
              <a:gd name="adj3" fmla="val 39412"/>
            </a:avLst>
          </a:prstGeom>
          <a:gradFill rotWithShape="1">
            <a:gsLst>
              <a:gs pos="0">
                <a:srgbClr val="FFBE93"/>
              </a:gs>
              <a:gs pos="100000">
                <a:srgbClr val="FF6600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10277" name="Group 39"/>
          <p:cNvGrpSpPr/>
          <p:nvPr/>
        </p:nvGrpSpPr>
        <p:grpSpPr>
          <a:xfrm>
            <a:off x="2862898" y="2168843"/>
            <a:ext cx="1463675" cy="379412"/>
            <a:chOff x="724" y="2704"/>
            <a:chExt cx="1390" cy="350"/>
          </a:xfrm>
        </p:grpSpPr>
        <p:sp>
          <p:nvSpPr>
            <p:cNvPr id="10278" name="AutoShape 40"/>
            <p:cNvSpPr/>
            <p:nvPr/>
          </p:nvSpPr>
          <p:spPr>
            <a:xfrm flipH="1">
              <a:off x="1592" y="2704"/>
              <a:ext cx="522" cy="341"/>
            </a:xfrm>
            <a:prstGeom prst="curvedRightArrow">
              <a:avLst>
                <a:gd name="adj1" fmla="val 19584"/>
                <a:gd name="adj2" fmla="val 44676"/>
                <a:gd name="adj3" fmla="val 43209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79" name="AutoShape 41"/>
            <p:cNvSpPr/>
            <p:nvPr/>
          </p:nvSpPr>
          <p:spPr>
            <a:xfrm>
              <a:off x="724" y="2713"/>
              <a:ext cx="522" cy="341"/>
            </a:xfrm>
            <a:prstGeom prst="curvedRightArrow">
              <a:avLst>
                <a:gd name="adj1" fmla="val 16541"/>
                <a:gd name="adj2" fmla="val 38977"/>
                <a:gd name="adj3" fmla="val 43457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0280" name="Group 42"/>
          <p:cNvGrpSpPr/>
          <p:nvPr/>
        </p:nvGrpSpPr>
        <p:grpSpPr>
          <a:xfrm>
            <a:off x="6866890" y="3771900"/>
            <a:ext cx="1461135" cy="370840"/>
            <a:chOff x="724" y="2704"/>
            <a:chExt cx="1390" cy="350"/>
          </a:xfrm>
        </p:grpSpPr>
        <p:sp>
          <p:nvSpPr>
            <p:cNvPr id="10281" name="AutoShape 43"/>
            <p:cNvSpPr/>
            <p:nvPr/>
          </p:nvSpPr>
          <p:spPr>
            <a:xfrm flipH="1">
              <a:off x="1592" y="2704"/>
              <a:ext cx="522" cy="341"/>
            </a:xfrm>
            <a:prstGeom prst="curvedRightArrow">
              <a:avLst>
                <a:gd name="adj1" fmla="val 19584"/>
                <a:gd name="adj2" fmla="val 44676"/>
                <a:gd name="adj3" fmla="val 43209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10282" name="AutoShape 44"/>
            <p:cNvSpPr/>
            <p:nvPr/>
          </p:nvSpPr>
          <p:spPr>
            <a:xfrm>
              <a:off x="724" y="2713"/>
              <a:ext cx="522" cy="341"/>
            </a:xfrm>
            <a:prstGeom prst="curvedRightArrow">
              <a:avLst>
                <a:gd name="adj1" fmla="val 16541"/>
                <a:gd name="adj2" fmla="val 38977"/>
                <a:gd name="adj3" fmla="val 43457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pic>
        <p:nvPicPr>
          <p:cNvPr id="10284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20" y="507365"/>
            <a:ext cx="7780020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64490" y="1014730"/>
            <a:ext cx="6673850" cy="583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秘书部门将收到的邮件分拣成</a:t>
            </a:r>
            <a:r>
              <a:rPr lang="zh-CN" altLang="en-US" sz="3200" b="1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四种</a:t>
            </a:r>
            <a:r>
              <a:rPr lang="zh-CN" altLang="en-US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类型</a:t>
            </a:r>
            <a:endParaRPr lang="zh-CN" altLang="en-US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grpSp>
        <p:nvGrpSpPr>
          <p:cNvPr id="24" name="Group 10"/>
          <p:cNvGrpSpPr/>
          <p:nvPr/>
        </p:nvGrpSpPr>
        <p:grpSpPr>
          <a:xfrm>
            <a:off x="5956935" y="1774825"/>
            <a:ext cx="1688465" cy="1383030"/>
            <a:chOff x="803" y="1519"/>
            <a:chExt cx="937" cy="692"/>
          </a:xfrm>
        </p:grpSpPr>
        <p:sp>
          <p:nvSpPr>
            <p:cNvPr id="25" name="AutoShape 11"/>
            <p:cNvSpPr>
              <a:spLocks noChangeArrowheads="1"/>
            </p:cNvSpPr>
            <p:nvPr/>
          </p:nvSpPr>
          <p:spPr bwMode="gray">
            <a:xfrm>
              <a:off x="803" y="1519"/>
              <a:ext cx="937" cy="692"/>
            </a:xfrm>
            <a:custGeom>
              <a:avLst/>
              <a:gdLst>
                <a:gd name="G0" fmla="+- 634 0 0"/>
                <a:gd name="G1" fmla="+- 0 0 0"/>
                <a:gd name="G2" fmla="+- 0 0 0"/>
                <a:gd name="T0" fmla="*/ 0 256 1"/>
                <a:gd name="T1" fmla="*/ 180 256 1"/>
                <a:gd name="G3" fmla="+- 0 T0 T1"/>
                <a:gd name="T2" fmla="*/ 0 256 1"/>
                <a:gd name="T3" fmla="*/ 90 256 1"/>
                <a:gd name="G4" fmla="+- 0 T2 T3"/>
                <a:gd name="G5" fmla="*/ G4 2 1"/>
                <a:gd name="T4" fmla="*/ 90 256 1"/>
                <a:gd name="T5" fmla="*/ 0 256 1"/>
                <a:gd name="G6" fmla="+- 0 T4 T5"/>
                <a:gd name="G7" fmla="*/ G6 2 1"/>
                <a:gd name="G8" fmla="abs 0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634"/>
                <a:gd name="G18" fmla="*/ 634 1 2"/>
                <a:gd name="G19" fmla="+- G18 5400 0"/>
                <a:gd name="G20" fmla="cos G19 0"/>
                <a:gd name="G21" fmla="sin G19 0"/>
                <a:gd name="G22" fmla="+- G20 10800 0"/>
                <a:gd name="G23" fmla="+- G21 10800 0"/>
                <a:gd name="G24" fmla="+- 10800 0 G20"/>
                <a:gd name="G25" fmla="+- 634 10800 0"/>
                <a:gd name="G26" fmla="?: G9 G17 G25"/>
                <a:gd name="G27" fmla="?: G9 0 21600"/>
                <a:gd name="G28" fmla="cos 10800 0"/>
                <a:gd name="G29" fmla="sin 10800 0"/>
                <a:gd name="G30" fmla="sin 634 0"/>
                <a:gd name="G31" fmla="+- G28 10800 0"/>
                <a:gd name="G32" fmla="+- G29 10800 0"/>
                <a:gd name="G33" fmla="+- G30 10800 0"/>
                <a:gd name="G34" fmla="?: G4 0 G31"/>
                <a:gd name="G35" fmla="?: 0 G34 0"/>
                <a:gd name="G36" fmla="?: G6 G35 G31"/>
                <a:gd name="G37" fmla="+- 21600 0 G36"/>
                <a:gd name="G38" fmla="?: G4 0 G33"/>
                <a:gd name="G39" fmla="?: 0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21600 h 21600"/>
                <a:gd name="T14" fmla="*/ 16517 w 21600"/>
                <a:gd name="T15" fmla="*/ 10800 h 21600"/>
                <a:gd name="T16" fmla="*/ 10800 w 21600"/>
                <a:gd name="T17" fmla="*/ 11434 h 21600"/>
                <a:gd name="T18" fmla="*/ 5083 w 21600"/>
                <a:gd name="T19" fmla="*/ 10800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1434" y="10800"/>
                  </a:moveTo>
                  <a:cubicBezTo>
                    <a:pt x="11434" y="11150"/>
                    <a:pt x="11150" y="11434"/>
                    <a:pt x="10800" y="11434"/>
                  </a:cubicBezTo>
                  <a:cubicBezTo>
                    <a:pt x="10449" y="11434"/>
                    <a:pt x="10166" y="11150"/>
                    <a:pt x="10166" y="10800"/>
                  </a:cubicBezTo>
                  <a:lnTo>
                    <a:pt x="0" y="10800"/>
                  </a:ln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47451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 algn="ctr">
              <a:noFill/>
              <a:miter lim="800000"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Oval 12"/>
            <p:cNvSpPr>
              <a:spLocks noChangeArrowheads="1"/>
            </p:cNvSpPr>
            <p:nvPr/>
          </p:nvSpPr>
          <p:spPr bwMode="gray">
            <a:xfrm>
              <a:off x="803" y="1798"/>
              <a:ext cx="937" cy="145"/>
            </a:xfrm>
            <a:prstGeom prst="ellipse">
              <a:avLst/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73725"/>
                    <a:invGamma/>
                  </a:schemeClr>
                </a:gs>
              </a:gsLst>
              <a:lin ang="5400000" scaled="1"/>
            </a:gradFill>
            <a:ln w="9525" algn="ctr">
              <a:noFill/>
              <a:round/>
            </a:ln>
            <a:effectLst/>
          </p:spPr>
          <p:txBody>
            <a:bodyPr wrap="none" anchor="ctr"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pic>
        <p:nvPicPr>
          <p:cNvPr id="28" name="Picture 14" descr="shadow_1_m"/>
          <p:cNvPicPr>
            <a:picLocks noChangeAspect="1"/>
          </p:cNvPicPr>
          <p:nvPr/>
        </p:nvPicPr>
        <p:blipFill>
          <a:blip r:embed="rId2">
            <a:lum bright="35999"/>
          </a:blip>
          <a:stretch>
            <a:fillRect/>
          </a:stretch>
        </p:blipFill>
        <p:spPr>
          <a:xfrm>
            <a:off x="6288405" y="3218815"/>
            <a:ext cx="967740" cy="1974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5" name="图片 44" descr="d与红色蜡封印的-稽的-子举行信封-60084864[2]"/>
          <p:cNvPicPr>
            <a:picLocks noChangeAspect="1"/>
          </p:cNvPicPr>
          <p:nvPr/>
        </p:nvPicPr>
        <p:blipFill>
          <a:blip r:embed="rId1">
            <a:clrChange>
              <a:clrFrom>
                <a:srgbClr val="FEFEFE">
                  <a:alpha val="100000"/>
                </a:srgbClr>
              </a:clrFrom>
              <a:clrTo>
                <a:srgbClr val="FEFEFE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41415" y="1347470"/>
            <a:ext cx="1282700" cy="1247140"/>
          </a:xfrm>
          <a:prstGeom prst="rect">
            <a:avLst/>
          </a:prstGeom>
          <a:effectLst/>
        </p:spPr>
      </p:pic>
      <p:sp>
        <p:nvSpPr>
          <p:cNvPr id="29" name="Oval 15"/>
          <p:cNvSpPr/>
          <p:nvPr/>
        </p:nvSpPr>
        <p:spPr>
          <a:xfrm rot="3125284">
            <a:off x="6074410" y="2823210"/>
            <a:ext cx="169545" cy="76200"/>
          </a:xfrm>
          <a:prstGeom prst="ellipse">
            <a:avLst/>
          </a:prstGeom>
          <a:gradFill rotWithShape="1">
            <a:gsLst>
              <a:gs pos="0">
                <a:srgbClr val="161F26"/>
              </a:gs>
              <a:gs pos="50000">
                <a:srgbClr val="6E99C0"/>
              </a:gs>
              <a:gs pos="100000">
                <a:srgbClr val="161F26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endParaRPr lang="zh-CN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grpSp>
        <p:nvGrpSpPr>
          <p:cNvPr id="33" name="Group 39"/>
          <p:cNvGrpSpPr/>
          <p:nvPr/>
        </p:nvGrpSpPr>
        <p:grpSpPr>
          <a:xfrm>
            <a:off x="6147118" y="1865313"/>
            <a:ext cx="1463675" cy="379412"/>
            <a:chOff x="724" y="2704"/>
            <a:chExt cx="1390" cy="350"/>
          </a:xfrm>
        </p:grpSpPr>
        <p:sp>
          <p:nvSpPr>
            <p:cNvPr id="34" name="AutoShape 40"/>
            <p:cNvSpPr/>
            <p:nvPr/>
          </p:nvSpPr>
          <p:spPr>
            <a:xfrm flipH="1">
              <a:off x="1592" y="2704"/>
              <a:ext cx="522" cy="341"/>
            </a:xfrm>
            <a:prstGeom prst="curvedRightArrow">
              <a:avLst>
                <a:gd name="adj1" fmla="val 19584"/>
                <a:gd name="adj2" fmla="val 44676"/>
                <a:gd name="adj3" fmla="val 43209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35" name="AutoShape 41"/>
            <p:cNvSpPr/>
            <p:nvPr/>
          </p:nvSpPr>
          <p:spPr>
            <a:xfrm>
              <a:off x="724" y="2713"/>
              <a:ext cx="522" cy="341"/>
            </a:xfrm>
            <a:prstGeom prst="curvedRightArrow">
              <a:avLst>
                <a:gd name="adj1" fmla="val 16541"/>
                <a:gd name="adj2" fmla="val 38977"/>
                <a:gd name="adj3" fmla="val 43457"/>
              </a:avLst>
            </a:prstGeom>
            <a:gradFill rotWithShape="1">
              <a:gsLst>
                <a:gs pos="0">
                  <a:srgbClr val="FFBE93"/>
                </a:gs>
                <a:gs pos="100000">
                  <a:srgbClr val="FF6600"/>
                </a:gs>
              </a:gsLst>
              <a:lin ang="0" scaled="1"/>
              <a:tileRect/>
            </a:gradFill>
            <a:ln w="9525">
              <a:noFill/>
            </a:ln>
          </p:spPr>
          <p:txBody>
            <a:bodyPr wrap="none" anchor="ctr"/>
            <a:p>
              <a:endParaRPr lang="zh-CN" altLang="zh-CN" sz="1800" dirty="0">
                <a:latin typeface="Arial" panose="020B060402020202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7" name="文本框 36"/>
          <p:cNvSpPr txBox="1"/>
          <p:nvPr/>
        </p:nvSpPr>
        <p:spPr>
          <a:xfrm>
            <a:off x="886460" y="5187950"/>
            <a:ext cx="1409700" cy="5835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3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电  报</a:t>
            </a:r>
            <a:endParaRPr lang="zh-CN" altLang="en-US" sz="3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5704205" y="2581910"/>
            <a:ext cx="20116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印刷品、包裹</a:t>
            </a:r>
            <a:endParaRPr lang="zh-CN" altLang="en-US" sz="240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6847205" y="4291330"/>
            <a:ext cx="1706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报纸、杂志</a:t>
            </a:r>
            <a:endParaRPr lang="zh-CN" altLang="en-US" sz="240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2916555" y="3840480"/>
            <a:ext cx="3562350" cy="27305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>
              <a:lnSpc>
                <a:spcPct val="110000"/>
              </a:lnSpc>
            </a:pP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秘书主要是</a:t>
            </a:r>
            <a:r>
              <a:rPr lang="zh-CN" altLang="en-US">
                <a:ln w="222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处理办理公务的电报、信函、通知类</a:t>
            </a:r>
            <a:r>
              <a:rPr lang="zh-CN" altLang="en-US" sz="240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。私人信函、报纸杂志及包裹，只需准确地分送有关部门或人员即可。</a:t>
            </a:r>
            <a:r>
              <a:rPr lang="zh-CN" altLang="en-US" sz="2400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sz="2400"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47" name="Picture 14" descr="shadow_1_m"/>
          <p:cNvPicPr>
            <a:picLocks noChangeAspect="1"/>
          </p:cNvPicPr>
          <p:nvPr/>
        </p:nvPicPr>
        <p:blipFill>
          <a:blip r:embed="rId2">
            <a:lum bright="35999"/>
          </a:blip>
          <a:stretch>
            <a:fillRect/>
          </a:stretch>
        </p:blipFill>
        <p:spPr>
          <a:xfrm>
            <a:off x="7132955" y="5067935"/>
            <a:ext cx="967740" cy="1974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9" name="文本框 48"/>
          <p:cNvSpPr txBox="1"/>
          <p:nvPr/>
        </p:nvSpPr>
        <p:spPr>
          <a:xfrm>
            <a:off x="2872740" y="2895600"/>
            <a:ext cx="17068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信函、通知</a:t>
            </a:r>
            <a:endParaRPr lang="zh-CN" altLang="en-US" sz="240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checker dir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pic>
        <p:nvPicPr>
          <p:cNvPr id="6" name="图片 5" descr="timg6VRJC8LH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21615" y="1107440"/>
            <a:ext cx="4450715" cy="5613400"/>
          </a:xfrm>
          <a:prstGeom prst="rect">
            <a:avLst/>
          </a:prstGeom>
        </p:spPr>
      </p:pic>
      <p:sp>
        <p:nvSpPr>
          <p:cNvPr id="11266" name="页脚占位符 3"/>
          <p:cNvSpPr txBox="1">
            <a:spLocks noGrp="1"/>
          </p:cNvSpPr>
          <p:nvPr/>
        </p:nvSpPr>
        <p:spPr>
          <a:xfrm>
            <a:off x="7046913" y="6381750"/>
            <a:ext cx="2133600" cy="244475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  <a:p>
            <a:r>
              <a:rPr lang="en-US" altLang="zh-CN" sz="1800" dirty="0">
                <a:latin typeface="Arial" panose="020B0604020202020204" pitchFamily="34" charset="0"/>
                <a:ea typeface="宋体" panose="02010600030101010101" pitchFamily="2" charset="-122"/>
              </a:rPr>
              <a:t>   </a:t>
            </a:r>
            <a:endParaRPr lang="en-US" altLang="zh-CN" sz="1800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1267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" y="493713"/>
            <a:ext cx="78771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3655695" y="1822450"/>
            <a:ext cx="4867275" cy="4182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>
              <a:lnSpc>
                <a:spcPct val="110000"/>
              </a:lnSpc>
            </a:pPr>
            <a:endParaRPr lang="zh-CN" altLang="en-US" b="0"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indent="304800">
              <a:lnSpc>
                <a:spcPct val="120000"/>
              </a:lnSpc>
            </a:pPr>
            <a:r>
              <a:rPr lang="en-US" altLang="zh-CN"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    </a:t>
            </a:r>
            <a:r>
              <a:rPr lang="en-US" altLang="zh-CN">
                <a:ln>
                  <a:solidFill>
                    <a:srgbClr val="FF0066"/>
                  </a:solidFill>
                </a:ln>
                <a:solidFill>
                  <a:srgbClr val="FF0000"/>
                </a:solidFill>
                <a:effectLst/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 秘书不能拆开写明"亲启"或标有"机密"记号的信件，除非被授予这种权力。如果被无意拆开，应立即封上信口，并在信封上注明“误拆”，签上拆信者的姓名，尽快地交给收信人。</a:t>
            </a:r>
            <a:endParaRPr lang="en-US" altLang="zh-CN">
              <a:ln>
                <a:solidFill>
                  <a:srgbClr val="FF0066"/>
                </a:solidFill>
              </a:ln>
              <a:solidFill>
                <a:srgbClr val="FF0000"/>
              </a:solidFill>
              <a:effectLst/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 rot="1800000">
            <a:off x="2002155" y="1556385"/>
            <a:ext cx="1517015" cy="953135"/>
          </a:xfrm>
          <a:prstGeom prst="rect">
            <a:avLst/>
          </a:prstGeom>
          <a:noFill/>
          <a:ln>
            <a:noFill/>
          </a:ln>
        </p:spPr>
        <p:txBody>
          <a:bodyPr wrap="square" rtlCol="0" anchor="t">
            <a:spAutoFit/>
          </a:bodyPr>
          <a:p>
            <a:pPr algn="ctr"/>
            <a:r>
              <a:rPr lang="zh-CN" altLang="zh-CN" b="1">
                <a:ln w="25400" cmpd="sng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innerShdw dist="38100" dir="18900000">
                    <a:srgbClr val="F89D26">
                      <a:alpha val="100000"/>
                    </a:srgbClr>
                  </a:innerShdw>
                  <a:reflection blurRad="6350" stA="50000" endA="300" endPos="50000" dist="12700" dir="5400000" sy="-10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误</a:t>
            </a:r>
            <a:r>
              <a:rPr lang="en-US" altLang="zh-CN" b="1">
                <a:ln w="25400" cmpd="sng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innerShdw dist="38100" dir="18900000">
                    <a:srgbClr val="F89D26">
                      <a:alpha val="100000"/>
                    </a:srgbClr>
                  </a:innerShdw>
                  <a:reflection blurRad="6350" stA="50000" endA="300" endPos="50000" dist="12700" dir="5400000" sy="-10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拆</a:t>
            </a:r>
            <a:r>
              <a:rPr lang="zh-CN" altLang="en-US" b="1">
                <a:ln w="25400" cmpd="sng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innerShdw dist="38100" dir="18900000">
                    <a:srgbClr val="F89D26">
                      <a:alpha val="100000"/>
                    </a:srgbClr>
                  </a:innerShdw>
                  <a:reflection blurRad="6350" stA="50000" endA="300" endPos="50000" dist="12700" dir="5400000" sy="-100000" algn="bl" rotWithShape="0"/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了怎么办</a:t>
            </a:r>
            <a:endParaRPr lang="zh-CN" altLang="en-US" b="1">
              <a:ln w="25400" cmpd="sng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innerShdw dist="38100" dir="18900000">
                  <a:srgbClr val="F89D26">
                    <a:alpha val="100000"/>
                  </a:srgbClr>
                </a:innerShdw>
                <a:reflection blurRad="6350" stA="50000" endA="300" endPos="50000" dist="12700" dir="5400000" sy="-100000" algn="bl" rotWithShape="0"/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581660" y="512445"/>
            <a:ext cx="6240780" cy="5831840"/>
            <a:chOff x="189" y="518"/>
            <a:chExt cx="9828" cy="9184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分 送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8" y="319405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928235" y="3193415"/>
            <a:ext cx="3810635" cy="20726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/>
            <a:r>
              <a:rPr lang="zh-CN" altLang="en-US">
                <a:solidFill>
                  <a:srgbClr val="FF0000"/>
                </a:solidFill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rPr>
              <a:t> </a:t>
            </a:r>
            <a:endParaRPr lang="zh-CN" altLang="en-US" b="0">
              <a:solidFill>
                <a:srgbClr val="FF0000"/>
              </a:solidFill>
              <a:latin typeface="叶根友毛笔行书2.0版" panose="02010601030101010101" charset="-122"/>
              <a:ea typeface="叶根友毛笔行书2.0版" panose="02010601030101010101" charset="-122"/>
              <a:cs typeface="宋体" panose="02010600030101010101" pitchFamily="2" charset="-122"/>
            </a:endParaRPr>
          </a:p>
          <a:p>
            <a:pPr indent="304800">
              <a:lnSpc>
                <a:spcPct val="120000"/>
              </a:lnSpc>
            </a:pP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重要电报和信件应放在其他信件上面，以便收信人先行阅读。</a:t>
            </a:r>
            <a:endParaRPr lang="zh-CN" altLang="en-US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751205" y="694055"/>
            <a:ext cx="6240780" cy="5832475"/>
            <a:chOff x="189" y="518"/>
            <a:chExt cx="9828" cy="9185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阅 看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4654550" y="1349375"/>
            <a:ext cx="4410075" cy="52622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/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有些秘书受权替领导阅看信件，并注出信件的重点部分。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秘书可用红笔或铅笔画出信件中重要句子，或在信末、页边空白处写明要点。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秘书应提供给领导复信时必要的参考材料。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如果一封信需要几位领导阅办，可按常规程序周转，或是分送复印件。</a:t>
            </a:r>
            <a:endParaRPr lang="zh-CN" altLang="en-US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zoom dir="in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751205" y="694055"/>
            <a:ext cx="6240780" cy="5832475"/>
            <a:chOff x="189" y="518"/>
            <a:chExt cx="9828" cy="9185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登 记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905375" y="2642870"/>
            <a:ext cx="3862070" cy="35382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重要信件必须登记，登记的项目有：收信日期和时间，发信日期、发信人姓名、单位和地址，内容摘要，处理人、处理方式和日期。</a:t>
            </a:r>
            <a:endParaRPr lang="zh-CN" altLang="en-US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一般咨询性信件或通知之类，可不登记。</a:t>
            </a:r>
            <a:endParaRPr lang="zh-CN" altLang="en-US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751205" y="694055"/>
            <a:ext cx="6240780" cy="5832475"/>
            <a:chOff x="189" y="518"/>
            <a:chExt cx="9828" cy="9185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复 信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796790" y="1695450"/>
            <a:ext cx="3862070" cy="483108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——秘书按领导批示写回信，或受权替领导复信，内容应针对来信的要求，或是回答问题，或是提供资料，或是联系有关事项，均应尽可能给予确切满意的答复。</a:t>
            </a:r>
            <a:endParaRPr lang="en-US" altLang="zh-CN" b="0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indent="304800"/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——如不能解决，也要说明理由，或提示解决问题的其他途径与方法。 </a:t>
            </a:r>
            <a:endParaRPr lang="en-US" altLang="zh-CN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7" name="组合 6"/>
          <p:cNvGrpSpPr/>
          <p:nvPr/>
        </p:nvGrpSpPr>
        <p:grpSpPr>
          <a:xfrm>
            <a:off x="-751205" y="694055"/>
            <a:ext cx="6240780" cy="5832475"/>
            <a:chOff x="189" y="518"/>
            <a:chExt cx="9828" cy="9185"/>
          </a:xfrm>
        </p:grpSpPr>
        <p:pic>
          <p:nvPicPr>
            <p:cNvPr id="6" name="图片 5" descr="timg41T4QN41"/>
            <p:cNvPicPr>
              <a:picLocks noChangeAspect="1"/>
            </p:cNvPicPr>
            <p:nvPr/>
          </p:nvPicPr>
          <p:blipFill>
            <a:blip r:embed="rId1">
              <a:clrChange>
                <a:clrFrom>
                  <a:srgbClr val="FFFFFF">
                    <a:alpha val="100000"/>
                  </a:srgbClr>
                </a:clrFrom>
                <a:clrTo>
                  <a:srgbClr val="FFFFFF">
                    <a:alpha val="100000"/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89" y="518"/>
              <a:ext cx="9454" cy="9185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 rot="1260000">
              <a:off x="3477" y="5501"/>
              <a:ext cx="6540" cy="1743"/>
            </a:xfrm>
            <a:prstGeom prst="rect">
              <a:avLst/>
            </a:prstGeom>
            <a:noFill/>
          </p:spPr>
          <p:txBody>
            <a:bodyPr wrap="square" rtlCol="0" anchor="t">
              <a:spAutoFit/>
              <a:scene3d>
                <a:camera prst="orthographicFront"/>
                <a:lightRig rig="threePt" dir="t"/>
              </a:scene3d>
            </a:bodyPr>
            <a:p>
              <a:r>
                <a:rPr lang="zh-CN" altLang="en-US" sz="6600">
                  <a:ln w="12700">
                    <a:solidFill>
                      <a:schemeClr val="accent1"/>
                    </a:solidFill>
                    <a:prstDash val="solid"/>
                  </a:ln>
                  <a:pattFill prst="pct50">
                    <a:fgClr>
                      <a:schemeClr val="accent1"/>
                    </a:fgClr>
                    <a:bgClr>
                      <a:schemeClr val="accent1">
                        <a:lumMod val="20000"/>
                        <a:lumOff val="80000"/>
                      </a:schemeClr>
                    </a:bgClr>
                  </a:pattFill>
                  <a:effectLst>
                    <a:outerShdw blurRad="63500" dist="50800" dir="5340000" sx="102000" sy="102000" algn="r" rotWithShape="0">
                      <a:schemeClr val="accent1">
                        <a:lumMod val="75000"/>
                        <a:alpha val="91000"/>
                      </a:schemeClr>
                    </a:outerShdw>
                    <a:reflection blurRad="88900" stA="35000" endA="300" endPos="42000" dist="38100" dir="5400000" sy="-100000" algn="bl" rotWithShape="0"/>
                  </a:effectLst>
                  <a:latin typeface="叶根友毛笔行书2.0版" panose="02010601030101010101" charset="-122"/>
                  <a:ea typeface="叶根友毛笔行书2.0版" panose="02010601030101010101" charset="-122"/>
                  <a:cs typeface="宋体" panose="02010600030101010101" pitchFamily="2" charset="-122"/>
                  <a:sym typeface="+mn-ea"/>
                </a:rPr>
                <a:t>查 对</a:t>
              </a:r>
              <a:endParaRPr lang="zh-CN" altLang="en-US" sz="660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blurRad="63500" dist="50800" dir="5340000" sx="102000" sy="102000" algn="r" rotWithShape="0">
                    <a:schemeClr val="accent1">
                      <a:lumMod val="75000"/>
                      <a:alpha val="91000"/>
                    </a:schemeClr>
                  </a:outerShdw>
                  <a:reflection blurRad="88900" stA="35000" endA="300" endPos="42000" dist="38100" dir="5400000" sy="-100000" algn="bl" rotWithShape="0"/>
                </a:effectLst>
                <a:latin typeface="叶根友毛笔行书2.0版" panose="02010601030101010101" charset="-122"/>
                <a:ea typeface="叶根友毛笔行书2.0版" panose="02010601030101010101" charset="-122"/>
                <a:cs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2289" name="Picture 6" descr="D:\Program Files\Microsoft Office\MEDIA\OFFICE12\Lines\BD21313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073" y="373380"/>
            <a:ext cx="8054975" cy="3206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4681220" y="2642870"/>
            <a:ext cx="4086225" cy="1383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indent="304800" algn="ctr">
              <a:lnSpc>
                <a:spcPct val="150000"/>
              </a:lnSpc>
            </a:pPr>
            <a:r>
              <a:rPr lang="en-US" altLang="zh-CN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——</a:t>
            </a:r>
            <a:r>
              <a:rPr lang="zh-CN" altLang="en-US">
                <a:ln w="9525">
                  <a:solidFill>
                    <a:srgbClr val="FF0066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宋体" panose="02010600030101010101" pitchFamily="2" charset="-122"/>
                <a:cs typeface="宋体" panose="02010600030101010101" pitchFamily="2" charset="-122"/>
                <a:sym typeface="+mn-ea"/>
              </a:rPr>
              <a:t>复信寄发之前，        必须认真查对。</a:t>
            </a:r>
            <a:endParaRPr lang="zh-CN" altLang="en-US">
              <a:ln w="9525">
                <a:solidFill>
                  <a:srgbClr val="FF0066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</p:spTree>
  </p:cSld>
  <p:clrMapOvr>
    <a:masterClrMapping/>
  </p:clrMapOvr>
  <p:transition>
    <p:zoom/>
  </p:transition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256B9B"/>
      </a:accent1>
      <a:accent2>
        <a:srgbClr val="003366"/>
      </a:accent2>
      <a:accent3>
        <a:srgbClr val="FFFFFF"/>
      </a:accent3>
      <a:accent4>
        <a:srgbClr val="000000"/>
      </a:accent4>
      <a:accent5>
        <a:srgbClr val="ACBACB"/>
      </a:accent5>
      <a:accent6>
        <a:srgbClr val="002D5C"/>
      </a:accent6>
      <a:hlink>
        <a:srgbClr val="0066CC"/>
      </a:hlink>
      <a:folHlink>
        <a:srgbClr val="808080"/>
      </a:folHlink>
    </a:clrScheme>
    <a:fontScheme name="1_默认设计模板">
      <a:majorFont>
        <a:latin typeface="Arial"/>
        <a:ea typeface="华文细黑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256B9B"/>
        </a:accent1>
        <a:accent2>
          <a:srgbClr val="003366"/>
        </a:accent2>
        <a:accent3>
          <a:srgbClr val="FFFFFF"/>
        </a:accent3>
        <a:accent4>
          <a:srgbClr val="000000"/>
        </a:accent4>
        <a:accent5>
          <a:srgbClr val="ACBACB"/>
        </a:accent5>
        <a:accent6>
          <a:srgbClr val="002D5C"/>
        </a:accent6>
        <a:hlink>
          <a:srgbClr val="0066CC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836</Words>
  <Application>WPS 演示</Application>
  <PresentationFormat>全屏显示(4:3)</PresentationFormat>
  <Paragraphs>80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12</vt:i4>
      </vt:variant>
    </vt:vector>
  </HeadingPairs>
  <TitlesOfParts>
    <vt:vector size="24" baseType="lpstr">
      <vt:lpstr>Arial</vt:lpstr>
      <vt:lpstr>宋体</vt:lpstr>
      <vt:lpstr>Wingdings</vt:lpstr>
      <vt:lpstr>华文细黑</vt:lpstr>
      <vt:lpstr>华文中宋</vt:lpstr>
      <vt:lpstr>叶根友毛笔行书2.0版</vt:lpstr>
      <vt:lpstr>黑体</vt:lpstr>
      <vt:lpstr>微软雅黑</vt:lpstr>
      <vt:lpstr>Arial Unicode MS</vt:lpstr>
      <vt:lpstr>Calibri</vt:lpstr>
      <vt:lpstr>默认设计模板</vt:lpstr>
      <vt:lpstr>1_默认设计模板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nordridesign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NordriDesign原创免费模板</dc:title>
  <dc:creator>nordridesign</dc:creator>
  <cp:keywords>nordridesign,ppt</cp:keywords>
  <dc:description>Nordridesign.com</dc:description>
  <cp:lastModifiedBy>我爱咖啡</cp:lastModifiedBy>
  <cp:revision>183</cp:revision>
  <dcterms:created xsi:type="dcterms:W3CDTF">2009-03-18T12:50:00Z</dcterms:created>
  <dcterms:modified xsi:type="dcterms:W3CDTF">2018-03-26T03:27:57Z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2052-10.1.0.7223</vt:lpwstr>
  </property>
</Properties>
</file>