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sldIdLst>
    <p:sldId id="263" r:id="rId4"/>
    <p:sldId id="265" r:id="rId5"/>
    <p:sldId id="372" r:id="rId6"/>
    <p:sldId id="290" r:id="rId7"/>
    <p:sldId id="321" r:id="rId8"/>
    <p:sldId id="323" r:id="rId9"/>
    <p:sldId id="322" r:id="rId10"/>
    <p:sldId id="329" r:id="rId11"/>
    <p:sldId id="337" r:id="rId12"/>
    <p:sldId id="402" r:id="rId13"/>
    <p:sldId id="403" r:id="rId14"/>
    <p:sldId id="258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  <a:srgbClr val="FF0066"/>
    <a:srgbClr val="00FFCC"/>
    <a:srgbClr val="FF6699"/>
    <a:srgbClr val="0099FF"/>
    <a:srgbClr val="009900"/>
    <a:srgbClr val="CC00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32"/>
        <p:guide pos="288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GIF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第二节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5123" name="Group 3"/>
          <p:cNvGrpSpPr/>
          <p:nvPr/>
        </p:nvGrpSpPr>
        <p:grpSpPr>
          <a:xfrm>
            <a:off x="4787900" y="4797425"/>
            <a:ext cx="1571625" cy="1266825"/>
            <a:chOff x="0" y="0"/>
            <a:chExt cx="1682750" cy="1552575"/>
          </a:xfrm>
        </p:grpSpPr>
        <p:sp>
          <p:nvSpPr>
            <p:cNvPr id="512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>
                <a:gd name="txL" fmla="*/ 0 w 335"/>
                <a:gd name="txT" fmla="*/ 0 h 173"/>
                <a:gd name="txR" fmla="*/ 335 w 335"/>
                <a:gd name="txB" fmla="*/ 173 h 17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>
                <a:gd name="txL" fmla="*/ 0 w 367"/>
                <a:gd name="txT" fmla="*/ 0 h 170"/>
                <a:gd name="txR" fmla="*/ 367 w 367"/>
                <a:gd name="txB" fmla="*/ 170 h 170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>
                <a:gd name="txL" fmla="*/ 0 w 307"/>
                <a:gd name="txT" fmla="*/ 0 h 143"/>
                <a:gd name="txR" fmla="*/ 307 w 307"/>
                <a:gd name="txB" fmla="*/ 143 h 14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3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631758" y="3778885"/>
            <a:ext cx="270192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lang="zh-CN" altLang="en-US" sz="4800" b="1">
                <a:ln w="12700">
                  <a:solidFill>
                    <a:srgbClr val="FF0066"/>
                  </a:solidFill>
                </a:ln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接打电话</a:t>
            </a:r>
            <a:r>
              <a:rPr kumimoji="0" lang="en-US" altLang="zh-CN" sz="2000" b="1" kern="1200" cap="none" spc="0" normalizeH="0" baseline="0" noProof="0" dirty="0">
                <a:solidFill>
                  <a:schemeClr val="accent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2000" b="1" kern="1200" cap="none" spc="0" normalizeH="0" baseline="0" noProof="0" dirty="0">
              <a:solidFill>
                <a:schemeClr val="accent1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lkll"/>
          <p:cNvPicPr>
            <a:picLocks noChangeAspect="1"/>
          </p:cNvPicPr>
          <p:nvPr/>
        </p:nvPicPr>
        <p:blipFill>
          <a:blip r:embed="rId1"/>
          <a:srcRect l="8901" t="3286" r="7946"/>
          <a:stretch>
            <a:fillRect/>
          </a:stretch>
        </p:blipFill>
        <p:spPr>
          <a:xfrm>
            <a:off x="4848860" y="1600200"/>
            <a:ext cx="4531995" cy="521462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305" y="188913"/>
            <a:ext cx="3924300" cy="836612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sym typeface="+mn-ea"/>
              </a:rPr>
              <a:t> </a:t>
            </a:r>
            <a:r>
              <a:rPr lang="zh-CN" altLang="en-US" sz="4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rPr>
              <a:t>一、多选题</a:t>
            </a:r>
            <a:endParaRPr lang="zh-CN" altLang="en-US" sz="4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indent="304800">
              <a:lnSpc>
                <a:spcPct val="120000"/>
              </a:lnSpc>
            </a:pPr>
            <a:r>
              <a:rPr lang="zh-CN" altLang="en-US">
                <a:sym typeface="+mn-ea"/>
              </a:rPr>
              <a:t>1．机关工作中电话的独特优点是（     ） </a:t>
            </a:r>
            <a:endParaRPr lang="zh-CN" altLang="en-US"/>
          </a:p>
          <a:p>
            <a:pPr indent="304800">
              <a:lnSpc>
                <a:spcPct val="120000"/>
              </a:lnSpc>
            </a:pPr>
            <a:r>
              <a:rPr lang="zh-CN" altLang="en-US">
                <a:sym typeface="+mn-ea"/>
              </a:rPr>
              <a:t>A．方便   B．迅速    C．保密 D．亲切 </a:t>
            </a:r>
            <a:endParaRPr lang="zh-CN" altLang="en-US"/>
          </a:p>
          <a:p>
            <a:pPr indent="304800">
              <a:lnSpc>
                <a:spcPct val="120000"/>
              </a:lnSpc>
            </a:pPr>
            <a:endParaRPr lang="zh-CN" altLang="en-US">
              <a:sym typeface="+mn-ea"/>
            </a:endParaRPr>
          </a:p>
          <a:p>
            <a:pPr indent="304800">
              <a:lnSpc>
                <a:spcPct val="120000"/>
              </a:lnSpc>
            </a:pPr>
            <a:endParaRPr lang="zh-CN" altLang="en-US">
              <a:sym typeface="+mn-ea"/>
            </a:endParaRPr>
          </a:p>
          <a:p>
            <a:pPr indent="304800">
              <a:lnSpc>
                <a:spcPct val="120000"/>
              </a:lnSpc>
            </a:pPr>
            <a:r>
              <a:rPr lang="zh-CN" altLang="en-US">
                <a:sym typeface="+mn-ea"/>
              </a:rPr>
              <a:t>2．秘书部门打电话的原则是（        ） </a:t>
            </a:r>
            <a:endParaRPr lang="zh-CN" altLang="en-US"/>
          </a:p>
          <a:p>
            <a:pPr indent="304800">
              <a:lnSpc>
                <a:spcPct val="120000"/>
              </a:lnSpc>
            </a:pPr>
            <a:r>
              <a:rPr lang="zh-CN" altLang="en-US">
                <a:sym typeface="+mn-ea"/>
              </a:rPr>
              <a:t>A．态度和蔼 B．头脑敏捷 C．语言简练 D．办事准确</a:t>
            </a:r>
            <a:endParaRPr lang="zh-CN" altLang="en-US"/>
          </a:p>
          <a:p>
            <a:pPr>
              <a:lnSpc>
                <a:spcPct val="120000"/>
              </a:lnSpc>
            </a:pP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lkll"/>
          <p:cNvPicPr>
            <a:picLocks noChangeAspect="1"/>
          </p:cNvPicPr>
          <p:nvPr/>
        </p:nvPicPr>
        <p:blipFill>
          <a:blip r:embed="rId1"/>
          <a:srcRect l="8901" t="3286" r="7946"/>
          <a:stretch>
            <a:fillRect/>
          </a:stretch>
        </p:blipFill>
        <p:spPr>
          <a:xfrm>
            <a:off x="4752340" y="1612265"/>
            <a:ext cx="4531995" cy="521462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305" y="188913"/>
            <a:ext cx="3924300" cy="836612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sym typeface="+mn-ea"/>
              </a:rPr>
              <a:t> </a:t>
            </a:r>
            <a:r>
              <a:rPr lang="zh-CN" altLang="en-US" sz="4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rPr>
              <a:t>二、简答题</a:t>
            </a:r>
            <a:endParaRPr lang="zh-CN" altLang="en-US" sz="4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2305" y="2345690"/>
            <a:ext cx="5604510" cy="15316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rtlCol="0" anchor="t">
            <a:spAutoFit/>
            <a:scene3d>
              <a:camera prst="isometricOffAxis1Right"/>
              <a:lightRig rig="threePt" dir="t"/>
            </a:scene3d>
          </a:bodyPr>
          <a:p>
            <a:r>
              <a:rPr lang="zh-CN" altLang="en-US" sz="3600" b="1">
                <a:ln w="6600">
                  <a:solidFill>
                    <a:srgbClr val="CC66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sym typeface="+mn-ea"/>
              </a:rPr>
              <a:t>秘书部门打电话时</a:t>
            </a:r>
            <a:endParaRPr lang="zh-CN" altLang="en-US" sz="3600" b="1">
              <a:ln w="6600">
                <a:solidFill>
                  <a:srgbClr val="CC660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sym typeface="+mn-ea"/>
            </a:endParaRPr>
          </a:p>
          <a:p>
            <a:pPr>
              <a:lnSpc>
                <a:spcPct val="160000"/>
              </a:lnSpc>
            </a:pPr>
            <a:r>
              <a:rPr lang="zh-CN" altLang="en-US" sz="3600" b="1">
                <a:ln w="6600">
                  <a:solidFill>
                    <a:srgbClr val="CC66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sym typeface="+mn-ea"/>
              </a:rPr>
              <a:t>                     应注意的事项</a:t>
            </a:r>
            <a:endParaRPr lang="zh-CN" altLang="en-US" sz="3600" b="1">
              <a:ln w="6600">
                <a:solidFill>
                  <a:srgbClr val="CC660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5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800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>
                <a:gd name="txL" fmla="*/ 0 w 335"/>
                <a:gd name="txT" fmla="*/ 0 h 173"/>
                <a:gd name="txR" fmla="*/ 335 w 335"/>
                <a:gd name="txB" fmla="*/ 173 h 17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1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>
                <a:gd name="txL" fmla="*/ 0 w 367"/>
                <a:gd name="txT" fmla="*/ 0 h 170"/>
                <a:gd name="txR" fmla="*/ 367 w 367"/>
                <a:gd name="txB" fmla="*/ 170 h 170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2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>
                <a:gd name="txL" fmla="*/ 0 w 307"/>
                <a:gd name="txT" fmla="*/ 0 h 143"/>
                <a:gd name="txR" fmla="*/ 307 w 307"/>
                <a:gd name="txB" fmla="*/ 143 h 14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3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4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5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33796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7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8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18"/>
          <p:cNvSpPr>
            <a:spLocks noChangeArrowheads="1"/>
          </p:cNvSpPr>
          <p:nvPr/>
        </p:nvSpPr>
        <p:spPr bwMode="auto">
          <a:xfrm>
            <a:off x="1192213" y="4379913"/>
            <a:ext cx="4071938" cy="80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6148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88" y="701675"/>
            <a:ext cx="7092950" cy="27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72185" y="1202055"/>
            <a:ext cx="7024370" cy="5323205"/>
          </a:xfrm>
          <a:prstGeom prst="rect">
            <a:avLst/>
          </a:prstGeom>
          <a:blipFill rotWithShape="1">
            <a:blip r:embed="rId3">
              <a:alphaModFix amt="44000"/>
            </a:blip>
            <a:stretch>
              <a:fillRect l="-2000" r="-7000"/>
            </a:stretch>
          </a:blipFill>
          <a:ln w="12700" cmpd="sng">
            <a:noFill/>
            <a:prstDash val="solid"/>
          </a:ln>
        </p:spPr>
        <p:txBody>
          <a:bodyPr wrap="square" rtlCol="0" anchor="t">
            <a:spAutoFit/>
          </a:bodyPr>
          <a:p>
            <a:pPr indent="304800" algn="l"/>
            <a:r>
              <a:rPr lang="zh-CN" altLang="en-US" b="1">
                <a:ln>
                  <a:solidFill>
                    <a:srgbClr val="FF0066"/>
                  </a:solidFill>
                </a:ln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错中错</a:t>
            </a:r>
            <a:r>
              <a:rPr lang="zh-CN" altLang="en-US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     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在新世纪公司实习的秘书小曹第一天上班，被安排在接电话的岗位上，不知是由于激动，还是为什么，第一次遇到外来电话，铃声刚响，他就抓起受话筒。行政部经理听完电话后，纠正道：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接打电话有学问，外来电话一般要铃声响第二遍时，方可拿起话筒，这样做才显得稳重大方些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??"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经理的话还未说完，就被总经理叫走了。小曹的指导教师刘秘书继续纠正：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接电话时，切不可用轻率的语调问对方：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喂，你找谁？你是谁？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这是很不礼貌的，应该用礼貌的语言、温和的语调说：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新世纪公司行政部，您好！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不能用粗俗急躁的口气说话。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第二次接电话时，对方拨错了号，小曹一听便告诉对方：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你打错了！</a:t>
            </a:r>
            <a:r>
              <a:rPr lang="en-US" altLang="zh-CN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就挂上了电话。</a:t>
            </a:r>
            <a:endParaRPr lang="zh-CN" altLang="en-US" sz="2400"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144905"/>
            <a:ext cx="7539990" cy="5243830"/>
          </a:xfrm>
          <a:blipFill rotWithShape="1">
            <a:blip r:embed="rId1">
              <a:alphaModFix amt="44000"/>
            </a:blip>
            <a:stretch>
              <a:fillRect r="-4000"/>
            </a:stretch>
          </a:blipFill>
        </p:spPr>
        <p:txBody>
          <a:bodyPr/>
          <a:p>
            <a:pPr>
              <a:lnSpc>
                <a:spcPct val="120000"/>
              </a:lnSpc>
            </a:pP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他的另一位指导老师陈秘书又给他作了纠正：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接到打错了的电话时，你应该说这里是新世纪公司行政部，号码是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×××××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，我想您是否拨错了号？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刚才你那种回答别人的方式很不礼貌。如果对方是我们的客户，那就更糟糕，无礼行为可能会导致中断往来，给公司带来损失！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小曹听了三个人对他的批评，脸上红一阵，白一阵，心里不是滋味。当初学接打电话及电话应对礼仪时，觉得好笑：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电话谁不会打？几岁起就听电话，打电话，还有什么学头？</a:t>
            </a:r>
            <a:r>
              <a:rPr lang="en-US" altLang="zh-CN">
                <a:latin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>
                <a:latin typeface="+mn-ea"/>
                <a:cs typeface="宋体" panose="02010600030101010101" pitchFamily="2" charset="-122"/>
                <a:sym typeface="+mn-ea"/>
              </a:rPr>
              <a:t>那堂课他一点没听，自然就出现今天的难堪处境。谁知更大的漏子出现了。下午，办公室的人全部外出办事，小曹接到市商业总公司通知经理开会的电话。当他把开会同告诉经理时，经理反问他开会的具体时间、地点和议题，他只能似是而非回答几句。还好，他灵机一动，去翻了电话号码簿，找到了市商业总公司电话，重新询问清楚了有关事项后，才补了漏子。</a:t>
            </a:r>
            <a:endParaRPr lang="zh-CN" altLang="en-US">
              <a:latin typeface="+mn-ea"/>
            </a:endParaRPr>
          </a:p>
        </p:txBody>
      </p:sp>
      <p:pic>
        <p:nvPicPr>
          <p:cNvPr id="6148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88" y="701675"/>
            <a:ext cx="7092950" cy="274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timg (1)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655" y="1840865"/>
            <a:ext cx="7821295" cy="4479925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 prstMaterial="matte"/>
        </p:spPr>
      </p:pic>
      <p:sp>
        <p:nvSpPr>
          <p:cNvPr id="6146" name="Rectangle 18"/>
          <p:cNvSpPr>
            <a:spLocks noChangeArrowheads="1"/>
          </p:cNvSpPr>
          <p:nvPr/>
        </p:nvSpPr>
        <p:spPr bwMode="auto">
          <a:xfrm>
            <a:off x="1192213" y="4379913"/>
            <a:ext cx="4071938" cy="80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147" name="Rectangle 21"/>
          <p:cNvSpPr>
            <a:spLocks noChangeArrowheads="1"/>
          </p:cNvSpPr>
          <p:nvPr/>
        </p:nvSpPr>
        <p:spPr bwMode="auto">
          <a:xfrm>
            <a:off x="1042988" y="4076700"/>
            <a:ext cx="4143375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148" name="Rectangle 21"/>
          <p:cNvSpPr>
            <a:spLocks noChangeArrowheads="1"/>
          </p:cNvSpPr>
          <p:nvPr/>
        </p:nvSpPr>
        <p:spPr bwMode="auto">
          <a:xfrm>
            <a:off x="1042988" y="2781300"/>
            <a:ext cx="4143375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819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489585"/>
            <a:ext cx="769429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1925" y="1091565"/>
            <a:ext cx="3611245" cy="10388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一、电话与机关工作 </a:t>
            </a:r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21385" y="2994025"/>
            <a:ext cx="6807835" cy="869950"/>
          </a:xfrm>
          <a:prstGeom prst="rect">
            <a:avLst/>
          </a:prstGeom>
          <a:noFill/>
          <a:effectLst>
            <a:outerShdw blurRad="254000" dist="1143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 anchor="t">
            <a:prstTxWarp prst="textInflate">
              <a:avLst/>
            </a:prstTxWarp>
            <a:spAutoFit/>
            <a:scene3d>
              <a:camera prst="orthographicFront"/>
              <a:lightRig rig="threePt" dir="t"/>
            </a:scene3d>
          </a:bodyPr>
          <a:p>
            <a:pPr indent="304800"/>
            <a:r>
              <a:rPr lang="zh-CN" altLang="en-US" sz="3200" b="1">
                <a:ln w="9525" cmpd="sng">
                  <a:solidFill>
                    <a:srgbClr val="009900"/>
                  </a:solidFill>
                  <a:prstDash val="solid"/>
                </a:ln>
                <a:solidFill>
                  <a:srgbClr val="33CC33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电话在机关工作中有什么优点？</a:t>
            </a:r>
            <a:endParaRPr lang="zh-CN" altLang="en-US" sz="3200" b="1">
              <a:ln w="9525" cmpd="sng">
                <a:solidFill>
                  <a:srgbClr val="009900"/>
                </a:solidFill>
                <a:prstDash val="solid"/>
              </a:ln>
              <a:solidFill>
                <a:srgbClr val="33CC33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22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451485"/>
            <a:ext cx="8049260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33680" y="1507490"/>
            <a:ext cx="847915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/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机关工作中的电话事务包括： </a:t>
            </a:r>
            <a:endParaRPr lang="zh-CN" altLang="en-US" sz="2400" b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  <a:p>
            <a:pPr indent="304800"/>
            <a:endParaRPr lang="zh-CN" altLang="en-US" sz="2400" b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、承办领导交办的属于事务的电话如传达一项指示、请示一项工作、通知开会、询问或答复某一问题等；</a:t>
            </a:r>
            <a:endParaRPr lang="zh-CN" altLang="en-US" sz="2400" b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  <a:p>
            <a:pPr indent="304800"/>
            <a:endParaRPr lang="zh-CN" altLang="en-US" sz="2400" b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、秘书部门的工作电话 </a:t>
            </a:r>
            <a:endParaRPr lang="zh-CN" altLang="en-US" sz="2400" b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  <a:p>
            <a:pPr indent="304800" algn="l"/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）电话会议的记录与文件管理；   （</a:t>
            </a:r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）通过电话接受的文件传抄与处理；   （</a:t>
            </a:r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）承接上级的电话通知、指示，下级的电话请示和报告，   平级机关打来的属于协商工作的电话，并区别情况如实转达处理；   （</a:t>
            </a:r>
            <a:r>
              <a:rPr lang="en-US" altLang="zh-CN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）处理秘书工作日常事务电话。 </a:t>
            </a:r>
            <a:endParaRPr lang="zh-CN" altLang="en-US" sz="2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pic>
        <p:nvPicPr>
          <p:cNvPr id="10244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765175"/>
            <a:ext cx="6697663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Text Box 36"/>
          <p:cNvSpPr txBox="1"/>
          <p:nvPr/>
        </p:nvSpPr>
        <p:spPr>
          <a:xfrm>
            <a:off x="107950" y="1397000"/>
            <a:ext cx="330454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en-US" altLang="zh-CN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>
                <a:ln w="9525">
                  <a:solidFill>
                    <a:srgbClr val="009900"/>
                  </a:solidFill>
                  <a:prstDash val="solid"/>
                </a:ln>
                <a:solidFill>
                  <a:srgbClr val="C0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打电话的基本原则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539750" y="2743200"/>
            <a:ext cx="3170238" cy="3494088"/>
            <a:chOff x="340" y="1728"/>
            <a:chExt cx="1997" cy="2201"/>
          </a:xfrm>
        </p:grpSpPr>
        <p:sp>
          <p:nvSpPr>
            <p:cNvPr id="10264" name="Text Box 37"/>
            <p:cNvSpPr txBox="1"/>
            <p:nvPr/>
          </p:nvSpPr>
          <p:spPr>
            <a:xfrm>
              <a:off x="1217" y="2069"/>
              <a:ext cx="1120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>
                  <a:latin typeface="仿宋" panose="02010609060101010101" charset="-122"/>
                  <a:ea typeface="仿宋" panose="02010609060101010101" charset="-122"/>
                  <a:cs typeface="宋体" panose="02010600030101010101" pitchFamily="2" charset="-122"/>
                  <a:sym typeface="+mn-ea"/>
                </a:rPr>
                <a:t>（首要条件）</a:t>
              </a:r>
              <a:endParaRPr lang="zh-CN" altLang="en-US" sz="2400" b="1" dirty="0">
                <a:solidFill>
                  <a:srgbClr val="0033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265" name="Group 39"/>
            <p:cNvGrpSpPr/>
            <p:nvPr/>
          </p:nvGrpSpPr>
          <p:grpSpPr>
            <a:xfrm>
              <a:off x="340" y="1728"/>
              <a:ext cx="1982" cy="2201"/>
              <a:chOff x="420" y="823"/>
              <a:chExt cx="1982" cy="2201"/>
            </a:xfrm>
          </p:grpSpPr>
          <p:grpSp>
            <p:nvGrpSpPr>
              <p:cNvPr id="10266" name="Group 7"/>
              <p:cNvGrpSpPr/>
              <p:nvPr/>
            </p:nvGrpSpPr>
            <p:grpSpPr>
              <a:xfrm>
                <a:off x="420" y="823"/>
                <a:ext cx="1116" cy="1115"/>
                <a:chOff x="1307" y="1048"/>
                <a:chExt cx="1088" cy="1088"/>
              </a:xfrm>
            </p:grpSpPr>
            <p:sp>
              <p:nvSpPr>
                <p:cNvPr id="10276" name="Oval 8"/>
                <p:cNvSpPr/>
                <p:nvPr/>
              </p:nvSpPr>
              <p:spPr>
                <a:xfrm>
                  <a:off x="1307" y="1048"/>
                  <a:ext cx="1088" cy="1088"/>
                </a:xfrm>
                <a:prstGeom prst="ellipse">
                  <a:avLst/>
                </a:prstGeom>
                <a:noFill/>
                <a:ln w="76200" cap="flat" cmpd="sng">
                  <a:solidFill>
                    <a:srgbClr val="C0C0C0">
                      <a:alpha val="50195"/>
                    </a:srgbClr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77" name="Oval 9"/>
                <p:cNvSpPr/>
                <p:nvPr/>
              </p:nvSpPr>
              <p:spPr>
                <a:xfrm>
                  <a:off x="1422" y="1164"/>
                  <a:ext cx="856" cy="856"/>
                </a:xfrm>
                <a:prstGeom prst="ellipse">
                  <a:avLst/>
                </a:prstGeom>
                <a:noFill/>
                <a:ln w="117475" cap="flat" cmpd="sng">
                  <a:solidFill>
                    <a:srgbClr val="C0C0C0">
                      <a:alpha val="50195"/>
                    </a:srgbClr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78" name="Oval 10"/>
                <p:cNvSpPr/>
                <p:nvPr/>
              </p:nvSpPr>
              <p:spPr>
                <a:xfrm>
                  <a:off x="1596" y="1337"/>
                  <a:ext cx="510" cy="510"/>
                </a:xfrm>
                <a:prstGeom prst="ellipse">
                  <a:avLst/>
                </a:prstGeom>
                <a:noFill/>
                <a:ln w="177800" cap="flat" cmpd="sng">
                  <a:solidFill>
                    <a:srgbClr val="C0C0C0">
                      <a:alpha val="50195"/>
                    </a:srgbClr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267" name="Group 11"/>
              <p:cNvGrpSpPr/>
              <p:nvPr/>
            </p:nvGrpSpPr>
            <p:grpSpPr>
              <a:xfrm>
                <a:off x="480" y="906"/>
                <a:ext cx="761" cy="916"/>
                <a:chOff x="1380" y="1216"/>
                <a:chExt cx="898" cy="1081"/>
              </a:xfrm>
            </p:grpSpPr>
            <p:sp>
              <p:nvSpPr>
                <p:cNvPr id="10274" name="Oval 12"/>
                <p:cNvSpPr/>
                <p:nvPr/>
              </p:nvSpPr>
              <p:spPr>
                <a:xfrm rot="66259" flipH="1">
                  <a:off x="1727" y="1216"/>
                  <a:ext cx="234" cy="228"/>
                </a:xfrm>
                <a:prstGeom prst="ellipse">
                  <a:avLst/>
                </a:prstGeom>
                <a:solidFill>
                  <a:srgbClr val="FEE3AC"/>
                </a:solidFill>
                <a:ln w="9525" cap="flat" cmpd="sng">
                  <a:prstDash val="solid"/>
                  <a:headEnd type="none" w="med" len="med"/>
                  <a:tailEnd type="none" w="med" len="med"/>
                </a:ln>
                <a:scene3d>
                  <a:camera prst="legacyPerspectiveFront">
                    <a:rot lat="20100000" lon="1500000" rev="0"/>
                  </a:camera>
                  <a:lightRig rig="legacyFlat2" dir="t"/>
                </a:scene3d>
                <a:sp3d extrusionH="100000" prstMaterial="legacyMetal">
                  <a:bevelT w="13500" h="13500" prst="angle"/>
                  <a:bevelB w="13500" h="13500" prst="angle"/>
                  <a:extrusionClr>
                    <a:srgbClr val="FFB219"/>
                  </a:extrusionClr>
                </a:sp3d>
              </p:spPr>
              <p:txBody>
                <a:bodyPr wrap="none" anchor="ctr">
                  <a:flatTx/>
                </a:bodyPr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75" name="Freeform 13"/>
                <p:cNvSpPr/>
                <p:nvPr/>
              </p:nvSpPr>
              <p:spPr>
                <a:xfrm rot="66259" flipH="1">
                  <a:off x="1380" y="1223"/>
                  <a:ext cx="898" cy="1074"/>
                </a:xfrm>
                <a:custGeom>
                  <a:avLst/>
                  <a:gdLst>
                    <a:gd name="txL" fmla="*/ 0 w 3312"/>
                    <a:gd name="txT" fmla="*/ 0 h 3962"/>
                    <a:gd name="txR" fmla="*/ 3312 w 3312"/>
                    <a:gd name="txB" fmla="*/ 3962 h 3962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3312" h="3962">
                      <a:moveTo>
                        <a:pt x="1376" y="696"/>
                      </a:moveTo>
                      <a:cubicBezTo>
                        <a:pt x="1401" y="795"/>
                        <a:pt x="1489" y="920"/>
                        <a:pt x="1639" y="920"/>
                      </a:cubicBezTo>
                      <a:cubicBezTo>
                        <a:pt x="1801" y="920"/>
                        <a:pt x="1876" y="795"/>
                        <a:pt x="1926" y="708"/>
                      </a:cubicBezTo>
                      <a:lnTo>
                        <a:pt x="2940" y="66"/>
                      </a:lnTo>
                      <a:cubicBezTo>
                        <a:pt x="3042" y="0"/>
                        <a:pt x="3142" y="16"/>
                        <a:pt x="3204" y="78"/>
                      </a:cubicBezTo>
                      <a:cubicBezTo>
                        <a:pt x="3267" y="140"/>
                        <a:pt x="3312" y="264"/>
                        <a:pt x="3072" y="444"/>
                      </a:cubicBezTo>
                      <a:lnTo>
                        <a:pt x="2139" y="1081"/>
                      </a:lnTo>
                      <a:lnTo>
                        <a:pt x="2476" y="2372"/>
                      </a:lnTo>
                      <a:lnTo>
                        <a:pt x="2251" y="2435"/>
                      </a:lnTo>
                      <a:lnTo>
                        <a:pt x="2614" y="3589"/>
                      </a:lnTo>
                      <a:cubicBezTo>
                        <a:pt x="2651" y="3751"/>
                        <a:pt x="2639" y="3863"/>
                        <a:pt x="2539" y="3925"/>
                      </a:cubicBezTo>
                      <a:cubicBezTo>
                        <a:pt x="2401" y="3962"/>
                        <a:pt x="2289" y="3863"/>
                        <a:pt x="2226" y="3689"/>
                      </a:cubicBezTo>
                      <a:cubicBezTo>
                        <a:pt x="2101" y="3453"/>
                        <a:pt x="1876" y="2720"/>
                        <a:pt x="1789" y="2534"/>
                      </a:cubicBezTo>
                      <a:lnTo>
                        <a:pt x="1414" y="2534"/>
                      </a:lnTo>
                      <a:cubicBezTo>
                        <a:pt x="1339" y="2770"/>
                        <a:pt x="1151" y="3465"/>
                        <a:pt x="1051" y="3689"/>
                      </a:cubicBezTo>
                      <a:cubicBezTo>
                        <a:pt x="1001" y="3838"/>
                        <a:pt x="914" y="3950"/>
                        <a:pt x="789" y="3925"/>
                      </a:cubicBezTo>
                      <a:cubicBezTo>
                        <a:pt x="714" y="3875"/>
                        <a:pt x="614" y="3838"/>
                        <a:pt x="676" y="3577"/>
                      </a:cubicBezTo>
                      <a:lnTo>
                        <a:pt x="1001" y="2459"/>
                      </a:lnTo>
                      <a:lnTo>
                        <a:pt x="751" y="2397"/>
                      </a:lnTo>
                      <a:lnTo>
                        <a:pt x="1126" y="1081"/>
                      </a:lnTo>
                      <a:lnTo>
                        <a:pt x="139" y="497"/>
                      </a:lnTo>
                      <a:cubicBezTo>
                        <a:pt x="54" y="402"/>
                        <a:pt x="0" y="342"/>
                        <a:pt x="60" y="180"/>
                      </a:cubicBezTo>
                      <a:cubicBezTo>
                        <a:pt x="186" y="102"/>
                        <a:pt x="214" y="112"/>
                        <a:pt x="389" y="162"/>
                      </a:cubicBezTo>
                      <a:lnTo>
                        <a:pt x="1376" y="696"/>
                      </a:lnTo>
                      <a:close/>
                    </a:path>
                  </a:pathLst>
                </a:custGeom>
                <a:solidFill>
                  <a:srgbClr val="FEE3AC"/>
                </a:solidFill>
                <a:ln w="9525" cap="flat" cmpd="sng">
                  <a:prstDash val="solid"/>
                  <a:miter/>
                  <a:headEnd type="none" w="med" len="med"/>
                  <a:tailEnd type="none" w="med" len="med"/>
                </a:ln>
                <a:scene3d>
                  <a:camera prst="legacyPerspectiveFront">
                    <a:rot lat="20100000" lon="1500000" rev="0"/>
                  </a:camera>
                  <a:lightRig rig="legacyFlat2" dir="t"/>
                </a:scene3d>
                <a:sp3d extrusionH="100000" prstMaterial="legacyMetal">
                  <a:bevelT w="13500" h="13500" prst="angle"/>
                  <a:bevelB w="13500" h="13500" prst="angle"/>
                  <a:extrusionClr>
                    <a:srgbClr val="FFB219"/>
                  </a:extrusionClr>
                </a:sp3d>
              </p:spPr>
              <p:txBody>
                <a:bodyPr>
                  <a:flatTx/>
                </a:bodyPr>
                <a:p>
                  <a:endParaRPr lang="zh-CN" altLang="en-US" sz="1800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420878" name="AutoShape 14"/>
              <p:cNvSpPr>
                <a:spLocks noChangeArrowheads="1"/>
              </p:cNvSpPr>
              <p:nvPr/>
            </p:nvSpPr>
            <p:spPr bwMode="gray">
              <a:xfrm>
                <a:off x="436" y="1628"/>
                <a:ext cx="1910" cy="1396"/>
              </a:xfrm>
              <a:prstGeom prst="flowChartDocument">
                <a:avLst/>
              </a:prstGeom>
              <a:solidFill>
                <a:srgbClr val="D5DFCB"/>
              </a:solidFill>
              <a:ln w="19050" algn="ctr">
                <a:noFill/>
                <a:miter lim="800000"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269" name="AutoShape 19"/>
              <p:cNvSpPr/>
              <p:nvPr/>
            </p:nvSpPr>
            <p:spPr>
              <a:xfrm>
                <a:off x="432" y="1470"/>
                <a:ext cx="1927" cy="256"/>
              </a:xfrm>
              <a:prstGeom prst="bevel">
                <a:avLst>
                  <a:gd name="adj" fmla="val 9569"/>
                </a:avLst>
              </a:prstGeom>
              <a:solidFill>
                <a:srgbClr val="A5BB8F"/>
              </a:solidFill>
              <a:ln w="19050">
                <a:noFill/>
              </a:ln>
            </p:spPr>
            <p:txBody>
              <a:bodyPr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0270" name="Group 24"/>
              <p:cNvGrpSpPr/>
              <p:nvPr/>
            </p:nvGrpSpPr>
            <p:grpSpPr>
              <a:xfrm>
                <a:off x="865" y="1901"/>
                <a:ext cx="1061" cy="859"/>
                <a:chOff x="3014" y="806"/>
                <a:chExt cx="1304" cy="1104"/>
              </a:xfrm>
            </p:grpSpPr>
            <p:sp>
              <p:nvSpPr>
                <p:cNvPr id="10272" name="AutoShape 25"/>
                <p:cNvSpPr/>
                <p:nvPr/>
              </p:nvSpPr>
              <p:spPr>
                <a:xfrm>
                  <a:off x="3014" y="806"/>
                  <a:ext cx="1304" cy="1104"/>
                </a:xfrm>
                <a:prstGeom prst="upArrow">
                  <a:avLst>
                    <a:gd name="adj1" fmla="val 39879"/>
                    <a:gd name="adj2" fmla="val 54074"/>
                  </a:avLst>
                </a:prstGeom>
                <a:noFill/>
                <a:ln w="76200" cap="flat" cmpd="sng">
                  <a:solidFill>
                    <a:srgbClr val="FFFFFF">
                      <a:alpha val="50195"/>
                    </a:srgbClr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73" name="AutoShape 26"/>
                <p:cNvSpPr/>
                <p:nvPr/>
              </p:nvSpPr>
              <p:spPr>
                <a:xfrm>
                  <a:off x="3243" y="942"/>
                  <a:ext cx="847" cy="868"/>
                </a:xfrm>
                <a:prstGeom prst="upArrow">
                  <a:avLst>
                    <a:gd name="adj1" fmla="val 40731"/>
                    <a:gd name="adj2" fmla="val 44037"/>
                  </a:avLst>
                </a:prstGeom>
                <a:solidFill>
                  <a:srgbClr val="FFFFFF">
                    <a:alpha val="38823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endParaRPr lang="zh-CN" altLang="zh-CN" sz="1800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71" name="Rectangle 27"/>
              <p:cNvSpPr/>
              <p:nvPr/>
            </p:nvSpPr>
            <p:spPr>
              <a:xfrm>
                <a:off x="433" y="1898"/>
                <a:ext cx="1969" cy="8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indent="304800"/>
                <a:r>
                  <a:rPr lang="zh-CN" altLang="en-US" sz="3200" b="1" u="sng">
                    <a:solidFill>
                      <a:srgbClr val="C00000"/>
                    </a:solidFill>
                    <a:latin typeface="仿宋" panose="02010609060101010101" charset="-122"/>
                    <a:ea typeface="仿宋" panose="02010609060101010101" charset="-122"/>
                    <a:cs typeface="宋体" panose="02010600030101010101" pitchFamily="2" charset="-122"/>
                    <a:sym typeface="+mn-ea"/>
                  </a:rPr>
                  <a:t>态 度 和 蔼</a:t>
                </a:r>
                <a:endParaRPr lang="zh-CN" altLang="en-US" sz="3200" b="1" u="sng">
                  <a:solidFill>
                    <a:srgbClr val="C00000"/>
                  </a:solidFill>
                  <a:latin typeface="仿宋" panose="02010609060101010101" charset="-122"/>
                  <a:ea typeface="仿宋" panose="02010609060101010101" charset="-122"/>
                  <a:cs typeface="宋体" panose="02010600030101010101" pitchFamily="2" charset="-122"/>
                  <a:sym typeface="+mn-ea"/>
                </a:endParaRPr>
              </a:p>
              <a:p>
                <a:pPr indent="304800"/>
                <a:r>
                  <a:rPr lang="zh-CN" altLang="en-US" sz="3200" b="1" u="sng">
                    <a:solidFill>
                      <a:srgbClr val="FF0000"/>
                    </a:solidFill>
                    <a:latin typeface="仿宋" panose="02010609060101010101" charset="-122"/>
                    <a:ea typeface="仿宋" panose="02010609060101010101" charset="-122"/>
                    <a:cs typeface="宋体" panose="02010600030101010101" pitchFamily="2" charset="-122"/>
                    <a:sym typeface="+mn-ea"/>
                  </a:rPr>
                  <a:t>头 脑 敏 捷</a:t>
                </a:r>
                <a:endParaRPr lang="zh-CN" altLang="en-US" sz="3200" b="1" u="sng">
                  <a:solidFill>
                    <a:srgbClr val="FF0000"/>
                  </a:solidFill>
                  <a:latin typeface="仿宋" panose="02010609060101010101" charset="-122"/>
                  <a:ea typeface="仿宋" panose="02010609060101010101" charset="-122"/>
                  <a:cs typeface="宋体" panose="02010600030101010101" pitchFamily="2" charset="-122"/>
                  <a:sym typeface="+mn-ea"/>
                </a:endParaRPr>
              </a:p>
              <a:p>
                <a:pPr marL="114300" indent="-114300">
                  <a:lnSpc>
                    <a:spcPct val="80000"/>
                  </a:lnSpc>
                  <a:buChar char="•"/>
                </a:pPr>
                <a:endParaRPr lang="en-US" altLang="zh-CN" sz="1200" dirty="0">
                  <a:solidFill>
                    <a:srgbClr val="1C1C1C"/>
                  </a:solidFill>
                  <a:latin typeface="Arial" panose="020B0604020202020204" pitchFamily="34" charset="0"/>
                </a:endParaRPr>
              </a:p>
              <a:p>
                <a:pPr marL="114300" indent="-114300">
                  <a:lnSpc>
                    <a:spcPct val="80000"/>
                  </a:lnSpc>
                </a:pPr>
                <a:endParaRPr lang="en-US" altLang="zh-CN" sz="1200" dirty="0">
                  <a:solidFill>
                    <a:srgbClr val="1C1C1C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0247" name="Picture 21" descr="worldmap_ani8"/>
          <p:cNvPicPr>
            <a:picLocks noChangeAspect="1"/>
          </p:cNvPicPr>
          <p:nvPr/>
        </p:nvPicPr>
        <p:blipFill>
          <a:blip r:embed="rId2">
            <a:grayscl/>
            <a:lum bright="17999" contrast="42000"/>
          </a:blip>
          <a:stretch>
            <a:fillRect/>
          </a:stretch>
        </p:blipFill>
        <p:spPr>
          <a:xfrm>
            <a:off x="3784600" y="2724150"/>
            <a:ext cx="1246188" cy="12477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50" name="Group 54"/>
          <p:cNvGrpSpPr/>
          <p:nvPr/>
        </p:nvGrpSpPr>
        <p:grpSpPr>
          <a:xfrm rot="0">
            <a:off x="5219700" y="1525905"/>
            <a:ext cx="3101975" cy="3559175"/>
            <a:chOff x="2679" y="1665"/>
            <a:chExt cx="1954" cy="2242"/>
          </a:xfrm>
        </p:grpSpPr>
        <p:grpSp>
          <p:nvGrpSpPr>
            <p:cNvPr id="10251" name="Group 3"/>
            <p:cNvGrpSpPr/>
            <p:nvPr/>
          </p:nvGrpSpPr>
          <p:grpSpPr>
            <a:xfrm>
              <a:off x="3518" y="1665"/>
              <a:ext cx="1115" cy="1116"/>
              <a:chOff x="1307" y="1048"/>
              <a:chExt cx="1088" cy="1088"/>
            </a:xfrm>
          </p:grpSpPr>
          <p:sp>
            <p:nvSpPr>
              <p:cNvPr id="10261" name="Oval 4"/>
              <p:cNvSpPr/>
              <p:nvPr/>
            </p:nvSpPr>
            <p:spPr>
              <a:xfrm>
                <a:off x="1307" y="1048"/>
                <a:ext cx="1088" cy="1088"/>
              </a:xfrm>
              <a:prstGeom prst="ellipse">
                <a:avLst/>
              </a:prstGeom>
              <a:noFill/>
              <a:ln w="76200" cap="flat" cmpd="sng">
                <a:solidFill>
                  <a:srgbClr val="C0C0C0">
                    <a:alpha val="50195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62" name="Oval 5"/>
              <p:cNvSpPr/>
              <p:nvPr/>
            </p:nvSpPr>
            <p:spPr>
              <a:xfrm>
                <a:off x="1422" y="1164"/>
                <a:ext cx="856" cy="856"/>
              </a:xfrm>
              <a:prstGeom prst="ellipse">
                <a:avLst/>
              </a:prstGeom>
              <a:noFill/>
              <a:ln w="117475" cap="flat" cmpd="sng">
                <a:solidFill>
                  <a:srgbClr val="C0C0C0">
                    <a:alpha val="50195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63" name="Oval 6"/>
              <p:cNvSpPr/>
              <p:nvPr/>
            </p:nvSpPr>
            <p:spPr>
              <a:xfrm>
                <a:off x="1596" y="1337"/>
                <a:ext cx="510" cy="510"/>
              </a:xfrm>
              <a:prstGeom prst="ellipse">
                <a:avLst/>
              </a:prstGeom>
              <a:noFill/>
              <a:ln w="177800" cap="flat" cmpd="sng">
                <a:solidFill>
                  <a:srgbClr val="C0C0C0">
                    <a:alpha val="50195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0252" name="Group 15"/>
            <p:cNvGrpSpPr/>
            <p:nvPr/>
          </p:nvGrpSpPr>
          <p:grpSpPr>
            <a:xfrm>
              <a:off x="3979" y="1798"/>
              <a:ext cx="632" cy="900"/>
              <a:chOff x="4876" y="1969"/>
              <a:chExt cx="746" cy="1061"/>
            </a:xfrm>
          </p:grpSpPr>
          <p:sp>
            <p:nvSpPr>
              <p:cNvPr id="10259" name="Oval 16"/>
              <p:cNvSpPr/>
              <p:nvPr/>
            </p:nvSpPr>
            <p:spPr>
              <a:xfrm rot="381936" flipH="1">
                <a:off x="5093" y="1969"/>
                <a:ext cx="230" cy="225"/>
              </a:xfrm>
              <a:prstGeom prst="ellipse">
                <a:avLst/>
              </a:prstGeom>
              <a:solidFill>
                <a:srgbClr val="FEE3AC"/>
              </a:solidFill>
              <a:ln w="9525" cap="flat" cmpd="sng">
                <a:prstDash val="solid"/>
                <a:headEnd type="none" w="med" len="med"/>
                <a:tailEnd type="none" w="med" len="med"/>
              </a:ln>
              <a:scene3d>
                <a:camera prst="legacyPerspectiveFront">
                  <a:rot lat="20100000" lon="1500000" rev="0"/>
                </a:camera>
                <a:lightRig rig="legacyFlat2" dir="t"/>
              </a:scene3d>
              <a:sp3d extrusionH="100000" prstMaterial="legacyMetal">
                <a:bevelT w="13500" h="13500" prst="angle"/>
                <a:bevelB w="13500" h="13500" prst="angle"/>
                <a:extrusionClr>
                  <a:srgbClr val="FFB219"/>
                </a:extrusionClr>
              </a:sp3d>
            </p:spPr>
            <p:txBody>
              <a:bodyPr wrap="none" anchor="ctr">
                <a:flatTx/>
              </a:bodyPr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60" name="Freeform 17"/>
              <p:cNvSpPr/>
              <p:nvPr/>
            </p:nvSpPr>
            <p:spPr>
              <a:xfrm>
                <a:off x="4876" y="2140"/>
                <a:ext cx="746" cy="890"/>
              </a:xfrm>
              <a:custGeom>
                <a:avLst/>
                <a:gdLst>
                  <a:gd name="txL" fmla="*/ 0 w 746"/>
                  <a:gd name="txT" fmla="*/ 0 h 890"/>
                  <a:gd name="txR" fmla="*/ 746 w 746"/>
                  <a:gd name="txB" fmla="*/ 890 h 890"/>
                </a:gdLst>
                <a:ahLst/>
                <a:cxnLst>
                  <a:cxn ang="0">
                    <a:pos x="440" y="32"/>
                  </a:cxn>
                  <a:cxn ang="0">
                    <a:pos x="352" y="74"/>
                  </a:cxn>
                  <a:cxn ang="0">
                    <a:pos x="283" y="0"/>
                  </a:cxn>
                  <a:cxn ang="0">
                    <a:pos x="224" y="37"/>
                  </a:cxn>
                  <a:cxn ang="0">
                    <a:pos x="42" y="273"/>
                  </a:cxn>
                  <a:cxn ang="0">
                    <a:pos x="75" y="363"/>
                  </a:cxn>
                  <a:cxn ang="0">
                    <a:pos x="216" y="91"/>
                  </a:cxn>
                  <a:cxn ang="0">
                    <a:pos x="87" y="426"/>
                  </a:cxn>
                  <a:cxn ang="0">
                    <a:pos x="145" y="449"/>
                  </a:cxn>
                  <a:cxn ang="0">
                    <a:pos x="16" y="742"/>
                  </a:cxn>
                  <a:cxn ang="0">
                    <a:pos x="24" y="835"/>
                  </a:cxn>
                  <a:cxn ang="0">
                    <a:pos x="113" y="784"/>
                  </a:cxn>
                  <a:cxn ang="0">
                    <a:pos x="265" y="488"/>
                  </a:cxn>
                  <a:cxn ang="0">
                    <a:pos x="365" y="501"/>
                  </a:cxn>
                  <a:cxn ang="0">
                    <a:pos x="425" y="818"/>
                  </a:cxn>
                  <a:cxn ang="0">
                    <a:pos x="488" y="888"/>
                  </a:cxn>
                  <a:cxn ang="0">
                    <a:pos x="530" y="799"/>
                  </a:cxn>
                  <a:cxn ang="0">
                    <a:pos x="474" y="491"/>
                  </a:cxn>
                  <a:cxn ang="0">
                    <a:pos x="545" y="481"/>
                  </a:cxn>
                  <a:cxn ang="0">
                    <a:pos x="481" y="120"/>
                  </a:cxn>
                  <a:cxn ang="0">
                    <a:pos x="607" y="407"/>
                  </a:cxn>
                  <a:cxn ang="0">
                    <a:pos x="704" y="445"/>
                  </a:cxn>
                  <a:cxn ang="0">
                    <a:pos x="720" y="344"/>
                  </a:cxn>
                  <a:cxn ang="0">
                    <a:pos x="537" y="37"/>
                  </a:cxn>
                  <a:cxn ang="0">
                    <a:pos x="440" y="32"/>
                  </a:cxn>
                </a:cxnLst>
                <a:rect l="txL" t="txT" r="txR" b="txB"/>
                <a:pathLst>
                  <a:path w="746" h="890">
                    <a:moveTo>
                      <a:pt x="440" y="32"/>
                    </a:moveTo>
                    <a:cubicBezTo>
                      <a:pt x="429" y="59"/>
                      <a:pt x="390" y="76"/>
                      <a:pt x="352" y="74"/>
                    </a:cubicBezTo>
                    <a:cubicBezTo>
                      <a:pt x="312" y="67"/>
                      <a:pt x="291" y="25"/>
                      <a:pt x="283" y="0"/>
                    </a:cubicBezTo>
                    <a:cubicBezTo>
                      <a:pt x="283" y="0"/>
                      <a:pt x="246" y="16"/>
                      <a:pt x="224" y="37"/>
                    </a:cubicBezTo>
                    <a:cubicBezTo>
                      <a:pt x="201" y="58"/>
                      <a:pt x="58" y="243"/>
                      <a:pt x="42" y="273"/>
                    </a:cubicBezTo>
                    <a:cubicBezTo>
                      <a:pt x="36" y="305"/>
                      <a:pt x="84" y="395"/>
                      <a:pt x="75" y="363"/>
                    </a:cubicBezTo>
                    <a:cubicBezTo>
                      <a:pt x="66" y="333"/>
                      <a:pt x="215" y="82"/>
                      <a:pt x="216" y="91"/>
                    </a:cubicBezTo>
                    <a:lnTo>
                      <a:pt x="87" y="426"/>
                    </a:lnTo>
                    <a:lnTo>
                      <a:pt x="145" y="449"/>
                    </a:lnTo>
                    <a:lnTo>
                      <a:pt x="16" y="742"/>
                    </a:lnTo>
                    <a:cubicBezTo>
                      <a:pt x="1" y="787"/>
                      <a:pt x="0" y="819"/>
                      <a:pt x="24" y="835"/>
                    </a:cubicBezTo>
                    <a:cubicBezTo>
                      <a:pt x="59" y="848"/>
                      <a:pt x="91" y="826"/>
                      <a:pt x="113" y="784"/>
                    </a:cubicBezTo>
                    <a:cubicBezTo>
                      <a:pt x="154" y="720"/>
                      <a:pt x="234" y="534"/>
                      <a:pt x="265" y="488"/>
                    </a:cubicBezTo>
                    <a:lnTo>
                      <a:pt x="365" y="501"/>
                    </a:lnTo>
                    <a:cubicBezTo>
                      <a:pt x="377" y="565"/>
                      <a:pt x="407" y="754"/>
                      <a:pt x="425" y="818"/>
                    </a:cubicBezTo>
                    <a:cubicBezTo>
                      <a:pt x="434" y="855"/>
                      <a:pt x="457" y="890"/>
                      <a:pt x="488" y="888"/>
                    </a:cubicBezTo>
                    <a:cubicBezTo>
                      <a:pt x="512" y="876"/>
                      <a:pt x="536" y="867"/>
                      <a:pt x="530" y="799"/>
                    </a:cubicBezTo>
                    <a:lnTo>
                      <a:pt x="474" y="491"/>
                    </a:lnTo>
                    <a:lnTo>
                      <a:pt x="545" y="481"/>
                    </a:lnTo>
                    <a:lnTo>
                      <a:pt x="481" y="120"/>
                    </a:lnTo>
                    <a:lnTo>
                      <a:pt x="607" y="407"/>
                    </a:lnTo>
                    <a:cubicBezTo>
                      <a:pt x="643" y="460"/>
                      <a:pt x="687" y="456"/>
                      <a:pt x="704" y="445"/>
                    </a:cubicBezTo>
                    <a:cubicBezTo>
                      <a:pt x="746" y="429"/>
                      <a:pt x="731" y="390"/>
                      <a:pt x="720" y="344"/>
                    </a:cubicBezTo>
                    <a:cubicBezTo>
                      <a:pt x="698" y="307"/>
                      <a:pt x="586" y="29"/>
                      <a:pt x="537" y="37"/>
                    </a:cubicBezTo>
                    <a:lnTo>
                      <a:pt x="440" y="32"/>
                    </a:lnTo>
                    <a:close/>
                  </a:path>
                </a:pathLst>
              </a:custGeom>
              <a:solidFill>
                <a:srgbClr val="FEE3AC"/>
              </a:solidFill>
              <a:ln w="9525" cap="flat" cmpd="sng">
                <a:prstDash val="solid"/>
                <a:miter/>
                <a:headEnd type="none" w="med" len="med"/>
                <a:tailEnd type="none" w="med" len="med"/>
              </a:ln>
              <a:scene3d>
                <a:camera prst="legacyPerspectiveFront">
                  <a:rot lat="20100000" lon="1500000" rev="0"/>
                </a:camera>
                <a:lightRig rig="legacyFlat2" dir="t"/>
              </a:scene3d>
              <a:sp3d extrusionH="100000" prstMaterial="legacyMetal">
                <a:bevelT w="13500" h="13500" prst="angle"/>
                <a:bevelB w="13500" h="13500" prst="angle"/>
                <a:extrusionClr>
                  <a:srgbClr val="FFB219"/>
                </a:extrusionClr>
              </a:sp3d>
            </p:spPr>
            <p:txBody>
              <a:bodyPr>
                <a:flatTx/>
              </a:bodyPr>
              <a:p>
                <a:endParaRPr lang="zh-CN" altLang="en-US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20882" name="AutoShape 18"/>
            <p:cNvSpPr>
              <a:spLocks noChangeArrowheads="1"/>
            </p:cNvSpPr>
            <p:nvPr/>
          </p:nvSpPr>
          <p:spPr bwMode="gray">
            <a:xfrm>
              <a:off x="2693" y="2514"/>
              <a:ext cx="1895" cy="1393"/>
            </a:xfrm>
            <a:prstGeom prst="flowChartDocument">
              <a:avLst/>
            </a:prstGeom>
            <a:solidFill>
              <a:srgbClr val="D9C1D7"/>
            </a:solidFill>
            <a:ln w="19050" algn="ctr">
              <a:noFill/>
              <a:miter lim="800000"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4" name="AutoShape 20"/>
            <p:cNvSpPr/>
            <p:nvPr/>
          </p:nvSpPr>
          <p:spPr>
            <a:xfrm>
              <a:off x="2688" y="2362"/>
              <a:ext cx="1916" cy="257"/>
            </a:xfrm>
            <a:prstGeom prst="bevel">
              <a:avLst>
                <a:gd name="adj" fmla="val 9569"/>
              </a:avLst>
            </a:prstGeom>
            <a:solidFill>
              <a:srgbClr val="BB8FB8"/>
            </a:solidFill>
            <a:ln w="19050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</a:endParaRPr>
            </a:p>
          </p:txBody>
        </p:sp>
        <p:grpSp>
          <p:nvGrpSpPr>
            <p:cNvPr id="10255" name="Group 28"/>
            <p:cNvGrpSpPr/>
            <p:nvPr/>
          </p:nvGrpSpPr>
          <p:grpSpPr>
            <a:xfrm flipV="1">
              <a:off x="3107" y="2870"/>
              <a:ext cx="1056" cy="859"/>
              <a:chOff x="3014" y="806"/>
              <a:chExt cx="1304" cy="1104"/>
            </a:xfrm>
          </p:grpSpPr>
          <p:sp>
            <p:nvSpPr>
              <p:cNvPr id="10257" name="AutoShape 29"/>
              <p:cNvSpPr/>
              <p:nvPr/>
            </p:nvSpPr>
            <p:spPr>
              <a:xfrm>
                <a:off x="3014" y="806"/>
                <a:ext cx="1304" cy="1104"/>
              </a:xfrm>
              <a:prstGeom prst="upArrow">
                <a:avLst>
                  <a:gd name="adj1" fmla="val 39879"/>
                  <a:gd name="adj2" fmla="val 54074"/>
                </a:avLst>
              </a:prstGeom>
              <a:noFill/>
              <a:ln w="76200" cap="flat" cmpd="sng">
                <a:solidFill>
                  <a:srgbClr val="FFFFFF">
                    <a:alpha val="50195"/>
                  </a:srgbClr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rot="10800000"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58" name="AutoShape 30"/>
              <p:cNvSpPr/>
              <p:nvPr/>
            </p:nvSpPr>
            <p:spPr>
              <a:xfrm>
                <a:off x="3243" y="942"/>
                <a:ext cx="847" cy="868"/>
              </a:xfrm>
              <a:prstGeom prst="upArrow">
                <a:avLst>
                  <a:gd name="adj1" fmla="val 40731"/>
                  <a:gd name="adj2" fmla="val 44037"/>
                </a:avLst>
              </a:prstGeom>
              <a:solidFill>
                <a:srgbClr val="FFFFFF">
                  <a:alpha val="38823"/>
                </a:srgbClr>
              </a:solidFill>
              <a:ln w="9525">
                <a:noFill/>
              </a:ln>
            </p:spPr>
            <p:txBody>
              <a:bodyPr rot="10800000" wrap="none" anchor="ctr"/>
              <a:p>
                <a:endParaRPr lang="zh-CN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6" name="Rectangle 31"/>
            <p:cNvSpPr/>
            <p:nvPr/>
          </p:nvSpPr>
          <p:spPr>
            <a:xfrm>
              <a:off x="2679" y="2805"/>
              <a:ext cx="1921" cy="8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304800"/>
              <a:r>
                <a:rPr lang="zh-CN" altLang="en-US" sz="3200" b="1" u="sng">
                  <a:solidFill>
                    <a:srgbClr val="FF0000"/>
                  </a:solidFill>
                  <a:latin typeface="仿宋" panose="02010609060101010101" charset="-122"/>
                  <a:ea typeface="仿宋" panose="02010609060101010101" charset="-122"/>
                  <a:cs typeface="宋体" panose="02010600030101010101" pitchFamily="2" charset="-122"/>
                  <a:sym typeface="+mn-ea"/>
                </a:rPr>
                <a:t>语 言 简 练</a:t>
              </a:r>
              <a:endParaRPr lang="zh-CN" altLang="en-US" sz="3200" b="1" u="sng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宋体" panose="02010600030101010101" pitchFamily="2" charset="-122"/>
                <a:sym typeface="+mn-ea"/>
              </a:endParaRPr>
            </a:p>
            <a:p>
              <a:pPr indent="304800"/>
              <a:r>
                <a:rPr lang="zh-CN" altLang="en-US" sz="3200" b="1" u="sng">
                  <a:solidFill>
                    <a:srgbClr val="FF0000"/>
                  </a:solidFill>
                  <a:latin typeface="仿宋" panose="02010609060101010101" charset="-122"/>
                  <a:ea typeface="仿宋" panose="02010609060101010101" charset="-122"/>
                  <a:cs typeface="宋体" panose="02010600030101010101" pitchFamily="2" charset="-122"/>
                  <a:sym typeface="+mn-ea"/>
                </a:rPr>
                <a:t>办 事 准 确</a:t>
              </a:r>
              <a:endParaRPr lang="zh-CN" altLang="en-US" sz="3200" b="1" u="sng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宋体" panose="02010600030101010101" pitchFamily="2" charset="-122"/>
                <a:sym typeface="+mn-ea"/>
              </a:endParaRPr>
            </a:p>
            <a:p>
              <a:pPr marL="114300" indent="-114300">
                <a:lnSpc>
                  <a:spcPct val="80000"/>
                </a:lnSpc>
                <a:buChar char="•"/>
              </a:pPr>
              <a:endParaRPr lang="en-US" altLang="zh-CN" sz="2400" b="1" dirty="0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imglkll"/>
          <p:cNvPicPr>
            <a:picLocks noChangeAspect="1"/>
          </p:cNvPicPr>
          <p:nvPr/>
        </p:nvPicPr>
        <p:blipFill>
          <a:blip r:embed="rId1"/>
          <a:srcRect l="13472" t="757" r="1254" b="-8361"/>
          <a:stretch>
            <a:fillRect/>
          </a:stretch>
        </p:blipFill>
        <p:spPr>
          <a:xfrm>
            <a:off x="621030" y="523875"/>
            <a:ext cx="6435090" cy="6676390"/>
          </a:xfrm>
          <a:prstGeom prst="ellipse">
            <a:avLst/>
          </a:prstGeom>
          <a:effectLst>
            <a:softEdge rad="635000"/>
          </a:effectLst>
        </p:spPr>
      </p:pic>
      <p:pic>
        <p:nvPicPr>
          <p:cNvPr id="11268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" y="473075"/>
            <a:ext cx="7854950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8270" y="892810"/>
            <a:ext cx="8315325" cy="5939155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accent1">
                <a:lumMod val="75000"/>
                <a:alpha val="91000"/>
              </a:schemeClr>
            </a:outerShdw>
          </a:effectLst>
        </p:spPr>
        <p:txBody>
          <a:bodyPr wrap="square" rtlCol="0" anchor="t">
            <a:spAutoFit/>
            <a:scene3d>
              <a:camera prst="obliqueBottomLeft"/>
              <a:lightRig rig="threePt" dir="t"/>
            </a:scene3d>
          </a:bodyPr>
          <a:p>
            <a:pPr indent="304800" algn="ctr"/>
            <a:r>
              <a:rPr lang="en-US" altLang="zh-CN" sz="3600" b="1">
                <a:solidFill>
                  <a:srgbClr val="FF0000"/>
                </a:solidFill>
                <a:effectLst/>
                <a:latin typeface="+mn-ea"/>
                <a:ea typeface="+mn-ea"/>
                <a:cs typeface="宋体" panose="02010600030101010101" pitchFamily="2" charset="-122"/>
                <a:sym typeface="+mn-ea"/>
              </a:rPr>
              <a:t>打电话注意事项</a:t>
            </a:r>
            <a:r>
              <a:rPr lang="en-US" altLang="zh-CN" sz="2400">
                <a:effectLst>
                  <a:reflection blurRad="6350" stA="60000" endA="900" endPos="58000" dir="5400000" sy="-10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2400" b="0">
              <a:effectLst>
                <a:reflection blurRad="6350" stA="60000" endA="900" endPos="58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应当熟悉通话知识，熟记有关部门的电话号码。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通话时，不论发话或接听，必先问清对方所属部门和姓名，然后再谈话。处理电话比不得处理文书，文书可以有凭有据有人负责，电话则是说过后就无影无踪，是"空口无凭"的。最好使机关电话配置"来电显示"功能，以便检查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发话应当事先明确发话意图，收话应当听清来话意图。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发话应当准确，不得含糊其辞、模棱两可。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5．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一方提出问题，另一方回答时不得越权。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6．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重要通话除做电话记录外，还要做记事登记</a:t>
            </a:r>
            <a:r>
              <a:rPr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以便汇报、查考。 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 b="1">
                <a:solidFill>
                  <a:srgbClr val="C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7．</a:t>
            </a:r>
            <a:r>
              <a:rPr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通话时要遵守保密规则，不得泄密。</a:t>
            </a:r>
            <a:r>
              <a:rPr lang="en-US" altLang="zh-CN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zh-CN" altLang="en-US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pic>
        <p:nvPicPr>
          <p:cNvPr id="133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493395"/>
            <a:ext cx="7876540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21945" y="987425"/>
            <a:ext cx="7391400" cy="5638800"/>
          </a:xfrm>
          <a:prstGeom prst="rect">
            <a:avLst/>
          </a:prstGeom>
          <a:blipFill rotWithShape="1">
            <a:blip r:embed="rId3">
              <a:alphaModFix amt="60000"/>
            </a:blip>
            <a:stretch>
              <a:fillRect r="-4000"/>
            </a:stretch>
          </a:blipFill>
          <a:effectLst>
            <a:softEdge rad="635000"/>
          </a:effectLst>
        </p:spPr>
        <p:txBody>
          <a:bodyPr wrap="square" rtlCol="0" anchor="t">
            <a:spAutoFit/>
          </a:bodyPr>
          <a:p>
            <a:pPr indent="304800" algn="ctr">
              <a:lnSpc>
                <a:spcPct val="110000"/>
              </a:lnSpc>
            </a:pPr>
            <a:r>
              <a:rPr lang="zh-CN" altLang="en-US" sz="4000" b="1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错中错</a:t>
            </a:r>
            <a:r>
              <a:rPr lang="zh-CN" altLang="en-US" sz="2400"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    </a:t>
            </a:r>
            <a:r>
              <a:rPr lang="zh-CN" altLang="en-US" sz="2400">
                <a:effectLst/>
                <a:latin typeface="+mn-ea"/>
                <a:ea typeface="+mn-ea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在新世纪公司实习的秘书小曹第一天上班，被安排在接电话的岗位上，不知是由于激动，还是为什么，第一次遇到外来电话，铃声刚响，他就抓起受话筒。行政部经理听完电话后，纠正道：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接打电话有学问，外来电话一般要铃声响第二遍时，方可拿起话筒，这样做才显得稳重大方些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??"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经理的话还未说完，就被总经理叫走了。小曹的指导教师刘秘书继续纠正：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接电话时，切不可用轻率的语调问对方：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喂，你找谁？你是谁？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这是很不礼貌的，应该用礼貌的语言、温和的语调说：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新世纪公司行政部，您好！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不能用粗俗急躁的口气说话。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第二次接电话时，对方拨错了号，小曹一听便告诉对方：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你打错了！</a:t>
            </a:r>
            <a:r>
              <a:rPr lang="en-US" altLang="zh-CN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40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就挂上了电话。</a:t>
            </a:r>
            <a:endParaRPr lang="zh-CN" altLang="en-US" sz="240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30" y="4895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88620" y="1000125"/>
            <a:ext cx="7440930" cy="5692775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r="-4000"/>
            </a:stretch>
          </a:blipFill>
          <a:effectLst>
            <a:softEdge rad="635000"/>
          </a:effectLst>
        </p:spPr>
        <p:txBody>
          <a:bodyPr wrap="square" rtlCol="0" anchor="t">
            <a:spAutoFit/>
          </a:bodyPr>
          <a:p>
            <a:pPr indent="304800">
              <a:lnSpc>
                <a:spcPct val="140000"/>
              </a:lnSpc>
            </a:pP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他的另一位指导老师陈秘书又给他作了纠正：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接到打错了的电话时，你应该说这里是新世纪公司行政部，号码是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×××××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，我想您是否拨错了号？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'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刚才你那种回答别人的方式很不礼貌。如果对方是我们的客户，那就更糟糕，无礼行为可能会导致中断往来，给公司带来损失！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小曹听了三个人对他的批评，脸上红一阵，白一阵，心里不是滋味。当初学接打电话及电话应对礼仪时，觉得好笑：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电话谁不会打？几岁起就听电话，打电话，还有什么学头？</a:t>
            </a:r>
            <a:r>
              <a:rPr lang="en-US" altLang="zh-CN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"</a:t>
            </a:r>
            <a:r>
              <a:rPr lang="zh-CN" altLang="en-US" sz="2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  <a:cs typeface="宋体" panose="02010600030101010101" pitchFamily="2" charset="-122"/>
                <a:sym typeface="+mn-ea"/>
              </a:rPr>
              <a:t>那堂课他一点没听，自然就出现今天的难堪处境。谁知更大的漏子出现了。下午，办公室的人全部外出办事，小曹接到市商业总公司通知经理开会的电话。当他把开会同告诉经理时，经理反问他开会的具体时间、地点和议题，他只能似是而非回答几句。还好，他灵机一动，去翻了电话号码簿，找到了市商业总公司电话，重新询问清楚了有关事项后，才补了漏子。</a:t>
            </a:r>
            <a:r>
              <a:rPr lang="zh-CN" altLang="en-US" sz="2000">
                <a:latin typeface="+mn-ea"/>
                <a:ea typeface="+mn-ea"/>
                <a:cs typeface="宋体" panose="02010600030101010101" pitchFamily="2" charset="-122"/>
                <a:sym typeface="+mn-ea"/>
              </a:rPr>
              <a:t> </a:t>
            </a:r>
            <a:endParaRPr lang="zh-CN" altLang="en-US" sz="2000">
              <a:latin typeface="+mn-ea"/>
              <a:ea typeface="+mn-ea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2034</Words>
  <Application>WPS 演示</Application>
  <PresentationFormat>全屏显示(4:3)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华文细黑</vt:lpstr>
      <vt:lpstr>华文中宋</vt:lpstr>
      <vt:lpstr>Times New Roman</vt:lpstr>
      <vt:lpstr>楷体</vt:lpstr>
      <vt:lpstr>仿宋</vt:lpstr>
      <vt:lpstr>楷体_GB2312</vt:lpstr>
      <vt:lpstr>黑体</vt:lpstr>
      <vt:lpstr>微软雅黑</vt:lpstr>
      <vt:lpstr>Arial Unicode MS</vt:lpstr>
      <vt:lpstr>Calibri</vt:lpstr>
      <vt:lpstr>新宋体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一、多选题</vt:lpstr>
      <vt:lpstr> 二、简答题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182</cp:revision>
  <dcterms:created xsi:type="dcterms:W3CDTF">2009-03-18T12:50:00Z</dcterms:created>
  <dcterms:modified xsi:type="dcterms:W3CDTF">2018-03-24T07:00:44Z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