
<file path=[Content_Types].xml><?xml version="1.0" encoding="utf-8"?>
<Types xmlns="http://schemas.openxmlformats.org/package/2006/content-types">
  <Default Extension="jpeg" ContentType="image/jpeg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3"/>
  </p:sldMasterIdLst>
  <p:sldIdLst>
    <p:sldId id="263" r:id="rId4"/>
    <p:sldId id="265" r:id="rId5"/>
    <p:sldId id="317" r:id="rId6"/>
    <p:sldId id="290" r:id="rId7"/>
    <p:sldId id="321" r:id="rId8"/>
    <p:sldId id="323" r:id="rId9"/>
    <p:sldId id="322" r:id="rId10"/>
    <p:sldId id="258" r:id="rId11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80000"/>
    <a:srgbClr val="3B774E"/>
    <a:srgbClr val="0099FF"/>
    <a:srgbClr val="CC6600"/>
    <a:srgbClr val="FF0000"/>
    <a:srgbClr val="FF0066"/>
    <a:srgbClr val="00FFCC"/>
    <a:srgbClr val="FF6699"/>
    <a:srgbClr val="009900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42"/>
    <p:restoredTop sz="94614"/>
  </p:normalViewPr>
  <p:slideViewPr>
    <p:cSldViewPr showGuides="1">
      <p:cViewPr>
        <p:scale>
          <a:sx n="75" d="100"/>
          <a:sy n="75" d="100"/>
        </p:scale>
        <p:origin x="-186" y="-72"/>
      </p:cViewPr>
      <p:guideLst>
        <p:guide orient="horz" pos="4319"/>
        <p:guide pos="278"/>
        <p:guide pos="54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96063" y="188913"/>
            <a:ext cx="2090737" cy="59372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23850" y="188913"/>
            <a:ext cx="6119813" cy="59372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850" y="188913"/>
            <a:ext cx="3924300" cy="83661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zh-CN" altLang="en-US" sz="20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323850" y="188913"/>
            <a:ext cx="8362950" cy="5937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96063" y="188913"/>
            <a:ext cx="2090737" cy="59372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23850" y="188913"/>
            <a:ext cx="6119813" cy="59372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1.jpe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0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3" Type="http://schemas.openxmlformats.org/officeDocument/2006/relationships/theme" Target="../theme/theme2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3074" name="Picture 27" descr="bg2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5" name="Rectangle 2"/>
          <p:cNvSpPr>
            <a:spLocks noGrp="1"/>
          </p:cNvSpPr>
          <p:nvPr>
            <p:ph type="title"/>
          </p:nvPr>
        </p:nvSpPr>
        <p:spPr>
          <a:xfrm>
            <a:off x="323850" y="188913"/>
            <a:ext cx="3924300" cy="8366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个人基本信息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4098" name="Picture 30" descr="bg1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9" name="Rectangle 2"/>
          <p:cNvSpPr>
            <a:spLocks noGrp="1"/>
          </p:cNvSpPr>
          <p:nvPr>
            <p:ph type="title"/>
          </p:nvPr>
        </p:nvSpPr>
        <p:spPr>
          <a:xfrm>
            <a:off x="323850" y="188913"/>
            <a:ext cx="3924300" cy="8366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个人基本信息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wmf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" Target="slide1.xml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64528" y="2914650"/>
            <a:ext cx="4356100" cy="836613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blurRad="63500" dist="50800" algn="t" rotWithShape="0">
              <a:prstClr val="black">
                <a:alpha val="44000"/>
              </a:prstClr>
            </a:outerShdw>
          </a:effectLst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44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 </a:t>
            </a:r>
            <a:r>
              <a:rPr lang="en-US" altLang="zh-CN" sz="72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 </a:t>
            </a:r>
            <a:r>
              <a:rPr lang="zh-CN" altLang="en-US" sz="7200">
                <a:ln w="660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第 一 节</a:t>
            </a:r>
            <a:r>
              <a:rPr lang="zh-CN" altLang="en-US" sz="44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  </a:t>
            </a:r>
            <a:endParaRPr lang="zh-CN" altLang="en-US" sz="44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4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           </a:t>
            </a:r>
            <a:endParaRPr lang="zh-CN" altLang="en-US" sz="44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4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      </a:t>
            </a:r>
            <a:r>
              <a:rPr lang="zh-CN" altLang="en-US" sz="44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 </a:t>
            </a:r>
            <a:r>
              <a:rPr lang="zh-CN" altLang="en-US" sz="4800" b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sym typeface="+mn-ea"/>
              </a:rPr>
              <a:t>来客接待</a:t>
            </a:r>
            <a:endParaRPr kumimoji="0" lang="zh-CN" altLang="en-US" sz="4800" b="1" i="0" u="none" strike="noStrike" kern="1200" cap="none" spc="0" normalizeH="0" baseline="0" noProof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uLnTx/>
              <a:uFillTx/>
              <a:latin typeface="Arial" panose="020B0604020202020204" pitchFamily="34" charset="0"/>
              <a:ea typeface="华文中宋" pitchFamily="2" charset="-122"/>
              <a:cs typeface="+mn-cs"/>
              <a:sym typeface="+mn-ea"/>
            </a:endParaRPr>
          </a:p>
        </p:txBody>
      </p:sp>
      <p:grpSp>
        <p:nvGrpSpPr>
          <p:cNvPr id="5123" name="Group 3"/>
          <p:cNvGrpSpPr/>
          <p:nvPr/>
        </p:nvGrpSpPr>
        <p:grpSpPr>
          <a:xfrm>
            <a:off x="4787900" y="4797425"/>
            <a:ext cx="1571625" cy="1266825"/>
            <a:chOff x="0" y="0"/>
            <a:chExt cx="1682750" cy="1552575"/>
          </a:xfrm>
        </p:grpSpPr>
        <p:sp>
          <p:nvSpPr>
            <p:cNvPr id="5125" name="Freeform 23"/>
            <p:cNvSpPr/>
            <p:nvPr/>
          </p:nvSpPr>
          <p:spPr>
            <a:xfrm>
              <a:off x="166318" y="1195639"/>
              <a:ext cx="655490" cy="337432"/>
            </a:xfrm>
            <a:custGeom>
              <a:avLst/>
              <a:gdLst>
                <a:gd name="txL" fmla="*/ 0 w 335"/>
                <a:gd name="txT" fmla="*/ 0 h 173"/>
                <a:gd name="txR" fmla="*/ 335 w 335"/>
                <a:gd name="txB" fmla="*/ 173 h 173"/>
              </a:gdLst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rect l="txL" t="txT" r="txR" b="txB"/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 sz="2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5126" name="Freeform 24"/>
            <p:cNvSpPr/>
            <p:nvPr/>
          </p:nvSpPr>
          <p:spPr>
            <a:xfrm>
              <a:off x="616356" y="1072759"/>
              <a:ext cx="718104" cy="331580"/>
            </a:xfrm>
            <a:custGeom>
              <a:avLst/>
              <a:gdLst>
                <a:gd name="txL" fmla="*/ 0 w 367"/>
                <a:gd name="txT" fmla="*/ 0 h 170"/>
                <a:gd name="txR" fmla="*/ 367 w 367"/>
                <a:gd name="txB" fmla="*/ 170 h 170"/>
              </a:gdLst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rect l="txL" t="txT" r="txR" b="txB"/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 sz="2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5127" name="Freeform 25"/>
            <p:cNvSpPr/>
            <p:nvPr/>
          </p:nvSpPr>
          <p:spPr>
            <a:xfrm>
              <a:off x="1082047" y="1273658"/>
              <a:ext cx="600703" cy="278917"/>
            </a:xfrm>
            <a:custGeom>
              <a:avLst/>
              <a:gdLst>
                <a:gd name="txL" fmla="*/ 0 w 307"/>
                <a:gd name="txT" fmla="*/ 0 h 143"/>
                <a:gd name="txR" fmla="*/ 307 w 307"/>
                <a:gd name="txB" fmla="*/ 143 h 143"/>
              </a:gdLst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rect l="txL" t="txT" r="txR" b="txB"/>
              <a:pathLst>
                <a:path w="307" h="143">
                  <a:moveTo>
                    <a:pt x="0" y="134"/>
                  </a:moveTo>
                  <a:lnTo>
                    <a:pt x="66" y="143"/>
                  </a:lnTo>
                  <a:lnTo>
                    <a:pt x="282" y="35"/>
                  </a:lnTo>
                  <a:cubicBezTo>
                    <a:pt x="307" y="14"/>
                    <a:pt x="266" y="0"/>
                    <a:pt x="219" y="17"/>
                  </a:cubicBezTo>
                  <a:lnTo>
                    <a:pt x="0" y="134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 sz="2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5128" name="Freeform 26"/>
            <p:cNvSpPr/>
            <p:nvPr/>
          </p:nvSpPr>
          <p:spPr>
            <a:xfrm>
              <a:off x="0" y="419351"/>
              <a:ext cx="438298" cy="1109818"/>
            </a:xfrm>
            <a:custGeom>
              <a:avLst/>
              <a:gdLst>
                <a:gd name="txL" fmla="*/ 0 w 224"/>
                <a:gd name="txT" fmla="*/ 0 h 569"/>
                <a:gd name="txR" fmla="*/ 224 w 224"/>
                <a:gd name="txB" fmla="*/ 569 h 569"/>
              </a:gdLst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rect l="txL" t="txT" r="txR" b="txB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CBF33"/>
            </a:solidFill>
            <a:ln w="9525" cap="flat" cmpd="sng">
              <a:prstDash val="solid"/>
              <a:miter/>
              <a:headEnd type="none" w="med" len="med"/>
              <a:tailEnd type="none" w="med" len="med"/>
            </a:ln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p>
              <a:endParaRPr lang="zh-CN" altLang="en-US" sz="2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5129" name="Freeform 27"/>
            <p:cNvSpPr/>
            <p:nvPr/>
          </p:nvSpPr>
          <p:spPr>
            <a:xfrm>
              <a:off x="422644" y="0"/>
              <a:ext cx="551785" cy="1396537"/>
            </a:xfrm>
            <a:custGeom>
              <a:avLst/>
              <a:gdLst>
                <a:gd name="txL" fmla="*/ 0 w 224"/>
                <a:gd name="txT" fmla="*/ 0 h 569"/>
                <a:gd name="txR" fmla="*/ 224 w 224"/>
                <a:gd name="txB" fmla="*/ 569 h 569"/>
              </a:gdLst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rect l="txL" t="txT" r="txR" b="txB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F9335"/>
            </a:solidFill>
            <a:ln w="9525" cap="flat" cmpd="sng">
              <a:prstDash val="solid"/>
              <a:miter/>
              <a:headEnd type="none" w="med" len="med"/>
              <a:tailEnd type="none" w="med" len="med"/>
            </a:ln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p>
              <a:endParaRPr lang="zh-CN" altLang="en-US" sz="2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5130" name="Freeform 28"/>
            <p:cNvSpPr/>
            <p:nvPr/>
          </p:nvSpPr>
          <p:spPr>
            <a:xfrm>
              <a:off x="927469" y="442757"/>
              <a:ext cx="438298" cy="1109818"/>
            </a:xfrm>
            <a:custGeom>
              <a:avLst/>
              <a:gdLst>
                <a:gd name="txL" fmla="*/ 0 w 224"/>
                <a:gd name="txT" fmla="*/ 0 h 569"/>
                <a:gd name="txR" fmla="*/ 224 w 224"/>
                <a:gd name="txB" fmla="*/ 569 h 569"/>
              </a:gdLst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rect l="txL" t="txT" r="txR" b="txB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FFC000"/>
            </a:solidFill>
            <a:ln w="9525" cap="flat" cmpd="sng">
              <a:prstDash val="solid"/>
              <a:miter/>
              <a:headEnd type="none" w="med" len="med"/>
              <a:tailEnd type="none" w="med" len="med"/>
            </a:ln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p>
              <a:endParaRPr lang="zh-CN" altLang="en-US" sz="2400" b="1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503238" y="3857625"/>
            <a:ext cx="225425" cy="27559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sz="1200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200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4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Rectangle 18"/>
          <p:cNvSpPr>
            <a:spLocks noChangeArrowheads="1"/>
          </p:cNvSpPr>
          <p:nvPr/>
        </p:nvSpPr>
        <p:spPr bwMode="auto">
          <a:xfrm>
            <a:off x="1192213" y="4379913"/>
            <a:ext cx="4071938" cy="803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 anchor="ctr"/>
          <a:lstStyle/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pic>
        <p:nvPicPr>
          <p:cNvPr id="6148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24243" y="553720"/>
            <a:ext cx="7092950" cy="2746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0" name="Picture 10" descr="D:\Program Files\Microsoft Office\MEDIA\CAGCAT10\j0195384.w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8" y="4581525"/>
            <a:ext cx="2000250" cy="2041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441960" y="1306195"/>
            <a:ext cx="8260715" cy="366141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l"/>
            <a:r>
              <a:rPr lang="en-US" altLang="zh-CN" sz="1200">
                <a:sym typeface="+mn-ea"/>
              </a:rPr>
              <a:t>             </a:t>
            </a:r>
            <a:r>
              <a:rPr lang="en-US" altLang="zh-CN" sz="1600" b="1">
                <a:sym typeface="+mn-ea"/>
              </a:rPr>
              <a:t> </a:t>
            </a:r>
            <a:r>
              <a:rPr lang="zh-CN" altLang="en-US" sz="2400" b="1">
                <a:latin typeface="+mn-ea"/>
                <a:ea typeface="+mn-ea"/>
                <a:sym typeface="+mn-ea"/>
              </a:rPr>
              <a:t>1958</a:t>
            </a:r>
            <a:r>
              <a:rPr lang="zh-CN" altLang="en-US" sz="1800">
                <a:latin typeface="+mn-ea"/>
                <a:ea typeface="+mn-ea"/>
                <a:sym typeface="+mn-ea"/>
              </a:rPr>
              <a:t>年，周总理宴请波兰国家领导人，正当宾主频频举杯，气氛热烈时，上了一道冬瓜汤  ，顿时，波兰客人变得神情严肃起来。原来厨师不经意将冬瓜雕成了卐花形，卐符号对饱受法西斯蹂躏的波兰人民是一个痛苦的象征。此时，机智的周总理拿起筷子说："来，让我们一起消灭法西斯。"及时化解了一场国际政治误会。 </a:t>
            </a:r>
            <a:br>
              <a:rPr lang="zh-CN" altLang="en-US" sz="1800">
                <a:latin typeface="+mn-ea"/>
                <a:ea typeface="+mn-ea"/>
                <a:sym typeface="+mn-ea"/>
              </a:rPr>
            </a:br>
            <a:r>
              <a:rPr lang="zh-CN" altLang="en-US" sz="1800">
                <a:latin typeface="+mn-ea"/>
                <a:ea typeface="+mn-ea"/>
                <a:sym typeface="+mn-ea"/>
              </a:rPr>
              <a:t>              </a:t>
            </a:r>
            <a:endParaRPr lang="zh-CN" altLang="en-US" sz="1800">
              <a:latin typeface="+mn-ea"/>
              <a:ea typeface="+mn-ea"/>
              <a:sym typeface="+mn-ea"/>
            </a:endParaRPr>
          </a:p>
          <a:p>
            <a:pPr algn="l"/>
            <a:r>
              <a:rPr lang="zh-CN" altLang="en-US" sz="1800">
                <a:latin typeface="+mn-ea"/>
                <a:ea typeface="+mn-ea"/>
                <a:sym typeface="+mn-ea"/>
              </a:rPr>
              <a:t>        </a:t>
            </a:r>
            <a:r>
              <a:rPr lang="zh-CN" altLang="en-US" b="1">
                <a:latin typeface="+mn-ea"/>
                <a:ea typeface="+mn-ea"/>
                <a:sym typeface="+mn-ea"/>
              </a:rPr>
              <a:t>1998</a:t>
            </a:r>
            <a:r>
              <a:rPr lang="zh-CN" altLang="en-US" sz="1800">
                <a:latin typeface="+mn-ea"/>
                <a:ea typeface="+mn-ea"/>
                <a:sym typeface="+mn-ea"/>
              </a:rPr>
              <a:t> 年秋，一位首长到某地考察工作，某宾馆接到任务后，立即对客房的布置、水电、空调等作了彻底检查，当他们感到万事俱备时，一位工作人员摸了摸沙发上用来装饰的白方巾，感觉有异物刺手，仔细一看，方巾上有三颗针头对外的大头针。经查，原来是用来固定方巾的 ，重新摆放时，没有仔细检查就摆了上去。倘若未及时发现，将会造成严重影响。</a:t>
            </a:r>
            <a:endParaRPr lang="zh-CN" altLang="en-US" sz="1800">
              <a:latin typeface="+mn-ea"/>
              <a:ea typeface="+mn-ea"/>
            </a:endParaRPr>
          </a:p>
          <a:p>
            <a:pPr algn="ctr"/>
            <a:endParaRPr lang="zh-CN" altLang="en-US" sz="1800" b="1">
              <a:solidFill>
                <a:schemeClr val="bg1"/>
              </a:solidFill>
              <a:effectLst>
                <a:glow rad="139700">
                  <a:srgbClr val="70AD47">
                    <a:alpha val="40000"/>
                    <a:satMod val="175000"/>
                  </a:srgb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7170" name="页脚占位符 3"/>
          <p:cNvSpPr txBox="1">
            <a:spLocks noGrp="1"/>
          </p:cNvSpPr>
          <p:nvPr/>
        </p:nvSpPr>
        <p:spPr>
          <a:xfrm>
            <a:off x="5562283" y="6147435"/>
            <a:ext cx="2133600" cy="2444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r>
              <a:rPr lang="en-US" altLang="zh-CN" sz="1800" dirty="0">
                <a:latin typeface="Arial" panose="020B0604020202020204" pitchFamily="34" charset="0"/>
              </a:rPr>
              <a:t>   </a:t>
            </a:r>
            <a:endParaRPr lang="en-US" altLang="zh-CN" sz="1800" dirty="0">
              <a:latin typeface="Arial" panose="020B0604020202020204" pitchFamily="34" charset="0"/>
            </a:endParaRPr>
          </a:p>
          <a:p>
            <a:r>
              <a:rPr lang="en-US" altLang="zh-CN" sz="1800" dirty="0">
                <a:latin typeface="Arial" panose="020B0604020202020204" pitchFamily="34" charset="0"/>
              </a:rPr>
              <a:t>   </a:t>
            </a:r>
            <a:endParaRPr lang="en-US" altLang="zh-CN" sz="1800" dirty="0">
              <a:latin typeface="Arial" panose="020B0604020202020204" pitchFamily="34" charset="0"/>
            </a:endParaRPr>
          </a:p>
        </p:txBody>
      </p:sp>
      <p:grpSp>
        <p:nvGrpSpPr>
          <p:cNvPr id="2" name="Group 3"/>
          <p:cNvGrpSpPr/>
          <p:nvPr/>
        </p:nvGrpSpPr>
        <p:grpSpPr>
          <a:xfrm>
            <a:off x="3849370" y="1585913"/>
            <a:ext cx="1584325" cy="1584325"/>
            <a:chOff x="2291" y="1117"/>
            <a:chExt cx="998" cy="998"/>
          </a:xfrm>
        </p:grpSpPr>
        <p:pic>
          <p:nvPicPr>
            <p:cNvPr id="7187" name="Picture 4" descr="led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291" y="1117"/>
              <a:ext cx="998" cy="99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188" name="Text Box 5"/>
            <p:cNvSpPr txBox="1"/>
            <p:nvPr/>
          </p:nvSpPr>
          <p:spPr>
            <a:xfrm>
              <a:off x="2459" y="1471"/>
              <a:ext cx="574" cy="2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  <a:scene3d>
                <a:camera prst="orthographicFront"/>
                <a:lightRig rig="threePt" dir="t"/>
              </a:scene3d>
            </a:bodyPr>
            <a:p>
              <a:pPr algn="ctr">
                <a:spcBef>
                  <a:spcPct val="50000"/>
                </a:spcBef>
              </a:pPr>
              <a:r>
                <a:rPr lang="en-US" altLang="zh-CN" sz="2400">
                  <a:ln w="9525" cmpd="sng">
                    <a:solidFill>
                      <a:srgbClr val="FF0000"/>
                    </a:solidFill>
                    <a:prstDash val="solid"/>
                  </a:ln>
                  <a:solidFill>
                    <a:srgbClr val="FF0000"/>
                  </a:solidFill>
                  <a:effectLst>
                    <a:glow rad="38100">
                      <a:schemeClr val="accent1">
                        <a:alpha val="40000"/>
                      </a:schemeClr>
                    </a:glow>
                  </a:effectLst>
                  <a:sym typeface="+mn-ea"/>
                </a:rPr>
                <a:t>含 </a:t>
              </a:r>
              <a:r>
                <a:rPr lang="zh-CN" altLang="en-US" sz="2400">
                  <a:ln w="9525" cmpd="sng">
                    <a:solidFill>
                      <a:srgbClr val="FF0000"/>
                    </a:solidFill>
                    <a:prstDash val="solid"/>
                  </a:ln>
                  <a:solidFill>
                    <a:srgbClr val="FF0000"/>
                  </a:solidFill>
                  <a:effectLst>
                    <a:glow rad="38100">
                      <a:schemeClr val="accent1">
                        <a:alpha val="40000"/>
                      </a:schemeClr>
                    </a:glow>
                  </a:effectLst>
                  <a:sym typeface="+mn-ea"/>
                </a:rPr>
                <a:t>义</a:t>
              </a:r>
              <a:endParaRPr lang="zh-CN" altLang="en-US" sz="2400" b="1" dirty="0">
                <a:ln w="952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Arial" panose="020B0604020202020204" pitchFamily="34" charset="0"/>
                <a:sym typeface="+mn-ea"/>
              </a:endParaRPr>
            </a:p>
          </p:txBody>
        </p:sp>
      </p:grpSp>
      <p:grpSp>
        <p:nvGrpSpPr>
          <p:cNvPr id="3" name="Group 6"/>
          <p:cNvGrpSpPr/>
          <p:nvPr/>
        </p:nvGrpSpPr>
        <p:grpSpPr>
          <a:xfrm>
            <a:off x="3817938" y="3695700"/>
            <a:ext cx="1576387" cy="1541463"/>
            <a:chOff x="2291" y="2297"/>
            <a:chExt cx="998" cy="998"/>
          </a:xfrm>
        </p:grpSpPr>
        <p:pic>
          <p:nvPicPr>
            <p:cNvPr id="7185" name="Picture 7" descr="led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291" y="2297"/>
              <a:ext cx="998" cy="99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186" name="Text Box 8"/>
            <p:cNvSpPr txBox="1"/>
            <p:nvPr/>
          </p:nvSpPr>
          <p:spPr>
            <a:xfrm>
              <a:off x="2517" y="2569"/>
              <a:ext cx="454" cy="25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endParaRPr lang="zh-CN" altLang="en-US" sz="2000" b="1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4" name="Group 9"/>
          <p:cNvGrpSpPr/>
          <p:nvPr/>
        </p:nvGrpSpPr>
        <p:grpSpPr>
          <a:xfrm>
            <a:off x="1979613" y="4940300"/>
            <a:ext cx="1584325" cy="1584325"/>
            <a:chOff x="1202" y="2931"/>
            <a:chExt cx="998" cy="998"/>
          </a:xfrm>
        </p:grpSpPr>
        <p:pic>
          <p:nvPicPr>
            <p:cNvPr id="7183" name="Picture 10" descr="led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202" y="2931"/>
              <a:ext cx="998" cy="99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184" name="Text Box 11"/>
            <p:cNvSpPr txBox="1"/>
            <p:nvPr/>
          </p:nvSpPr>
          <p:spPr>
            <a:xfrm>
              <a:off x="1429" y="3246"/>
              <a:ext cx="454" cy="44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zh-CN" altLang="en-US" sz="2000">
                  <a:ln>
                    <a:solidFill>
                      <a:srgbClr val="FF0000"/>
                    </a:solidFill>
                  </a:ln>
                  <a:solidFill>
                    <a:srgbClr val="FF0000"/>
                  </a:solidFill>
                  <a:sym typeface="+mn-ea"/>
                </a:rPr>
                <a:t>工作环节</a:t>
              </a:r>
              <a:endParaRPr lang="zh-CN" altLang="en-US" sz="2000" b="1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Arial" panose="020B0604020202020204" pitchFamily="34" charset="0"/>
                <a:sym typeface="+mn-ea"/>
              </a:endParaRPr>
            </a:p>
          </p:txBody>
        </p:sp>
      </p:grpSp>
      <p:grpSp>
        <p:nvGrpSpPr>
          <p:cNvPr id="5" name="Group 12"/>
          <p:cNvGrpSpPr/>
          <p:nvPr/>
        </p:nvGrpSpPr>
        <p:grpSpPr>
          <a:xfrm>
            <a:off x="5562600" y="4983163"/>
            <a:ext cx="1584325" cy="1584325"/>
            <a:chOff x="3334" y="2886"/>
            <a:chExt cx="998" cy="998"/>
          </a:xfrm>
        </p:grpSpPr>
        <p:pic>
          <p:nvPicPr>
            <p:cNvPr id="7181" name="Picture 13" descr="led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334" y="2886"/>
              <a:ext cx="998" cy="99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182" name="Text Box 14"/>
            <p:cNvSpPr txBox="1"/>
            <p:nvPr/>
          </p:nvSpPr>
          <p:spPr>
            <a:xfrm>
              <a:off x="3561" y="3203"/>
              <a:ext cx="453" cy="44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zh-CN" altLang="en-US" sz="2000">
                  <a:ln>
                    <a:solidFill>
                      <a:srgbClr val="FF0000"/>
                    </a:solidFill>
                  </a:ln>
                  <a:solidFill>
                    <a:srgbClr val="FF0000"/>
                  </a:solidFill>
                  <a:sym typeface="+mn-ea"/>
                </a:rPr>
                <a:t>注意事项</a:t>
              </a:r>
              <a:endParaRPr lang="zh-CN" altLang="en-US" sz="2000" b="1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Arial" panose="020B0604020202020204" pitchFamily="34" charset="0"/>
                <a:sym typeface="+mn-ea"/>
              </a:endParaRPr>
            </a:p>
          </p:txBody>
        </p:sp>
      </p:grpSp>
      <p:sp>
        <p:nvSpPr>
          <p:cNvPr id="121871" name="Line 15"/>
          <p:cNvSpPr>
            <a:spLocks noChangeShapeType="1"/>
          </p:cNvSpPr>
          <p:nvPr/>
        </p:nvSpPr>
        <p:spPr bwMode="auto">
          <a:xfrm flipV="1">
            <a:off x="4562475" y="3073400"/>
            <a:ext cx="0" cy="574675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tailEnd type="triangle" w="med" len="med"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21872" name="Line 16"/>
          <p:cNvSpPr>
            <a:spLocks noChangeShapeType="1"/>
          </p:cNvSpPr>
          <p:nvPr/>
        </p:nvSpPr>
        <p:spPr bwMode="auto">
          <a:xfrm flipH="1">
            <a:off x="3349625" y="4868863"/>
            <a:ext cx="574675" cy="360363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tailEnd type="triangle" w="med" len="med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21873" name="Line 17"/>
          <p:cNvSpPr/>
          <p:nvPr/>
        </p:nvSpPr>
        <p:spPr>
          <a:xfrm>
            <a:off x="5272088" y="4775200"/>
            <a:ext cx="503237" cy="360363"/>
          </a:xfrm>
          <a:prstGeom prst="line">
            <a:avLst/>
          </a:prstGeom>
          <a:ln w="76200" cap="flat" cmpd="sng">
            <a:solidFill>
              <a:srgbClr val="FFFF00"/>
            </a:solidFill>
            <a:prstDash val="solid"/>
            <a:headEnd type="none" w="med" len="med"/>
            <a:tailEnd type="triangle" w="med" len="med"/>
          </a:ln>
        </p:spPr>
      </p:sp>
      <p:pic>
        <p:nvPicPr>
          <p:cNvPr id="717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50" y="499745"/>
            <a:ext cx="783272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80" name="Text Box 20"/>
          <p:cNvSpPr txBox="1"/>
          <p:nvPr/>
        </p:nvSpPr>
        <p:spPr>
          <a:xfrm>
            <a:off x="107950" y="1397000"/>
            <a:ext cx="3126740" cy="521970"/>
          </a:xfrm>
          <a:prstGeom prst="rect">
            <a:avLst/>
          </a:prstGeom>
          <a:gradFill>
            <a:gsLst>
              <a:gs pos="1000">
                <a:schemeClr val="accent1">
                  <a:lumMod val="1000"/>
                  <a:lumOff val="99000"/>
                  <a:alpha val="99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</a:gradFill>
          <a:ln w="9525">
            <a:noFill/>
          </a:ln>
          <a:effectLst>
            <a:outerShdw blurRad="88900" dist="139700" dir="5400000" sx="99000" sy="99000" algn="ctr" rotWithShape="0">
              <a:schemeClr val="accent2">
                <a:lumMod val="60000"/>
                <a:lumOff val="40000"/>
                <a:alpha val="100000"/>
              </a:schemeClr>
            </a:outerShdw>
          </a:effectLst>
        </p:spPr>
        <p:txBody>
          <a:bodyPr wrap="none">
            <a:spAutoFit/>
          </a:bodyPr>
          <a:p>
            <a:pPr algn="l"/>
            <a:r>
              <a:rPr lang="zh-CN" altLang="en-US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sym typeface="+mn-ea"/>
              </a:rPr>
              <a:t>一、</a:t>
            </a:r>
            <a:r>
              <a:rPr lang="en-US" altLang="zh-CN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sym typeface="+mn-ea"/>
              </a:rPr>
              <a:t>内宾接待工作</a:t>
            </a:r>
            <a:r>
              <a:rPr lang="en-US" altLang="zh-CN">
                <a:sym typeface="+mn-ea"/>
              </a:rPr>
              <a:t> </a:t>
            </a:r>
            <a:endParaRPr lang="zh-CN" altLang="en-US" b="1" dirty="0">
              <a:solidFill>
                <a:srgbClr val="86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121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121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121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Rectangle 18"/>
          <p:cNvSpPr>
            <a:spLocks noChangeArrowheads="1"/>
          </p:cNvSpPr>
          <p:nvPr/>
        </p:nvSpPr>
        <p:spPr bwMode="auto">
          <a:xfrm>
            <a:off x="1192213" y="4379913"/>
            <a:ext cx="4071938" cy="803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 anchor="ctr"/>
          <a:lstStyle/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6147" name="Rectangle 21"/>
          <p:cNvSpPr>
            <a:spLocks noChangeArrowheads="1"/>
          </p:cNvSpPr>
          <p:nvPr/>
        </p:nvSpPr>
        <p:spPr bwMode="auto">
          <a:xfrm>
            <a:off x="1042988" y="4076700"/>
            <a:ext cx="4143375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6148" name="Rectangle 21"/>
          <p:cNvSpPr>
            <a:spLocks noChangeArrowheads="1"/>
          </p:cNvSpPr>
          <p:nvPr/>
        </p:nvSpPr>
        <p:spPr bwMode="auto">
          <a:xfrm>
            <a:off x="1042988" y="2781300"/>
            <a:ext cx="4143375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6149" name="Rectangle 21"/>
          <p:cNvSpPr>
            <a:spLocks noChangeArrowheads="1"/>
          </p:cNvSpPr>
          <p:nvPr/>
        </p:nvSpPr>
        <p:spPr bwMode="auto">
          <a:xfrm>
            <a:off x="1403350" y="2781300"/>
            <a:ext cx="4143375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pic>
        <p:nvPicPr>
          <p:cNvPr id="819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7950" y="521335"/>
            <a:ext cx="7705090" cy="3206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Group 3"/>
          <p:cNvGrpSpPr/>
          <p:nvPr/>
        </p:nvGrpSpPr>
        <p:grpSpPr>
          <a:xfrm>
            <a:off x="3681730" y="1446848"/>
            <a:ext cx="1584325" cy="1584325"/>
            <a:chOff x="2185" y="1117"/>
            <a:chExt cx="998" cy="998"/>
          </a:xfrm>
        </p:grpSpPr>
        <p:pic>
          <p:nvPicPr>
            <p:cNvPr id="7187" name="Picture 4" descr="led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85" y="1117"/>
              <a:ext cx="998" cy="99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188" name="Text Box 5"/>
            <p:cNvSpPr txBox="1"/>
            <p:nvPr/>
          </p:nvSpPr>
          <p:spPr>
            <a:xfrm>
              <a:off x="2338" y="1414"/>
              <a:ext cx="695" cy="2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  <a:scene3d>
                <a:camera prst="orthographicFront"/>
                <a:lightRig rig="threePt" dir="t"/>
              </a:scene3d>
            </a:bodyPr>
            <a:p>
              <a:pPr algn="ctr">
                <a:spcBef>
                  <a:spcPct val="50000"/>
                </a:spcBef>
              </a:pPr>
              <a:r>
                <a:rPr lang="en-US" altLang="zh-CN" sz="2400">
                  <a:ln>
                    <a:solidFill>
                      <a:srgbClr val="FF0000"/>
                    </a:solidFill>
                  </a:ln>
                  <a:solidFill>
                    <a:srgbClr val="FF0000"/>
                  </a:solidFill>
                  <a:sym typeface="+mn-ea"/>
                </a:rPr>
                <a:t>含 </a:t>
              </a:r>
              <a:r>
                <a:rPr lang="zh-CN" altLang="en-US" sz="2400">
                  <a:ln>
                    <a:solidFill>
                      <a:srgbClr val="FF0000"/>
                    </a:solidFill>
                  </a:ln>
                  <a:solidFill>
                    <a:srgbClr val="FF0000"/>
                  </a:solidFill>
                  <a:sym typeface="+mn-ea"/>
                </a:rPr>
                <a:t>义</a:t>
              </a:r>
              <a:endParaRPr lang="zh-CN" altLang="en-US" sz="2400" b="1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Arial" panose="020B0604020202020204" pitchFamily="34" charset="0"/>
                <a:sym typeface="+mn-ea"/>
              </a:endParaRPr>
            </a:p>
          </p:txBody>
        </p:sp>
      </p:grpSp>
      <p:grpSp>
        <p:nvGrpSpPr>
          <p:cNvPr id="3" name="Group 3"/>
          <p:cNvGrpSpPr/>
          <p:nvPr/>
        </p:nvGrpSpPr>
        <p:grpSpPr>
          <a:xfrm>
            <a:off x="1966595" y="4802188"/>
            <a:ext cx="1584325" cy="1584325"/>
            <a:chOff x="2639" y="1231"/>
            <a:chExt cx="998" cy="998"/>
          </a:xfrm>
        </p:grpSpPr>
        <p:pic>
          <p:nvPicPr>
            <p:cNvPr id="4" name="Picture 4" descr="led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39" y="1231"/>
              <a:ext cx="998" cy="99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" name="Text Box 5"/>
            <p:cNvSpPr txBox="1"/>
            <p:nvPr/>
          </p:nvSpPr>
          <p:spPr>
            <a:xfrm>
              <a:off x="2753" y="1458"/>
              <a:ext cx="574" cy="52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  <a:scene3d>
                <a:camera prst="orthographicFront"/>
                <a:lightRig rig="threePt" dir="t"/>
              </a:scene3d>
            </a:bodyPr>
            <a:p>
              <a:pPr algn="ctr">
                <a:spcBef>
                  <a:spcPct val="50000"/>
                </a:spcBef>
              </a:pPr>
              <a:r>
                <a:rPr lang="zh-CN" altLang="en-US" sz="2400">
                  <a:ln>
                    <a:solidFill>
                      <a:srgbClr val="FF0000"/>
                    </a:solidFill>
                  </a:ln>
                  <a:solidFill>
                    <a:srgbClr val="FF0000"/>
                  </a:solidFill>
                  <a:sym typeface="+mn-ea"/>
                </a:rPr>
                <a:t>工作环节</a:t>
              </a:r>
              <a:endParaRPr lang="zh-CN" altLang="en-US" sz="2400" b="1" dirty="0">
                <a:ln w="952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Arial" panose="020B0604020202020204" pitchFamily="34" charset="0"/>
                <a:sym typeface="+mn-ea"/>
              </a:endParaRPr>
            </a:p>
          </p:txBody>
        </p:sp>
      </p:grpSp>
      <p:grpSp>
        <p:nvGrpSpPr>
          <p:cNvPr id="6" name="Group 3"/>
          <p:cNvGrpSpPr/>
          <p:nvPr/>
        </p:nvGrpSpPr>
        <p:grpSpPr>
          <a:xfrm>
            <a:off x="5546725" y="4695508"/>
            <a:ext cx="1584325" cy="1584325"/>
            <a:chOff x="2291" y="1117"/>
            <a:chExt cx="998" cy="998"/>
          </a:xfrm>
        </p:grpSpPr>
        <p:pic>
          <p:nvPicPr>
            <p:cNvPr id="7" name="Picture 4" descr="led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91" y="1117"/>
              <a:ext cx="998" cy="99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" name="Text Box 5"/>
            <p:cNvSpPr txBox="1"/>
            <p:nvPr/>
          </p:nvSpPr>
          <p:spPr>
            <a:xfrm>
              <a:off x="2464" y="1411"/>
              <a:ext cx="574" cy="52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  <a:scene3d>
                <a:camera prst="orthographicFront"/>
                <a:lightRig rig="threePt" dir="t"/>
              </a:scene3d>
            </a:bodyPr>
            <a:p>
              <a:pPr algn="ctr">
                <a:spcBef>
                  <a:spcPct val="50000"/>
                </a:spcBef>
              </a:pPr>
              <a:r>
                <a:rPr lang="zh-CN" altLang="en-US" sz="2400">
                  <a:ln>
                    <a:solidFill>
                      <a:srgbClr val="FF0000"/>
                    </a:solidFill>
                  </a:ln>
                  <a:solidFill>
                    <a:srgbClr val="FF0000"/>
                  </a:solidFill>
                  <a:sym typeface="+mn-ea"/>
                </a:rPr>
                <a:t>注意事项</a:t>
              </a:r>
              <a:endParaRPr lang="zh-CN" altLang="en-US" sz="2400" b="1" dirty="0">
                <a:ln w="952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Arial" panose="020B0604020202020204" pitchFamily="34" charset="0"/>
                <a:sym typeface="+mn-ea"/>
              </a:endParaRPr>
            </a:p>
          </p:txBody>
        </p:sp>
      </p:grpSp>
      <p:grpSp>
        <p:nvGrpSpPr>
          <p:cNvPr id="9" name="Group 3"/>
          <p:cNvGrpSpPr/>
          <p:nvPr/>
        </p:nvGrpSpPr>
        <p:grpSpPr>
          <a:xfrm>
            <a:off x="3681730" y="3578543"/>
            <a:ext cx="1584325" cy="1584325"/>
            <a:chOff x="2331" y="1117"/>
            <a:chExt cx="998" cy="998"/>
          </a:xfrm>
        </p:grpSpPr>
        <p:pic>
          <p:nvPicPr>
            <p:cNvPr id="10" name="Picture 4" descr="led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31" y="1117"/>
              <a:ext cx="998" cy="99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" name="Text Box 5"/>
            <p:cNvSpPr txBox="1"/>
            <p:nvPr/>
          </p:nvSpPr>
          <p:spPr>
            <a:xfrm>
              <a:off x="2459" y="1471"/>
              <a:ext cx="574" cy="2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  <a:scene3d>
                <a:camera prst="orthographicFront"/>
                <a:lightRig rig="threePt" dir="t"/>
              </a:scene3d>
            </a:bodyPr>
            <a:p>
              <a:pPr algn="ctr">
                <a:spcBef>
                  <a:spcPct val="50000"/>
                </a:spcBef>
              </a:pPr>
              <a:endParaRPr lang="zh-CN" altLang="en-US" sz="2400" b="1" dirty="0">
                <a:ln w="952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Arial" panose="020B0604020202020204" pitchFamily="34" charset="0"/>
                <a:sym typeface="+mn-ea"/>
              </a:endParaRPr>
            </a:p>
          </p:txBody>
        </p:sp>
      </p:grpSp>
      <p:sp>
        <p:nvSpPr>
          <p:cNvPr id="121871" name="Line 15"/>
          <p:cNvSpPr>
            <a:spLocks noChangeShapeType="1"/>
          </p:cNvSpPr>
          <p:nvPr/>
        </p:nvSpPr>
        <p:spPr bwMode="auto">
          <a:xfrm flipV="1">
            <a:off x="4473575" y="2947035"/>
            <a:ext cx="0" cy="574675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tailEnd type="triangle" w="med" len="med"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21872" name="Line 16"/>
          <p:cNvSpPr>
            <a:spLocks noChangeShapeType="1"/>
          </p:cNvSpPr>
          <p:nvPr/>
        </p:nvSpPr>
        <p:spPr bwMode="auto">
          <a:xfrm flipH="1">
            <a:off x="3349625" y="4868863"/>
            <a:ext cx="574675" cy="360363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tailEnd type="triangle" w="med" len="med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21873" name="Line 17"/>
          <p:cNvSpPr/>
          <p:nvPr/>
        </p:nvSpPr>
        <p:spPr>
          <a:xfrm>
            <a:off x="5027613" y="4802505"/>
            <a:ext cx="503237" cy="360363"/>
          </a:xfrm>
          <a:prstGeom prst="line">
            <a:avLst/>
          </a:prstGeom>
          <a:ln w="76200" cap="flat" cmpd="sng">
            <a:solidFill>
              <a:srgbClr val="FFFF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7180" name="Text Box 20"/>
          <p:cNvSpPr txBox="1"/>
          <p:nvPr/>
        </p:nvSpPr>
        <p:spPr>
          <a:xfrm>
            <a:off x="107950" y="1397000"/>
            <a:ext cx="3126740" cy="521970"/>
          </a:xfrm>
          <a:prstGeom prst="rect">
            <a:avLst/>
          </a:prstGeom>
          <a:gradFill>
            <a:gsLst>
              <a:gs pos="1000">
                <a:schemeClr val="accent1">
                  <a:lumMod val="1000"/>
                  <a:lumOff val="99000"/>
                  <a:alpha val="99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</a:gradFill>
          <a:ln w="9525">
            <a:noFill/>
          </a:ln>
          <a:effectLst>
            <a:outerShdw blurRad="88900" dist="139700" dir="5400000" sx="99000" sy="99000" algn="ctr" rotWithShape="0">
              <a:schemeClr val="accent2">
                <a:lumMod val="60000"/>
                <a:lumOff val="40000"/>
                <a:alpha val="100000"/>
              </a:schemeClr>
            </a:outerShdw>
          </a:effectLst>
        </p:spPr>
        <p:txBody>
          <a:bodyPr wrap="none">
            <a:spAutoFit/>
          </a:bodyPr>
          <a:p>
            <a:pPr algn="l"/>
            <a:r>
              <a:rPr lang="zh-CN" altLang="en-US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sym typeface="+mn-ea"/>
              </a:rPr>
              <a:t>二、外</a:t>
            </a:r>
            <a:r>
              <a:rPr lang="en-US" altLang="zh-CN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sym typeface="+mn-ea"/>
              </a:rPr>
              <a:t>宾接待工作</a:t>
            </a:r>
            <a:r>
              <a:rPr lang="en-US" altLang="zh-CN">
                <a:sym typeface="+mn-ea"/>
              </a:rPr>
              <a:t> </a:t>
            </a:r>
            <a:endParaRPr lang="zh-CN" altLang="en-US" b="1" dirty="0">
              <a:solidFill>
                <a:srgbClr val="86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121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500"/>
                                        <p:tgtEl>
                                          <p:spTgt spid="121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9" dur="500"/>
                                        <p:tgtEl>
                                          <p:spTgt spid="121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>
            <a:alphaModFix amt="95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9222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50" y="500380"/>
            <a:ext cx="7726680" cy="320675"/>
          </a:xfrm>
          <a:prstGeom prst="rect">
            <a:avLst/>
          </a:prstGeom>
          <a:noFill/>
          <a:ln w="9525">
            <a:solidFill>
              <a:schemeClr val="bg1"/>
            </a:solidFill>
          </a:ln>
          <a:effectLst>
            <a:softEdge rad="12700"/>
          </a:effectLst>
        </p:spPr>
      </p:pic>
      <p:sp>
        <p:nvSpPr>
          <p:cNvPr id="7180" name="Text Box 20"/>
          <p:cNvSpPr txBox="1"/>
          <p:nvPr/>
        </p:nvSpPr>
        <p:spPr>
          <a:xfrm>
            <a:off x="107950" y="1397000"/>
            <a:ext cx="3225800" cy="521970"/>
          </a:xfrm>
          <a:prstGeom prst="rect">
            <a:avLst/>
          </a:prstGeom>
          <a:gradFill>
            <a:gsLst>
              <a:gs pos="1000">
                <a:schemeClr val="accent1">
                  <a:lumMod val="1000"/>
                  <a:lumOff val="99000"/>
                  <a:alpha val="99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</a:gradFill>
          <a:ln w="9525">
            <a:noFill/>
          </a:ln>
          <a:effectLst>
            <a:outerShdw blurRad="88900" dist="139700" dir="5400000" sx="99000" sy="99000" algn="ctr" rotWithShape="0">
              <a:schemeClr val="accent2">
                <a:lumMod val="60000"/>
                <a:lumOff val="40000"/>
                <a:alpha val="100000"/>
              </a:schemeClr>
            </a:outerShdw>
          </a:effectLst>
        </p:spPr>
        <p:txBody>
          <a:bodyPr wrap="none">
            <a:spAutoFit/>
          </a:bodyPr>
          <a:p>
            <a:pPr algn="l"/>
            <a:r>
              <a:rPr lang="zh-CN" altLang="en-US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sym typeface="+mn-ea"/>
              </a:rPr>
              <a:t>三、领导</a:t>
            </a:r>
            <a:r>
              <a:rPr lang="en-US" altLang="zh-CN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sym typeface="+mn-ea"/>
              </a:rPr>
              <a:t>接待工作</a:t>
            </a:r>
            <a:r>
              <a:rPr lang="en-US" altLang="zh-CN">
                <a:sym typeface="+mn-ea"/>
              </a:rPr>
              <a:t>  </a:t>
            </a:r>
            <a:endParaRPr lang="zh-CN" altLang="en-US" b="1" dirty="0">
              <a:solidFill>
                <a:srgbClr val="860000"/>
              </a:solidFill>
              <a:latin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49605" y="2913380"/>
            <a:ext cx="7662545" cy="2675255"/>
          </a:xfrm>
          <a:prstGeom prst="rect">
            <a:avLst/>
          </a:prstGeom>
          <a:pattFill prst="pct5">
            <a:fgClr>
              <a:srgbClr val="FF0066"/>
            </a:fgClr>
            <a:bgClr>
              <a:schemeClr val="bg1"/>
            </a:bgClr>
          </a:pattFill>
        </p:spPr>
        <p:txBody>
          <a:bodyPr wrap="square" rtlCol="0" anchor="t">
            <a:spAutoFit/>
          </a:bodyPr>
          <a:p>
            <a:pPr lvl="1">
              <a:lnSpc>
                <a:spcPct val="140000"/>
              </a:lnSpc>
            </a:pPr>
            <a:r>
              <a:rPr lang="en-US" altLang="zh-CN">
                <a:solidFill>
                  <a:schemeClr val="accent3"/>
                </a:solidFill>
                <a:sym typeface="+mn-ea"/>
              </a:rPr>
              <a:t>      </a:t>
            </a:r>
            <a:r>
              <a:rPr lang="en-US" altLang="zh-CN">
                <a:solidFill>
                  <a:schemeClr val="accent3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sym typeface="+mn-ea"/>
              </a:rPr>
              <a:t> </a:t>
            </a:r>
            <a:r>
              <a:rPr lang="en-US" altLang="zh-CN" b="1">
                <a:solidFill>
                  <a:schemeClr val="tx2"/>
                </a:solidFill>
                <a:effectLst>
                  <a:reflection blurRad="6350" stA="53000" endA="300" endPos="35500" dir="5400000" sy="-90000" algn="bl" rotWithShape="0"/>
                </a:effectLst>
                <a:sym typeface="+mn-ea"/>
              </a:rPr>
              <a:t>要严格执行中央关于简化各级领导外出活动接待工作的有关规定。迎送和陪同人员</a:t>
            </a:r>
            <a:r>
              <a:rPr lang="en-US" altLang="zh-CN" sz="3200" b="1">
                <a:ln>
                  <a:solidFill>
                    <a:srgbClr val="FF0000"/>
                  </a:solidFill>
                </a:ln>
                <a:solidFill>
                  <a:schemeClr val="tx2"/>
                </a:solidFill>
                <a:effectLst>
                  <a:reflection blurRad="6350" stA="53000" endA="300" endPos="35500" dir="5400000" sy="-90000" algn="bl" rotWithShape="0"/>
                </a:effectLst>
                <a:sym typeface="+mn-ea"/>
              </a:rPr>
              <a:t>不能</a:t>
            </a:r>
            <a:r>
              <a:rPr lang="en-US" altLang="zh-CN" b="1">
                <a:solidFill>
                  <a:schemeClr val="tx2"/>
                </a:solidFill>
                <a:effectLst>
                  <a:reflection blurRad="6350" stA="53000" endA="300" endPos="35500" dir="5400000" sy="-90000" algn="bl" rotWithShape="0"/>
                </a:effectLst>
                <a:sym typeface="+mn-ea"/>
              </a:rPr>
              <a:t>过多，招待标准</a:t>
            </a:r>
            <a:r>
              <a:rPr lang="en-US" altLang="zh-CN" sz="3200" b="1">
                <a:ln>
                  <a:solidFill>
                    <a:srgbClr val="FF0000"/>
                  </a:solidFill>
                </a:ln>
                <a:solidFill>
                  <a:schemeClr val="tx2"/>
                </a:solidFill>
                <a:effectLst>
                  <a:reflection blurRad="6350" stA="53000" endA="300" endPos="35500" dir="5400000" sy="-90000" algn="bl" rotWithShape="0"/>
                </a:effectLst>
                <a:sym typeface="+mn-ea"/>
              </a:rPr>
              <a:t>不能</a:t>
            </a:r>
            <a:r>
              <a:rPr lang="en-US" altLang="zh-CN" b="1">
                <a:solidFill>
                  <a:schemeClr val="tx2"/>
                </a:solidFill>
                <a:effectLst>
                  <a:reflection blurRad="6350" stA="53000" endA="300" endPos="35500" dir="5400000" sy="-90000" algn="bl" rotWithShape="0"/>
                </a:effectLst>
                <a:sym typeface="+mn-ea"/>
              </a:rPr>
              <a:t>过高，警卫工作</a:t>
            </a:r>
            <a:r>
              <a:rPr lang="en-US" altLang="zh-CN" sz="3200" b="1">
                <a:ln>
                  <a:solidFill>
                    <a:srgbClr val="FF0000"/>
                  </a:solidFill>
                </a:ln>
                <a:solidFill>
                  <a:schemeClr val="tx2"/>
                </a:solidFill>
                <a:effectLst>
                  <a:reflection blurRad="6350" stA="53000" endA="300" endPos="35500" dir="5400000" sy="-90000" algn="bl" rotWithShape="0"/>
                </a:effectLst>
                <a:sym typeface="+mn-ea"/>
              </a:rPr>
              <a:t>不能</a:t>
            </a:r>
            <a:r>
              <a:rPr lang="en-US" altLang="zh-CN" b="1">
                <a:solidFill>
                  <a:schemeClr val="tx2"/>
                </a:solidFill>
                <a:effectLst>
                  <a:reflection blurRad="6350" stA="53000" endA="300" endPos="35500" dir="5400000" sy="-90000" algn="bl" rotWithShape="0"/>
                </a:effectLst>
                <a:sym typeface="+mn-ea"/>
              </a:rPr>
              <a:t>影响群众的正常活动</a:t>
            </a:r>
            <a:r>
              <a:rPr lang="zh-CN" altLang="en-US" b="1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sym typeface="+mn-ea"/>
              </a:rPr>
              <a:t>。</a:t>
            </a:r>
            <a:endParaRPr lang="zh-CN" altLang="en-US" b="1"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页脚占位符 3"/>
          <p:cNvSpPr txBox="1">
            <a:spLocks noGrp="1"/>
          </p:cNvSpPr>
          <p:nvPr/>
        </p:nvSpPr>
        <p:spPr>
          <a:xfrm>
            <a:off x="7046913" y="6381750"/>
            <a:ext cx="2133600" cy="2444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r>
              <a:rPr lang="en-US" altLang="zh-CN" sz="1800" dirty="0">
                <a:latin typeface="Arial" panose="020B0604020202020204" pitchFamily="34" charset="0"/>
              </a:rPr>
              <a:t>   </a:t>
            </a:r>
            <a:endParaRPr lang="en-US" altLang="zh-CN" sz="1800" dirty="0">
              <a:latin typeface="Arial" panose="020B0604020202020204" pitchFamily="34" charset="0"/>
            </a:endParaRPr>
          </a:p>
          <a:p>
            <a:r>
              <a:rPr lang="en-US" altLang="zh-CN" sz="1800" dirty="0">
                <a:latin typeface="Arial" panose="020B0604020202020204" pitchFamily="34" charset="0"/>
              </a:rPr>
              <a:t>   </a:t>
            </a:r>
            <a:endParaRPr lang="en-US" altLang="zh-CN" sz="1800" dirty="0">
              <a:latin typeface="Arial" panose="020B0604020202020204" pitchFamily="34" charset="0"/>
            </a:endParaRPr>
          </a:p>
        </p:txBody>
      </p:sp>
      <p:pic>
        <p:nvPicPr>
          <p:cNvPr id="10244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7950" y="537845"/>
            <a:ext cx="773620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80" name="Text Box 20"/>
          <p:cNvSpPr txBox="1"/>
          <p:nvPr/>
        </p:nvSpPr>
        <p:spPr>
          <a:xfrm>
            <a:off x="107950" y="1397000"/>
            <a:ext cx="3225800" cy="521970"/>
          </a:xfrm>
          <a:prstGeom prst="rect">
            <a:avLst/>
          </a:prstGeom>
          <a:gradFill>
            <a:gsLst>
              <a:gs pos="1000">
                <a:schemeClr val="accent1">
                  <a:lumMod val="1000"/>
                  <a:lumOff val="99000"/>
                  <a:alpha val="99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</a:gradFill>
          <a:ln w="9525">
            <a:noFill/>
          </a:ln>
          <a:effectLst>
            <a:outerShdw blurRad="88900" dist="139700" dir="5400000" sx="99000" sy="99000" algn="ctr" rotWithShape="0">
              <a:schemeClr val="accent2">
                <a:lumMod val="60000"/>
                <a:lumOff val="40000"/>
                <a:alpha val="100000"/>
              </a:schemeClr>
            </a:outerShdw>
          </a:effectLst>
        </p:spPr>
        <p:txBody>
          <a:bodyPr wrap="none">
            <a:spAutoFit/>
          </a:bodyPr>
          <a:p>
            <a:pPr algn="l"/>
            <a:r>
              <a:rPr lang="zh-CN" altLang="en-US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sym typeface="+mn-ea"/>
              </a:rPr>
              <a:t>四、群众</a:t>
            </a:r>
            <a:r>
              <a:rPr lang="en-US" altLang="zh-CN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sym typeface="+mn-ea"/>
              </a:rPr>
              <a:t>接待工作</a:t>
            </a:r>
            <a:r>
              <a:rPr lang="en-US" altLang="zh-CN">
                <a:sym typeface="+mn-ea"/>
              </a:rPr>
              <a:t>  </a:t>
            </a:r>
            <a:endParaRPr lang="zh-CN" altLang="en-US" b="1" dirty="0">
              <a:solidFill>
                <a:srgbClr val="860000"/>
              </a:solidFill>
              <a:latin typeface="Arial" panose="020B0604020202020204" pitchFamily="34" charset="0"/>
            </a:endParaRPr>
          </a:p>
        </p:txBody>
      </p:sp>
      <p:grpSp>
        <p:nvGrpSpPr>
          <p:cNvPr id="3" name="Group 32"/>
          <p:cNvGrpSpPr/>
          <p:nvPr/>
        </p:nvGrpSpPr>
        <p:grpSpPr>
          <a:xfrm>
            <a:off x="7164388" y="2202498"/>
            <a:ext cx="1162050" cy="1182687"/>
            <a:chOff x="4513" y="845"/>
            <a:chExt cx="732" cy="745"/>
          </a:xfrm>
        </p:grpSpPr>
        <p:sp>
          <p:nvSpPr>
            <p:cNvPr id="4" name="Rectangle 3">
              <a:hlinkClick r:id="rId2" action="ppaction://hlinksldjump"/>
            </p:cNvPr>
            <p:cNvSpPr/>
            <p:nvPr/>
          </p:nvSpPr>
          <p:spPr>
            <a:xfrm rot="3419336">
              <a:off x="4506" y="851"/>
              <a:ext cx="745" cy="732"/>
            </a:xfrm>
            <a:prstGeom prst="rect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rgbClr val="475E00"/>
                </a:gs>
              </a:gsLst>
              <a:lin ang="5400000" scaled="1"/>
              <a:tileRect/>
            </a:gradFill>
            <a:ln w="38100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dist="179605" dir="487806" algn="ctr" rotWithShape="0">
                <a:srgbClr val="000000">
                  <a:alpha val="50000"/>
                </a:srgbClr>
              </a:outerShdw>
            </a:effectLst>
          </p:spPr>
          <p:txBody>
            <a:bodyPr rot="10800000" vert="eaVert" wrap="none" anchor="ctr"/>
            <a:p>
              <a:endParaRPr lang="zh-CN" altLang="en-US" sz="1800" dirty="0">
                <a:latin typeface="Arial" panose="020B0604020202020204" pitchFamily="34" charset="0"/>
              </a:endParaRPr>
            </a:p>
          </p:txBody>
        </p:sp>
        <p:sp>
          <p:nvSpPr>
            <p:cNvPr id="5" name="Text Box 11">
              <a:hlinkClick r:id="rId2" action="ppaction://hlinksldjump"/>
            </p:cNvPr>
            <p:cNvSpPr txBox="1"/>
            <p:nvPr/>
          </p:nvSpPr>
          <p:spPr>
            <a:xfrm>
              <a:off x="4611" y="1070"/>
              <a:ext cx="630" cy="36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ctr" eaLnBrk="0" hangingPunct="0"/>
              <a:r>
                <a:rPr lang="en-US" altLang="zh-CN" sz="3200" b="1">
                  <a:solidFill>
                    <a:srgbClr val="FF0000"/>
                  </a:solidFill>
                  <a:effectLst>
                    <a:reflection blurRad="6350" stA="53000" endA="300" endPos="35500" dir="5400000" sy="-90000" algn="bl" rotWithShape="0"/>
                  </a:effectLst>
                  <a:latin typeface="+mn-ea"/>
                  <a:ea typeface="+mn-ea"/>
                  <a:sym typeface="+mn-ea"/>
                </a:rPr>
                <a:t>时效</a:t>
              </a:r>
              <a:endParaRPr lang="en-US" altLang="zh-CN" sz="3200" b="1" dirty="0">
                <a:solidFill>
                  <a:srgbClr val="FF0000"/>
                </a:solidFill>
                <a:effectLst>
                  <a:reflection blurRad="6350" stA="53000" endA="300" endPos="35500" dir="5400000" sy="-90000" algn="bl" rotWithShape="0"/>
                </a:effectLst>
                <a:latin typeface="+mn-ea"/>
                <a:ea typeface="+mn-ea"/>
                <a:sym typeface="+mn-ea"/>
              </a:endParaRPr>
            </a:p>
          </p:txBody>
        </p:sp>
      </p:grpSp>
      <p:grpSp>
        <p:nvGrpSpPr>
          <p:cNvPr id="6" name="Group 33"/>
          <p:cNvGrpSpPr/>
          <p:nvPr/>
        </p:nvGrpSpPr>
        <p:grpSpPr>
          <a:xfrm>
            <a:off x="1258888" y="2705735"/>
            <a:ext cx="1712912" cy="2444750"/>
            <a:chOff x="793" y="1162"/>
            <a:chExt cx="1079" cy="1540"/>
          </a:xfrm>
        </p:grpSpPr>
        <p:grpSp>
          <p:nvGrpSpPr>
            <p:cNvPr id="8" name="Group 29"/>
            <p:cNvGrpSpPr/>
            <p:nvPr/>
          </p:nvGrpSpPr>
          <p:grpSpPr>
            <a:xfrm>
              <a:off x="793" y="1162"/>
              <a:ext cx="837" cy="829"/>
              <a:chOff x="793" y="1162"/>
              <a:chExt cx="837" cy="829"/>
            </a:xfrm>
          </p:grpSpPr>
          <p:sp>
            <p:nvSpPr>
              <p:cNvPr id="9" name="Rectangle 5">
                <a:hlinkClick r:id="rId2" action="ppaction://hlinksldjump"/>
              </p:cNvPr>
              <p:cNvSpPr/>
              <p:nvPr/>
            </p:nvSpPr>
            <p:spPr>
              <a:xfrm rot="3419336">
                <a:off x="797" y="1158"/>
                <a:ext cx="829" cy="837"/>
              </a:xfrm>
              <a:prstGeom prst="rect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rgbClr val="576869"/>
                  </a:gs>
                </a:gsLst>
                <a:lin ang="5400000" scaled="1"/>
                <a:tileRect/>
              </a:gradFill>
              <a:ln w="38100" cap="flat" cmpd="sng">
                <a:solidFill>
                  <a:srgbClr val="FFFFFF"/>
                </a:solidFill>
                <a:prstDash val="solid"/>
                <a:miter/>
                <a:headEnd type="none" w="med" len="med"/>
                <a:tailEnd type="none" w="med" len="med"/>
              </a:ln>
              <a:effectLst>
                <a:outerShdw dist="179605" dir="487806" algn="ctr" rotWithShape="0">
                  <a:srgbClr val="000000">
                    <a:alpha val="50000"/>
                  </a:srgbClr>
                </a:outerShdw>
              </a:effectLst>
            </p:spPr>
            <p:txBody>
              <a:bodyPr rot="10800000" vert="eaVert" wrap="none" anchor="ctr"/>
              <a:p>
                <a:endParaRPr lang="zh-CN" altLang="en-US" sz="18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0" name="Text Box 6">
                <a:hlinkClick r:id="rId2" action="ppaction://hlinksldjump"/>
              </p:cNvPr>
              <p:cNvSpPr txBox="1"/>
              <p:nvPr/>
            </p:nvSpPr>
            <p:spPr>
              <a:xfrm>
                <a:off x="917" y="1388"/>
                <a:ext cx="692" cy="36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p>
                <a:pPr algn="ctr" eaLnBrk="0" hangingPunct="0"/>
                <a:r>
                  <a:rPr lang="en-US" altLang="zh-CN" sz="3200" b="1">
                    <a:gradFill>
                      <a:gsLst>
                        <a:gs pos="100000">
                          <a:srgbClr val="8BC74C">
                            <a:alpha val="100000"/>
                          </a:srgbClr>
                        </a:gs>
                        <a:gs pos="0">
                          <a:srgbClr val="9EE256"/>
                        </a:gs>
                      </a:gsLst>
                      <a:lin ang="5400000" scaled="0"/>
                    </a:gradFill>
                    <a:effectLst>
                      <a:reflection blurRad="6350" stA="53000" endA="300" endPos="35500" dir="5400000" sy="-90000" algn="bl" rotWithShape="0"/>
                    </a:effectLst>
                    <a:latin typeface="+mn-ea"/>
                    <a:ea typeface="+mn-ea"/>
                    <a:sym typeface="+mn-ea"/>
                  </a:rPr>
                  <a:t>礼貌</a:t>
                </a:r>
                <a:r>
                  <a:rPr lang="zh-CN" altLang="en-US" dirty="0">
                    <a:latin typeface="Arial" panose="020B0604020202020204" pitchFamily="34" charset="0"/>
                  </a:rPr>
                  <a:t> </a:t>
                </a:r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1" name="Line 12"/>
            <p:cNvSpPr/>
            <p:nvPr/>
          </p:nvSpPr>
          <p:spPr>
            <a:xfrm>
              <a:off x="1392" y="2030"/>
              <a:ext cx="480" cy="672"/>
            </a:xfrm>
            <a:prstGeom prst="line">
              <a:avLst/>
            </a:prstGeom>
            <a:ln w="57150" cap="rnd" cmpd="sng">
              <a:solidFill>
                <a:srgbClr val="808080"/>
              </a:solidFill>
              <a:prstDash val="sysDot"/>
              <a:headEnd type="none" w="med" len="med"/>
              <a:tailEnd type="none" w="med" len="med"/>
            </a:ln>
          </p:spPr>
        </p:sp>
      </p:grpSp>
      <p:grpSp>
        <p:nvGrpSpPr>
          <p:cNvPr id="12" name="Group 34"/>
          <p:cNvGrpSpPr/>
          <p:nvPr/>
        </p:nvGrpSpPr>
        <p:grpSpPr>
          <a:xfrm>
            <a:off x="2703513" y="4617085"/>
            <a:ext cx="2173288" cy="1765300"/>
            <a:chOff x="1703" y="2366"/>
            <a:chExt cx="1369" cy="1112"/>
          </a:xfrm>
        </p:grpSpPr>
        <p:grpSp>
          <p:nvGrpSpPr>
            <p:cNvPr id="13" name="Group 30"/>
            <p:cNvGrpSpPr/>
            <p:nvPr/>
          </p:nvGrpSpPr>
          <p:grpSpPr>
            <a:xfrm>
              <a:off x="1703" y="2657"/>
              <a:ext cx="813" cy="821"/>
              <a:chOff x="1703" y="2657"/>
              <a:chExt cx="813" cy="821"/>
            </a:xfrm>
          </p:grpSpPr>
          <p:sp>
            <p:nvSpPr>
              <p:cNvPr id="14" name="Rectangle 7">
                <a:hlinkClick r:id="rId2" action="ppaction://hlinksldjump"/>
              </p:cNvPr>
              <p:cNvSpPr/>
              <p:nvPr/>
            </p:nvSpPr>
            <p:spPr>
              <a:xfrm rot="3419336">
                <a:off x="1687" y="2672"/>
                <a:ext cx="821" cy="790"/>
              </a:xfrm>
              <a:prstGeom prst="rect">
                <a:avLst/>
              </a:prstGeom>
              <a:gradFill rotWithShape="1">
                <a:gsLst>
                  <a:gs pos="0">
                    <a:schemeClr val="accent2"/>
                  </a:gs>
                  <a:gs pos="100000">
                    <a:srgbClr val="181847"/>
                  </a:gs>
                </a:gsLst>
                <a:lin ang="5400000" scaled="1"/>
                <a:tileRect/>
              </a:gradFill>
              <a:ln w="38100" cap="flat" cmpd="sng">
                <a:solidFill>
                  <a:srgbClr val="FFFFFF"/>
                </a:solidFill>
                <a:prstDash val="solid"/>
                <a:miter/>
                <a:headEnd type="none" w="med" len="med"/>
                <a:tailEnd type="none" w="med" len="med"/>
              </a:ln>
              <a:effectLst>
                <a:outerShdw dist="179605" dir="487806" algn="ctr" rotWithShape="0">
                  <a:srgbClr val="000000">
                    <a:alpha val="50000"/>
                  </a:srgbClr>
                </a:outerShdw>
              </a:effectLst>
            </p:spPr>
            <p:txBody>
              <a:bodyPr rot="10800000" vert="eaVert" wrap="none" anchor="ctr"/>
              <a:p>
                <a:endParaRPr lang="zh-CN" altLang="en-US" sz="18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5" name="Text Box 8">
                <a:hlinkClick r:id="rId2" action="ppaction://hlinksldjump"/>
              </p:cNvPr>
              <p:cNvSpPr txBox="1"/>
              <p:nvPr/>
            </p:nvSpPr>
            <p:spPr>
              <a:xfrm>
                <a:off x="1788" y="2883"/>
                <a:ext cx="728" cy="36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p>
                <a:pPr algn="ctr" eaLnBrk="0" hangingPunct="0"/>
                <a:r>
                  <a:rPr lang="en-US" altLang="zh-CN" sz="3200" b="1">
                    <a:solidFill>
                      <a:schemeClr val="bg2">
                        <a:lumMod val="40000"/>
                        <a:lumOff val="60000"/>
                      </a:schemeClr>
                    </a:solidFill>
                    <a:effectLst>
                      <a:reflection blurRad="6350" stA="53000" endA="300" endPos="35500" dir="5400000" sy="-90000" algn="bl" rotWithShape="0"/>
                    </a:effectLst>
                    <a:latin typeface="+mn-ea"/>
                    <a:ea typeface="+mn-ea"/>
                    <a:sym typeface="+mn-ea"/>
                  </a:rPr>
                  <a:t>负责</a:t>
                </a:r>
                <a:r>
                  <a:rPr lang="zh-CN" altLang="en-US" dirty="0">
                    <a:latin typeface="Arial" panose="020B0604020202020204" pitchFamily="34" charset="0"/>
                  </a:rPr>
                  <a:t> </a:t>
                </a:r>
                <a:endParaRPr lang="en-US" altLang="zh-CN" dirty="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6" name="Line 13"/>
            <p:cNvSpPr/>
            <p:nvPr/>
          </p:nvSpPr>
          <p:spPr>
            <a:xfrm flipV="1">
              <a:off x="2400" y="2366"/>
              <a:ext cx="672" cy="384"/>
            </a:xfrm>
            <a:prstGeom prst="line">
              <a:avLst/>
            </a:prstGeom>
            <a:ln w="57150" cap="rnd" cmpd="sng">
              <a:solidFill>
                <a:srgbClr val="808080"/>
              </a:solidFill>
              <a:prstDash val="sysDot"/>
              <a:headEnd type="none" w="med" len="med"/>
              <a:tailEnd type="none" w="med" len="med"/>
            </a:ln>
          </p:spPr>
        </p:sp>
      </p:grpSp>
      <p:grpSp>
        <p:nvGrpSpPr>
          <p:cNvPr id="17" name="Group 35"/>
          <p:cNvGrpSpPr/>
          <p:nvPr/>
        </p:nvGrpSpPr>
        <p:grpSpPr>
          <a:xfrm>
            <a:off x="4786313" y="3232785"/>
            <a:ext cx="2452687" cy="1612900"/>
            <a:chOff x="3015" y="1494"/>
            <a:chExt cx="1545" cy="1016"/>
          </a:xfrm>
        </p:grpSpPr>
        <p:sp>
          <p:nvSpPr>
            <p:cNvPr id="18" name="Line 14"/>
            <p:cNvSpPr/>
            <p:nvPr/>
          </p:nvSpPr>
          <p:spPr>
            <a:xfrm flipV="1">
              <a:off x="3744" y="1494"/>
              <a:ext cx="816" cy="488"/>
            </a:xfrm>
            <a:prstGeom prst="line">
              <a:avLst/>
            </a:prstGeom>
            <a:ln w="57150" cap="rnd" cmpd="sng">
              <a:solidFill>
                <a:srgbClr val="808080"/>
              </a:solidFill>
              <a:prstDash val="sysDot"/>
              <a:headEnd type="none" w="med" len="med"/>
              <a:tailEnd type="none" w="med" len="med"/>
            </a:ln>
          </p:spPr>
        </p:sp>
        <p:grpSp>
          <p:nvGrpSpPr>
            <p:cNvPr id="19" name="Group 31"/>
            <p:cNvGrpSpPr/>
            <p:nvPr/>
          </p:nvGrpSpPr>
          <p:grpSpPr>
            <a:xfrm>
              <a:off x="3015" y="1706"/>
              <a:ext cx="761" cy="804"/>
              <a:chOff x="3015" y="1706"/>
              <a:chExt cx="761" cy="804"/>
            </a:xfrm>
          </p:grpSpPr>
          <p:sp>
            <p:nvSpPr>
              <p:cNvPr id="20" name="Rectangle 9">
                <a:hlinkClick r:id="rId2" action="ppaction://hlinksldjump"/>
              </p:cNvPr>
              <p:cNvSpPr/>
              <p:nvPr/>
            </p:nvSpPr>
            <p:spPr>
              <a:xfrm rot="3419336">
                <a:off x="2993" y="1727"/>
                <a:ext cx="804" cy="761"/>
              </a:xfrm>
              <a:prstGeom prst="rect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rgbClr val="004747"/>
                  </a:gs>
                </a:gsLst>
                <a:lin ang="5400000" scaled="1"/>
                <a:tileRect/>
              </a:gradFill>
              <a:ln w="38100" cap="flat" cmpd="sng">
                <a:solidFill>
                  <a:srgbClr val="FFFFFF"/>
                </a:solidFill>
                <a:prstDash val="solid"/>
                <a:miter/>
                <a:headEnd type="none" w="med" len="med"/>
                <a:tailEnd type="none" w="med" len="med"/>
              </a:ln>
              <a:effectLst>
                <a:outerShdw dist="179605" dir="487806" algn="ctr" rotWithShape="0">
                  <a:srgbClr val="000000">
                    <a:alpha val="50000"/>
                  </a:srgbClr>
                </a:outerShdw>
              </a:effectLst>
            </p:spPr>
            <p:txBody>
              <a:bodyPr rot="10800000" vert="eaVert" wrap="none" anchor="ctr"/>
              <a:p>
                <a:endParaRPr lang="zh-CN" altLang="en-US" sz="18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1" name="Text Box 8">
                <a:hlinkClick r:id="rId2" action="ppaction://hlinksldjump"/>
              </p:cNvPr>
              <p:cNvSpPr txBox="1"/>
              <p:nvPr/>
            </p:nvSpPr>
            <p:spPr>
              <a:xfrm>
                <a:off x="3074" y="1932"/>
                <a:ext cx="668" cy="36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p>
                <a:pPr algn="ctr" eaLnBrk="0" hangingPunct="0"/>
                <a:r>
                  <a:rPr lang="en-US" altLang="zh-CN" sz="3200" b="1">
                    <a:solidFill>
                      <a:srgbClr val="FFFF00"/>
                    </a:solidFill>
                    <a:effectLst>
                      <a:reflection blurRad="6350" stA="53000" endA="300" endPos="35500" dir="5400000" sy="-90000" algn="bl" rotWithShape="0"/>
                    </a:effectLst>
                    <a:latin typeface="+mn-ea"/>
                    <a:ea typeface="+mn-ea"/>
                    <a:sym typeface="+mn-ea"/>
                  </a:rPr>
                  <a:t>方便</a:t>
                </a:r>
                <a:endParaRPr lang="en-US" altLang="zh-CN" sz="3200" b="1" dirty="0">
                  <a:solidFill>
                    <a:srgbClr val="FFFF00"/>
                  </a:solidFill>
                  <a:effectLst>
                    <a:reflection blurRad="6350" stA="53000" endA="300" endPos="35500" dir="5400000" sy="-90000" algn="bl" rotWithShape="0"/>
                  </a:effectLst>
                  <a:latin typeface="+mn-ea"/>
                  <a:ea typeface="+mn-ea"/>
                  <a:sym typeface="+mn-ea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页脚占位符 3"/>
          <p:cNvSpPr txBox="1">
            <a:spLocks noGrp="1"/>
          </p:cNvSpPr>
          <p:nvPr/>
        </p:nvSpPr>
        <p:spPr>
          <a:xfrm>
            <a:off x="7046913" y="6381750"/>
            <a:ext cx="2133600" cy="2444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r>
              <a:rPr lang="en-US" altLang="zh-CN" sz="1800" dirty="0">
                <a:latin typeface="Arial" panose="020B0604020202020204" pitchFamily="34" charset="0"/>
              </a:rPr>
              <a:t>   </a:t>
            </a:r>
            <a:endParaRPr lang="en-US" altLang="zh-CN" sz="1800" dirty="0">
              <a:latin typeface="Arial" panose="020B0604020202020204" pitchFamily="34" charset="0"/>
            </a:endParaRPr>
          </a:p>
          <a:p>
            <a:r>
              <a:rPr lang="en-US" altLang="zh-CN" sz="1800" dirty="0">
                <a:latin typeface="Arial" panose="020B0604020202020204" pitchFamily="34" charset="0"/>
              </a:rPr>
              <a:t>   </a:t>
            </a:r>
            <a:endParaRPr lang="en-US" altLang="zh-CN" sz="1800" dirty="0">
              <a:latin typeface="Arial" panose="020B0604020202020204" pitchFamily="34" charset="0"/>
            </a:endParaRPr>
          </a:p>
        </p:txBody>
      </p:sp>
      <p:pic>
        <p:nvPicPr>
          <p:cNvPr id="11268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8105" y="527685"/>
            <a:ext cx="7833360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330835" y="1765935"/>
            <a:ext cx="6640830" cy="5259070"/>
          </a:xfrm>
          <a:prstGeom prst="rect">
            <a:avLst/>
          </a:prstGeom>
          <a:noFill/>
          <a:effectLst>
            <a:outerShdw blurRad="63500" dist="50800" dir="5400000" sx="97000" sy="97000" algn="ctr" rotWithShape="0">
              <a:srgbClr val="000000">
                <a:alpha val="100000"/>
              </a:srgbClr>
            </a:outerShdw>
            <a:reflection blurRad="88900" stA="36000" endPos="2000" dist="50800" dir="5400000" sy="-100000" algn="bl" rotWithShape="0"/>
          </a:effectLst>
        </p:spPr>
        <p:txBody>
          <a:bodyPr wrap="square" rtlCol="0" anchor="t">
            <a:spAutoFit/>
          </a:bodyPr>
          <a:p>
            <a:pPr>
              <a:lnSpc>
                <a:spcPct val="120000"/>
              </a:lnSpc>
            </a:pPr>
            <a:r>
              <a:rPr lang="zh-CN" altLang="en-US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CC66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sym typeface="+mn-ea"/>
              </a:rPr>
              <a:t>走进秘书工作</a:t>
            </a:r>
            <a:r>
              <a:rPr lang="en-US" altLang="zh-CN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CC66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sym typeface="+mn-ea"/>
              </a:rPr>
              <a:t>:</a:t>
            </a:r>
            <a:r>
              <a:rPr lang="en-US" altLang="zh-CN"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sym typeface="+mn-ea"/>
              </a:rPr>
              <a:t> </a:t>
            </a:r>
            <a:br>
              <a:rPr lang="en-US" altLang="zh-CN">
                <a:sym typeface="+mn-ea"/>
              </a:rPr>
            </a:br>
            <a:r>
              <a:rPr lang="en-US" altLang="zh-CN">
                <a:sym typeface="+mn-ea"/>
              </a:rPr>
              <a:t>  </a:t>
            </a:r>
            <a:br>
              <a:rPr lang="en-US" altLang="zh-CN">
                <a:sym typeface="+mn-ea"/>
              </a:rPr>
            </a:br>
            <a:r>
              <a:rPr lang="en-US" altLang="zh-CN">
                <a:sym typeface="+mn-ea"/>
              </a:rPr>
              <a:t>      </a:t>
            </a:r>
            <a:r>
              <a:rPr lang="en-US" altLang="zh-CN">
                <a:solidFill>
                  <a:srgbClr val="3B774E"/>
                </a:solidFill>
                <a:latin typeface="+mn-ea"/>
                <a:ea typeface="+mn-ea"/>
                <a:sym typeface="+mn-ea"/>
              </a:rPr>
              <a:t>你在市人民政府办公室工作。本市的友好城市日本长崎市将派代表团来本市作友好访问。市长办公会议决定由市府办公室组成一个接待小组负责本次</a:t>
            </a:r>
            <a:r>
              <a:rPr lang="en-US" altLang="zh-CN">
                <a:solidFill>
                  <a:srgbClr val="3B774E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+mn-ea"/>
                <a:ea typeface="+mn-ea"/>
                <a:sym typeface="+mn-ea"/>
              </a:rPr>
              <a:t>接待</a:t>
            </a:r>
            <a:r>
              <a:rPr lang="en-US" altLang="zh-CN">
                <a:solidFill>
                  <a:srgbClr val="3B774E"/>
                </a:solidFill>
                <a:latin typeface="+mn-ea"/>
                <a:ea typeface="+mn-ea"/>
                <a:sym typeface="+mn-ea"/>
              </a:rPr>
              <a:t>工作。</a:t>
            </a:r>
            <a:r>
              <a:rPr lang="en-US" altLang="zh-CN">
                <a:solidFill>
                  <a:srgbClr val="C00000"/>
                </a:solidFill>
                <a:latin typeface="+mn-ea"/>
                <a:ea typeface="+mn-ea"/>
                <a:sym typeface="+mn-ea"/>
              </a:rPr>
              <a:t>如让你担任这个接待小组的组长，你将如何筹办本次接待工作？  </a:t>
            </a:r>
            <a:br>
              <a:rPr lang="en-US" altLang="zh-CN">
                <a:solidFill>
                  <a:srgbClr val="C00000"/>
                </a:solidFill>
                <a:latin typeface="+mn-ea"/>
                <a:ea typeface="+mn-ea"/>
                <a:sym typeface="+mn-ea"/>
              </a:rPr>
            </a:br>
            <a:br>
              <a:rPr lang="en-US" altLang="zh-CN">
                <a:sym typeface="+mn-ea"/>
              </a:rPr>
            </a:br>
            <a:endParaRPr lang="zh-CN" altLang="en-US"/>
          </a:p>
        </p:txBody>
      </p:sp>
      <p:pic>
        <p:nvPicPr>
          <p:cNvPr id="5" name="图片 4" descr="A000220150821A09PPIC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3635" y="3749040"/>
            <a:ext cx="2840990" cy="28771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3794" name="Picture 33" descr="bg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3795" name="Group 3"/>
          <p:cNvGrpSpPr/>
          <p:nvPr/>
        </p:nvGrpSpPr>
        <p:grpSpPr>
          <a:xfrm>
            <a:off x="2051050" y="836613"/>
            <a:ext cx="1571625" cy="1266825"/>
            <a:chOff x="0" y="0"/>
            <a:chExt cx="1682750" cy="1552575"/>
          </a:xfrm>
        </p:grpSpPr>
        <p:sp>
          <p:nvSpPr>
            <p:cNvPr id="33800" name="Freeform 23"/>
            <p:cNvSpPr/>
            <p:nvPr/>
          </p:nvSpPr>
          <p:spPr>
            <a:xfrm>
              <a:off x="166318" y="1195639"/>
              <a:ext cx="655490" cy="337432"/>
            </a:xfrm>
            <a:custGeom>
              <a:avLst/>
              <a:gdLst>
                <a:gd name="txL" fmla="*/ 0 w 335"/>
                <a:gd name="txT" fmla="*/ 0 h 173"/>
                <a:gd name="txR" fmla="*/ 335 w 335"/>
                <a:gd name="txB" fmla="*/ 173 h 173"/>
              </a:gdLst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rect l="txL" t="txT" r="txR" b="txB"/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 sz="2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33801" name="Freeform 24"/>
            <p:cNvSpPr/>
            <p:nvPr/>
          </p:nvSpPr>
          <p:spPr>
            <a:xfrm>
              <a:off x="616356" y="1072759"/>
              <a:ext cx="718104" cy="331580"/>
            </a:xfrm>
            <a:custGeom>
              <a:avLst/>
              <a:gdLst>
                <a:gd name="txL" fmla="*/ 0 w 367"/>
                <a:gd name="txT" fmla="*/ 0 h 170"/>
                <a:gd name="txR" fmla="*/ 367 w 367"/>
                <a:gd name="txB" fmla="*/ 170 h 170"/>
              </a:gdLst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rect l="txL" t="txT" r="txR" b="txB"/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 sz="2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33802" name="Freeform 25"/>
            <p:cNvSpPr/>
            <p:nvPr/>
          </p:nvSpPr>
          <p:spPr>
            <a:xfrm>
              <a:off x="1082047" y="1273658"/>
              <a:ext cx="600703" cy="278917"/>
            </a:xfrm>
            <a:custGeom>
              <a:avLst/>
              <a:gdLst>
                <a:gd name="txL" fmla="*/ 0 w 307"/>
                <a:gd name="txT" fmla="*/ 0 h 143"/>
                <a:gd name="txR" fmla="*/ 307 w 307"/>
                <a:gd name="txB" fmla="*/ 143 h 143"/>
              </a:gdLst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rect l="txL" t="txT" r="txR" b="txB"/>
              <a:pathLst>
                <a:path w="307" h="143">
                  <a:moveTo>
                    <a:pt x="0" y="134"/>
                  </a:moveTo>
                  <a:lnTo>
                    <a:pt x="66" y="143"/>
                  </a:lnTo>
                  <a:lnTo>
                    <a:pt x="282" y="35"/>
                  </a:lnTo>
                  <a:cubicBezTo>
                    <a:pt x="307" y="14"/>
                    <a:pt x="266" y="0"/>
                    <a:pt x="219" y="17"/>
                  </a:cubicBezTo>
                  <a:lnTo>
                    <a:pt x="0" y="134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 sz="2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33803" name="Freeform 26"/>
            <p:cNvSpPr/>
            <p:nvPr/>
          </p:nvSpPr>
          <p:spPr>
            <a:xfrm>
              <a:off x="0" y="419351"/>
              <a:ext cx="438298" cy="1109818"/>
            </a:xfrm>
            <a:custGeom>
              <a:avLst/>
              <a:gdLst>
                <a:gd name="txL" fmla="*/ 0 w 224"/>
                <a:gd name="txT" fmla="*/ 0 h 569"/>
                <a:gd name="txR" fmla="*/ 224 w 224"/>
                <a:gd name="txB" fmla="*/ 569 h 569"/>
              </a:gdLst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rect l="txL" t="txT" r="txR" b="txB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CBF33"/>
            </a:solidFill>
            <a:ln w="9525" cap="flat" cmpd="sng">
              <a:prstDash val="solid"/>
              <a:miter/>
              <a:headEnd type="none" w="med" len="med"/>
              <a:tailEnd type="none" w="med" len="med"/>
            </a:ln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p>
              <a:endParaRPr lang="zh-CN" altLang="en-US" sz="2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33804" name="Freeform 27"/>
            <p:cNvSpPr/>
            <p:nvPr/>
          </p:nvSpPr>
          <p:spPr>
            <a:xfrm>
              <a:off x="422644" y="0"/>
              <a:ext cx="551785" cy="1396537"/>
            </a:xfrm>
            <a:custGeom>
              <a:avLst/>
              <a:gdLst>
                <a:gd name="txL" fmla="*/ 0 w 224"/>
                <a:gd name="txT" fmla="*/ 0 h 569"/>
                <a:gd name="txR" fmla="*/ 224 w 224"/>
                <a:gd name="txB" fmla="*/ 569 h 569"/>
              </a:gdLst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rect l="txL" t="txT" r="txR" b="txB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F9335"/>
            </a:solidFill>
            <a:ln w="9525" cap="flat" cmpd="sng">
              <a:prstDash val="solid"/>
              <a:miter/>
              <a:headEnd type="none" w="med" len="med"/>
              <a:tailEnd type="none" w="med" len="med"/>
            </a:ln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p>
              <a:endParaRPr lang="zh-CN" altLang="en-US" sz="2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33805" name="Freeform 28"/>
            <p:cNvSpPr/>
            <p:nvPr/>
          </p:nvSpPr>
          <p:spPr>
            <a:xfrm>
              <a:off x="927469" y="442757"/>
              <a:ext cx="438298" cy="1109818"/>
            </a:xfrm>
            <a:custGeom>
              <a:avLst/>
              <a:gdLst>
                <a:gd name="txL" fmla="*/ 0 w 224"/>
                <a:gd name="txT" fmla="*/ 0 h 569"/>
                <a:gd name="txR" fmla="*/ 224 w 224"/>
                <a:gd name="txB" fmla="*/ 569 h 569"/>
              </a:gdLst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rect l="txL" t="txT" r="txR" b="txB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FFC000"/>
            </a:solidFill>
            <a:ln w="9525" cap="flat" cmpd="sng">
              <a:prstDash val="solid"/>
              <a:miter/>
              <a:headEnd type="none" w="med" len="med"/>
              <a:tailEnd type="none" w="med" len="med"/>
            </a:ln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p>
              <a:endParaRPr lang="zh-CN" altLang="en-US" sz="2400" b="1" dirty="0">
                <a:latin typeface="Times New Roman" panose="02020603050405020304" pitchFamily="18" charset="0"/>
              </a:endParaRPr>
            </a:p>
          </p:txBody>
        </p:sp>
      </p:grpSp>
      <p:pic>
        <p:nvPicPr>
          <p:cNvPr id="33796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7175" y="2708275"/>
            <a:ext cx="4429125" cy="171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797" name="TextBox 8"/>
          <p:cNvSpPr txBox="1"/>
          <p:nvPr/>
        </p:nvSpPr>
        <p:spPr>
          <a:xfrm>
            <a:off x="2987675" y="3357563"/>
            <a:ext cx="6156325" cy="447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ts val="2800"/>
              </a:lnSpc>
              <a:spcBef>
                <a:spcPts val="600"/>
              </a:spcBef>
            </a:pPr>
            <a:r>
              <a:rPr lang="zh-CN" altLang="en-US" sz="2400" dirty="0">
                <a:solidFill>
                  <a:srgbClr val="4B3E2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　　■</a:t>
            </a:r>
            <a:r>
              <a:rPr lang="zh-CN" altLang="en-US" sz="2400" dirty="0">
                <a:solidFill>
                  <a:srgbClr val="1E190D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感谢各级领导及同事的协助与支持！</a:t>
            </a:r>
            <a:endParaRPr lang="zh-CN" altLang="en-US" sz="2400" dirty="0">
              <a:solidFill>
                <a:srgbClr val="1E190D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3798" name="TextBox 7"/>
          <p:cNvSpPr txBox="1"/>
          <p:nvPr/>
        </p:nvSpPr>
        <p:spPr>
          <a:xfrm>
            <a:off x="2987675" y="4149725"/>
            <a:ext cx="5072063" cy="447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ts val="2800"/>
              </a:lnSpc>
              <a:spcBef>
                <a:spcPts val="600"/>
              </a:spcBef>
            </a:pPr>
            <a:r>
              <a:rPr lang="zh-CN" altLang="en-US" sz="2400" dirty="0">
                <a:solidFill>
                  <a:srgbClr val="4B3E2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　　■</a:t>
            </a:r>
            <a:r>
              <a:rPr lang="zh-CN" altLang="en-US" sz="2400" dirty="0">
                <a:solidFill>
                  <a:srgbClr val="1E190D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请各位同仁批评指正！</a:t>
            </a:r>
            <a:endParaRPr lang="zh-CN" altLang="en-US" sz="2400" dirty="0">
              <a:solidFill>
                <a:srgbClr val="1E190D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43016" name="矩形 10"/>
          <p:cNvPicPr/>
          <p:nvPr/>
        </p:nvPicPr>
        <p:blipFill>
          <a:blip r:embed="rId3"/>
          <a:stretch>
            <a:fillRect/>
          </a:stretch>
        </p:blipFill>
        <p:spPr>
          <a:xfrm>
            <a:off x="4932363" y="1484313"/>
            <a:ext cx="3224212" cy="9382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256B9B"/>
      </a:accent1>
      <a:accent2>
        <a:srgbClr val="003366"/>
      </a:accent2>
      <a:accent3>
        <a:srgbClr val="FFFFFF"/>
      </a:accent3>
      <a:accent4>
        <a:srgbClr val="000000"/>
      </a:accent4>
      <a:accent5>
        <a:srgbClr val="ACBACB"/>
      </a:accent5>
      <a:accent6>
        <a:srgbClr val="002D5C"/>
      </a:accent6>
      <a:hlink>
        <a:srgbClr val="0066CC"/>
      </a:hlink>
      <a:folHlink>
        <a:srgbClr val="808080"/>
      </a:folHlink>
    </a:clrScheme>
    <a:fontScheme name="默认设计模板">
      <a:majorFont>
        <a:latin typeface="Arial"/>
        <a:ea typeface="华文细黑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256B9B"/>
        </a:accent1>
        <a:accent2>
          <a:srgbClr val="003366"/>
        </a:accent2>
        <a:accent3>
          <a:srgbClr val="FFFFFF"/>
        </a:accent3>
        <a:accent4>
          <a:srgbClr val="000000"/>
        </a:accent4>
        <a:accent5>
          <a:srgbClr val="ACBACB"/>
        </a:accent5>
        <a:accent6>
          <a:srgbClr val="002D5C"/>
        </a:accent6>
        <a:hlink>
          <a:srgbClr val="0066CC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1_默认设计模板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256B9B"/>
      </a:accent1>
      <a:accent2>
        <a:srgbClr val="003366"/>
      </a:accent2>
      <a:accent3>
        <a:srgbClr val="FFFFFF"/>
      </a:accent3>
      <a:accent4>
        <a:srgbClr val="000000"/>
      </a:accent4>
      <a:accent5>
        <a:srgbClr val="ACBACB"/>
      </a:accent5>
      <a:accent6>
        <a:srgbClr val="002D5C"/>
      </a:accent6>
      <a:hlink>
        <a:srgbClr val="0066CC"/>
      </a:hlink>
      <a:folHlink>
        <a:srgbClr val="808080"/>
      </a:folHlink>
    </a:clrScheme>
    <a:fontScheme name="1_默认设计模板">
      <a:majorFont>
        <a:latin typeface="Arial"/>
        <a:ea typeface="华文细黑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256B9B"/>
        </a:accent1>
        <a:accent2>
          <a:srgbClr val="003366"/>
        </a:accent2>
        <a:accent3>
          <a:srgbClr val="FFFFFF"/>
        </a:accent3>
        <a:accent4>
          <a:srgbClr val="000000"/>
        </a:accent4>
        <a:accent5>
          <a:srgbClr val="ACBACB"/>
        </a:accent5>
        <a:accent6>
          <a:srgbClr val="002D5C"/>
        </a:accent6>
        <a:hlink>
          <a:srgbClr val="0066CC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690</Words>
  <Application>WPS 演示</Application>
  <PresentationFormat>全屏显示(4:3)</PresentationFormat>
  <Paragraphs>55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21" baseType="lpstr">
      <vt:lpstr>Arial</vt:lpstr>
      <vt:lpstr>宋体</vt:lpstr>
      <vt:lpstr>Wingdings</vt:lpstr>
      <vt:lpstr>华文细黑</vt:lpstr>
      <vt:lpstr>华文中宋</vt:lpstr>
      <vt:lpstr>Times New Roman</vt:lpstr>
      <vt:lpstr>楷体</vt:lpstr>
      <vt:lpstr>黑体</vt:lpstr>
      <vt:lpstr>微软雅黑</vt:lpstr>
      <vt:lpstr>Arial Unicode MS</vt:lpstr>
      <vt:lpstr>Calibri</vt:lpstr>
      <vt:lpstr>默认设计模板</vt:lpstr>
      <vt:lpstr>1_默认设计模板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nordridesign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NordriDesign原创免费模板</dc:title>
  <dc:creator>nordridesign</dc:creator>
  <cp:keywords>nordridesign,ppt</cp:keywords>
  <dc:description>Nordridesign.com</dc:description>
  <cp:lastModifiedBy>我爱咖啡</cp:lastModifiedBy>
  <cp:revision>181</cp:revision>
  <dcterms:created xsi:type="dcterms:W3CDTF">2009-03-18T12:50:00Z</dcterms:created>
  <dcterms:modified xsi:type="dcterms:W3CDTF">2018-03-22T23:59:55Z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2052-10.1.0.7223</vt:lpwstr>
  </property>
</Properties>
</file>