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62" r:id="rId3"/>
  </p:sldMasterIdLst>
  <p:notesMasterIdLst>
    <p:notesMasterId r:id="rId6"/>
  </p:notesMasterIdLst>
  <p:sldIdLst>
    <p:sldId id="263" r:id="rId4"/>
    <p:sldId id="460" r:id="rId5"/>
    <p:sldId id="439" r:id="rId7"/>
    <p:sldId id="461" r:id="rId8"/>
    <p:sldId id="446" r:id="rId9"/>
    <p:sldId id="462" r:id="rId10"/>
    <p:sldId id="463" r:id="rId11"/>
    <p:sldId id="258" r:id="rId12"/>
  </p:sldIdLst>
  <p:sldSz cx="9144000" cy="6858000" type="screen4x3"/>
  <p:notesSz cx="6858000" cy="9144000"/>
  <p:embeddedFontLst>
    <p:embeddedFont>
      <p:font typeface="黑体" panose="02010609060101010101" pitchFamily="2" charset="-122"/>
      <p:regular r:id="rId16"/>
    </p:embeddedFont>
    <p:embeddedFont>
      <p:font typeface="Calibri" panose="020F0502020204030204" charset="0"/>
      <p:regular r:id="rId17"/>
      <p:bold r:id="rId18"/>
      <p:italic r:id="rId19"/>
      <p:boldItalic r:id="rId20"/>
    </p:embeddedFont>
    <p:embeddedFont>
      <p:font typeface="微软雅黑" panose="020B0503020204020204" charset="-122"/>
      <p:regular r:id="rId21"/>
    </p:embeddedFont>
  </p:embeddedFont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12D86"/>
    <a:srgbClr val="D04C2E"/>
    <a:srgbClr val="33CC33"/>
    <a:srgbClr val="FF0066"/>
    <a:srgbClr val="00FFCC"/>
    <a:srgbClr val="FF6699"/>
    <a:srgbClr val="0099FF"/>
    <a:srgbClr val="009900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42"/>
    <p:restoredTop sz="94614"/>
  </p:normalViewPr>
  <p:slideViewPr>
    <p:cSldViewPr showGuides="1">
      <p:cViewPr>
        <p:scale>
          <a:sx n="75" d="100"/>
          <a:sy n="75" d="100"/>
        </p:scale>
        <p:origin x="-186" y="-72"/>
      </p:cViewPr>
      <p:guideLst>
        <p:guide orient="horz" pos="4328"/>
        <p:guide pos="258"/>
        <p:guide pos="531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1" Type="http://schemas.openxmlformats.org/officeDocument/2006/relationships/font" Target="fonts/font6.fntdata"/><Relationship Id="rId20" Type="http://schemas.openxmlformats.org/officeDocument/2006/relationships/font" Target="fonts/font5.fntdata"/><Relationship Id="rId2" Type="http://schemas.openxmlformats.org/officeDocument/2006/relationships/theme" Target="theme/theme1.xml"/><Relationship Id="rId19" Type="http://schemas.openxmlformats.org/officeDocument/2006/relationships/font" Target="fonts/font4.fntdata"/><Relationship Id="rId18" Type="http://schemas.openxmlformats.org/officeDocument/2006/relationships/font" Target="fonts/font3.fntdata"/><Relationship Id="rId17" Type="http://schemas.openxmlformats.org/officeDocument/2006/relationships/font" Target="fonts/font2.fntdata"/><Relationship Id="rId16" Type="http://schemas.openxmlformats.org/officeDocument/2006/relationships/font" Target="fonts/font1.fntdata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charset="0"/>
                <a:ea typeface="微软雅黑" panose="020B050302020402020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charset="0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96063" y="188913"/>
            <a:ext cx="2090737" cy="593725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23850" y="188913"/>
            <a:ext cx="6119813" cy="593725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850" y="188913"/>
            <a:ext cx="3924300" cy="836612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zh-CN" altLang="en-US" sz="20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323850" y="188913"/>
            <a:ext cx="8362950" cy="593725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96063" y="188913"/>
            <a:ext cx="2090737" cy="593725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23850" y="188913"/>
            <a:ext cx="6119813" cy="593725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1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0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3" Type="http://schemas.openxmlformats.org/officeDocument/2006/relationships/theme" Target="../theme/theme2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27" descr="bg2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2"/>
          <p:cNvSpPr>
            <a:spLocks noGrp="1"/>
          </p:cNvSpPr>
          <p:nvPr>
            <p:ph type="title"/>
          </p:nvPr>
        </p:nvSpPr>
        <p:spPr>
          <a:xfrm>
            <a:off x="323850" y="188913"/>
            <a:ext cx="3924300" cy="8366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个人基本信息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050" name="Picture 30" descr="bg1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2"/>
          <p:cNvSpPr>
            <a:spLocks noGrp="1"/>
          </p:cNvSpPr>
          <p:nvPr>
            <p:ph type="title"/>
          </p:nvPr>
        </p:nvSpPr>
        <p:spPr>
          <a:xfrm>
            <a:off x="323850" y="188913"/>
            <a:ext cx="3924300" cy="8366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个人基本信息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6.xml"/><Relationship Id="rId3" Type="http://schemas.openxmlformats.org/officeDocument/2006/relationships/tags" Target="../tags/tag1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9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7.xml"/><Relationship Id="rId8" Type="http://schemas.openxmlformats.org/officeDocument/2006/relationships/tags" Target="../tags/tag16.xml"/><Relationship Id="rId7" Type="http://schemas.openxmlformats.org/officeDocument/2006/relationships/tags" Target="../tags/tag15.xml"/><Relationship Id="rId6" Type="http://schemas.openxmlformats.org/officeDocument/2006/relationships/tags" Target="../tags/tag14.xml"/><Relationship Id="rId5" Type="http://schemas.openxmlformats.org/officeDocument/2006/relationships/tags" Target="../tags/tag13.xml"/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8" Type="http://schemas.openxmlformats.org/officeDocument/2006/relationships/slideLayout" Target="../slideLayouts/slideLayout6.xml"/><Relationship Id="rId27" Type="http://schemas.openxmlformats.org/officeDocument/2006/relationships/tags" Target="../tags/tag34.xml"/><Relationship Id="rId26" Type="http://schemas.openxmlformats.org/officeDocument/2006/relationships/image" Target="../media/image4.png"/><Relationship Id="rId25" Type="http://schemas.openxmlformats.org/officeDocument/2006/relationships/tags" Target="../tags/tag33.xml"/><Relationship Id="rId24" Type="http://schemas.openxmlformats.org/officeDocument/2006/relationships/tags" Target="../tags/tag32.xml"/><Relationship Id="rId23" Type="http://schemas.openxmlformats.org/officeDocument/2006/relationships/tags" Target="../tags/tag31.xml"/><Relationship Id="rId22" Type="http://schemas.openxmlformats.org/officeDocument/2006/relationships/tags" Target="../tags/tag30.xml"/><Relationship Id="rId21" Type="http://schemas.openxmlformats.org/officeDocument/2006/relationships/tags" Target="../tags/tag29.xml"/><Relationship Id="rId20" Type="http://schemas.openxmlformats.org/officeDocument/2006/relationships/tags" Target="../tags/tag28.xml"/><Relationship Id="rId2" Type="http://schemas.openxmlformats.org/officeDocument/2006/relationships/tags" Target="../tags/tag10.xml"/><Relationship Id="rId19" Type="http://schemas.openxmlformats.org/officeDocument/2006/relationships/tags" Target="../tags/tag27.xml"/><Relationship Id="rId18" Type="http://schemas.openxmlformats.org/officeDocument/2006/relationships/tags" Target="../tags/tag26.xml"/><Relationship Id="rId17" Type="http://schemas.openxmlformats.org/officeDocument/2006/relationships/tags" Target="../tags/tag25.xml"/><Relationship Id="rId16" Type="http://schemas.openxmlformats.org/officeDocument/2006/relationships/tags" Target="../tags/tag24.xml"/><Relationship Id="rId15" Type="http://schemas.openxmlformats.org/officeDocument/2006/relationships/tags" Target="../tags/tag23.xml"/><Relationship Id="rId14" Type="http://schemas.openxmlformats.org/officeDocument/2006/relationships/tags" Target="../tags/tag22.xml"/><Relationship Id="rId13" Type="http://schemas.openxmlformats.org/officeDocument/2006/relationships/tags" Target="../tags/tag21.xml"/><Relationship Id="rId12" Type="http://schemas.openxmlformats.org/officeDocument/2006/relationships/tags" Target="../tags/tag20.xml"/><Relationship Id="rId11" Type="http://schemas.openxmlformats.org/officeDocument/2006/relationships/tags" Target="../tags/tag19.xml"/><Relationship Id="rId10" Type="http://schemas.openxmlformats.org/officeDocument/2006/relationships/tags" Target="../tags/tag18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tags" Target="../tags/tag35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tags" Target="../tags/tag36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tags" Target="../tags/tag37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34303" y="1732280"/>
            <a:ext cx="4356100" cy="8366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cene3d>
              <a:camera prst="orthographicFront"/>
              <a:lightRig rig="threePt" dir="t"/>
            </a:scene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6600" b="1" strike="noStrike" noProof="1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reflection blurRad="6350" stA="53000" endA="300" endPos="35500" dir="5400000" sy="-90000" algn="bl" rotWithShape="0"/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第三节</a:t>
            </a:r>
            <a:endParaRPr kumimoji="0" lang="zh-CN" altLang="en-US" sz="6600" b="1" i="0" u="none" strike="noStrike" kern="1200" cap="none" spc="0" normalizeH="0" baseline="0" noProof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reflection blurRad="6350" stA="53000" endA="300" endPos="35500" dir="5400000" sy="-90000" algn="bl" rotWithShape="0"/>
              </a:effectLst>
              <a:uLnTx/>
              <a:uFillTx/>
              <a:latin typeface="宋体" panose="02010600030101010101" pitchFamily="2" charset="-122"/>
              <a:ea typeface="华文中宋" pitchFamily="2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3074" name="Group 3"/>
          <p:cNvGrpSpPr/>
          <p:nvPr/>
        </p:nvGrpSpPr>
        <p:grpSpPr>
          <a:xfrm>
            <a:off x="4787900" y="4797425"/>
            <a:ext cx="1571625" cy="1266825"/>
            <a:chOff x="0" y="0"/>
            <a:chExt cx="1682750" cy="1552575"/>
          </a:xfrm>
        </p:grpSpPr>
        <p:sp>
          <p:nvSpPr>
            <p:cNvPr id="3075" name="Freeform 23"/>
            <p:cNvSpPr/>
            <p:nvPr/>
          </p:nvSpPr>
          <p:spPr>
            <a:xfrm>
              <a:off x="166318" y="1195639"/>
              <a:ext cx="655490" cy="33743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6" name="Freeform 24"/>
            <p:cNvSpPr/>
            <p:nvPr/>
          </p:nvSpPr>
          <p:spPr>
            <a:xfrm>
              <a:off x="616356" y="1072759"/>
              <a:ext cx="718104" cy="33158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7" name="Freeform 25"/>
            <p:cNvSpPr/>
            <p:nvPr/>
          </p:nvSpPr>
          <p:spPr>
            <a:xfrm>
              <a:off x="1082047" y="1273658"/>
              <a:ext cx="600703" cy="27891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8" name="Freeform 26"/>
            <p:cNvSpPr/>
            <p:nvPr/>
          </p:nvSpPr>
          <p:spPr>
            <a:xfrm>
              <a:off x="0" y="419351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CBF33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079" name="Freeform 27"/>
            <p:cNvSpPr/>
            <p:nvPr/>
          </p:nvSpPr>
          <p:spPr>
            <a:xfrm>
              <a:off x="422644" y="0"/>
              <a:ext cx="551785" cy="13965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F9335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080" name="Freeform 28"/>
            <p:cNvSpPr/>
            <p:nvPr/>
          </p:nvSpPr>
          <p:spPr>
            <a:xfrm>
              <a:off x="927469" y="442757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FFC000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</p:grp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1124903" y="3778885"/>
            <a:ext cx="5234305" cy="829945"/>
          </a:xfrm>
          <a:prstGeom prst="rect">
            <a:avLst/>
          </a:prstGeom>
          <a:noFill/>
          <a:ln w="9525">
            <a:noFill/>
            <a:miter lim="800000"/>
          </a:ln>
          <a:effectLst>
            <a:innerShdw blurRad="736600" dist="914400" dir="13500000">
              <a:schemeClr val="accent2">
                <a:lumMod val="60000"/>
                <a:lumOff val="40000"/>
                <a:alpha val="36000"/>
              </a:schemeClr>
            </a:innerShdw>
          </a:effectLst>
        </p:spPr>
        <p:txBody>
          <a:bodyPr wrap="none">
            <a:spAutoFit/>
          </a:bodyPr>
          <a:lstStyle/>
          <a:p>
            <a:pPr marR="0" algn="l" defTabSz="914400">
              <a:buClrTx/>
              <a:buSzTx/>
              <a:buFontTx/>
              <a:buNone/>
              <a:defRPr/>
            </a:pPr>
            <a:r>
              <a:rPr kumimoji="0" lang="zh-CN" altLang="en-US" sz="4800" b="1" kern="1200" cap="none" spc="0" normalizeH="0" baseline="0" noProof="0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+mn-cs"/>
              </a:rPr>
              <a:t>保密的纪律与责任</a:t>
            </a:r>
            <a:r>
              <a:rPr kumimoji="0" lang="en-US" altLang="zh-CN" sz="4800" b="1" kern="1200" cap="none" spc="0" normalizeH="0" baseline="0" noProof="0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4800" b="1" kern="1200" cap="none" spc="0" normalizeH="0" baseline="0" noProof="0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4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timgEICCGR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b="7444"/>
          <a:stretch>
            <a:fillRect/>
          </a:stretch>
        </p:blipFill>
        <p:spPr>
          <a:xfrm>
            <a:off x="5128260" y="3452495"/>
            <a:ext cx="4618355" cy="3418840"/>
          </a:xfrm>
          <a:prstGeom prst="rect">
            <a:avLst/>
          </a:prstGeom>
        </p:spPr>
      </p:pic>
      <p:sp>
        <p:nvSpPr>
          <p:cNvPr id="13" name="Line 6"/>
          <p:cNvSpPr>
            <a:spLocks noChangeShapeType="1"/>
          </p:cNvSpPr>
          <p:nvPr/>
        </p:nvSpPr>
        <p:spPr bwMode="auto">
          <a:xfrm>
            <a:off x="1654628" y="1830316"/>
            <a:ext cx="6038801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sp>
        <p:nvSpPr>
          <p:cNvPr id="15" name="Line 6"/>
          <p:cNvSpPr>
            <a:spLocks noChangeShapeType="1"/>
          </p:cNvSpPr>
          <p:nvPr/>
        </p:nvSpPr>
        <p:spPr bwMode="auto">
          <a:xfrm>
            <a:off x="1141943" y="4425502"/>
            <a:ext cx="6129715" cy="0"/>
          </a:xfrm>
          <a:prstGeom prst="line">
            <a:avLst/>
          </a:prstGeom>
          <a:noFill/>
          <a:ln w="25400" cap="flat" cmpd="sng">
            <a:solidFill>
              <a:schemeClr val="bg1">
                <a:lumMod val="65000"/>
              </a:schemeClr>
            </a:solidFill>
            <a:prstDash val="solid"/>
            <a:round/>
          </a:ln>
          <a:effectLst/>
        </p:spPr>
        <p:txBody>
          <a:bodyPr lIns="90000" tIns="46800" rIns="90000" bIns="4680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endParaRPr lang="es-ES" sz="1500">
              <a:solidFill>
                <a:srgbClr val="00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panose="020B0604020202020204"/>
              <a:ea typeface="MS PGothic" panose="020B0600070205080204" charset="-128"/>
              <a:sym typeface="Gill Sans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062972" y="1624806"/>
            <a:ext cx="289723" cy="259770"/>
            <a:chOff x="2023840" y="-377671"/>
            <a:chExt cx="386297" cy="346360"/>
          </a:xfrm>
          <a:solidFill>
            <a:schemeClr val="accent1"/>
          </a:solidFill>
        </p:grpSpPr>
        <p:sp>
          <p:nvSpPr>
            <p:cNvPr id="21" name="文本框 20"/>
            <p:cNvSpPr txBox="1"/>
            <p:nvPr/>
          </p:nvSpPr>
          <p:spPr>
            <a:xfrm>
              <a:off x="2023840" y="-377671"/>
              <a:ext cx="163352" cy="346360"/>
            </a:xfrm>
            <a:custGeom>
              <a:avLst/>
              <a:gdLst/>
              <a:ahLst/>
              <a:cxnLst/>
              <a:rect l="l" t="t" r="r" b="b"/>
              <a:pathLst>
                <a:path w="163352" h="346360">
                  <a:moveTo>
                    <a:pt x="119560" y="0"/>
                  </a:moveTo>
                  <a:lnTo>
                    <a:pt x="159371" y="43792"/>
                  </a:lnTo>
                  <a:cubicBezTo>
                    <a:pt x="108943" y="80950"/>
                    <a:pt x="82402" y="126070"/>
                    <a:pt x="79748" y="179152"/>
                  </a:cubicBezTo>
                  <a:cubicBezTo>
                    <a:pt x="116906" y="179152"/>
                    <a:pt x="144774" y="179152"/>
                    <a:pt x="163352" y="179152"/>
                  </a:cubicBezTo>
                  <a:lnTo>
                    <a:pt x="163352" y="346360"/>
                  </a:lnTo>
                  <a:lnTo>
                    <a:pt x="125" y="346360"/>
                  </a:lnTo>
                  <a:lnTo>
                    <a:pt x="125" y="218963"/>
                  </a:lnTo>
                  <a:cubicBezTo>
                    <a:pt x="-2529" y="118107"/>
                    <a:pt x="37282" y="45119"/>
                    <a:pt x="11956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242807" y="-377671"/>
              <a:ext cx="167330" cy="346360"/>
            </a:xfrm>
            <a:custGeom>
              <a:avLst/>
              <a:gdLst/>
              <a:ahLst/>
              <a:cxnLst/>
              <a:rect l="l" t="t" r="r" b="b"/>
              <a:pathLst>
                <a:path w="167330" h="346360">
                  <a:moveTo>
                    <a:pt x="123537" y="0"/>
                  </a:moveTo>
                  <a:lnTo>
                    <a:pt x="163349" y="43792"/>
                  </a:lnTo>
                  <a:cubicBezTo>
                    <a:pt x="112921" y="80950"/>
                    <a:pt x="85053" y="126070"/>
                    <a:pt x="79745" y="179152"/>
                  </a:cubicBezTo>
                  <a:cubicBezTo>
                    <a:pt x="119556" y="179152"/>
                    <a:pt x="148751" y="179152"/>
                    <a:pt x="167330" y="179152"/>
                  </a:cubicBezTo>
                  <a:lnTo>
                    <a:pt x="167330" y="346360"/>
                  </a:lnTo>
                  <a:lnTo>
                    <a:pt x="121" y="346360"/>
                  </a:lnTo>
                  <a:lnTo>
                    <a:pt x="121" y="218963"/>
                  </a:lnTo>
                  <a:cubicBezTo>
                    <a:pt x="-2533" y="120761"/>
                    <a:pt x="38606" y="47774"/>
                    <a:pt x="123537" y="0"/>
                  </a:cubicBez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504450" y="4309990"/>
            <a:ext cx="289721" cy="259770"/>
            <a:chOff x="2533554" y="-373690"/>
            <a:chExt cx="386295" cy="346360"/>
          </a:xfrm>
          <a:solidFill>
            <a:schemeClr val="accent1"/>
          </a:solidFill>
        </p:grpSpPr>
        <p:sp>
          <p:nvSpPr>
            <p:cNvPr id="19" name="文本框 18"/>
            <p:cNvSpPr txBox="1"/>
            <p:nvPr/>
          </p:nvSpPr>
          <p:spPr>
            <a:xfrm>
              <a:off x="2533554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1" y="229580"/>
                    <a:pt x="126069" y="301240"/>
                    <a:pt x="43792" y="346360"/>
                  </a:cubicBezTo>
                  <a:lnTo>
                    <a:pt x="3981" y="306549"/>
                  </a:lnTo>
                  <a:cubicBezTo>
                    <a:pt x="57063" y="269391"/>
                    <a:pt x="83604" y="222944"/>
                    <a:pt x="83604" y="167208"/>
                  </a:cubicBezTo>
                  <a:cubicBezTo>
                    <a:pt x="49101" y="167208"/>
                    <a:pt x="21232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756498" y="-373690"/>
              <a:ext cx="163351" cy="346360"/>
            </a:xfrm>
            <a:custGeom>
              <a:avLst/>
              <a:gdLst/>
              <a:ahLst/>
              <a:cxnLst/>
              <a:rect l="l" t="t" r="r" b="b"/>
              <a:pathLst>
                <a:path w="163351" h="346360">
                  <a:moveTo>
                    <a:pt x="0" y="0"/>
                  </a:moveTo>
                  <a:lnTo>
                    <a:pt x="163227" y="0"/>
                  </a:lnTo>
                  <a:lnTo>
                    <a:pt x="163227" y="131378"/>
                  </a:lnTo>
                  <a:cubicBezTo>
                    <a:pt x="165882" y="229580"/>
                    <a:pt x="126070" y="301240"/>
                    <a:pt x="43793" y="346360"/>
                  </a:cubicBezTo>
                  <a:lnTo>
                    <a:pt x="0" y="306549"/>
                  </a:lnTo>
                  <a:cubicBezTo>
                    <a:pt x="50428" y="272045"/>
                    <a:pt x="78296" y="225599"/>
                    <a:pt x="83604" y="167208"/>
                  </a:cubicBezTo>
                  <a:cubicBezTo>
                    <a:pt x="49101" y="167208"/>
                    <a:pt x="21233" y="167208"/>
                    <a:pt x="0" y="167208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</p:spPr>
          <p:txBody>
  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  <a:noAutofit/>
            </a:bodyPr>
            <a:lstStyle/>
            <a:p>
              <a:pPr defTabSz="6858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6000">
                <a:solidFill>
                  <a:schemeClr val="accent1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142578" y="2204245"/>
            <a:ext cx="6551486" cy="1786370"/>
          </a:xfrm>
          <a:prstGeom prst="rect">
            <a:avLst/>
          </a:prstGeom>
        </p:spPr>
        <p:txBody>
          <a:bodyPr vert="horz" wrap="square" lIns="90000" tIns="46800" rIns="90000" bIns="46800" rtlCol="0" anchor="ctr">
            <a:normAutofit/>
          </a:bodyPr>
          <a:lstStyle>
            <a:defPPr>
              <a:defRPr lang="zh-CN"/>
            </a:defPPr>
            <a:lvl1pPr marR="0" lvl="0" indent="0" algn="just" fontAlgn="auto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sz="2400" b="0" i="0" u="none" strike="noStrike" cap="none" spc="0" normalizeH="0" baseline="0">
                <a:ln>
                  <a:noFill/>
                </a:ln>
                <a:effectLst/>
                <a:uLnTx/>
                <a:uFillTx/>
                <a:latin typeface="Arial" panose="020B0604020202020204"/>
                <a:ea typeface="黑体" panose="0201060906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bg1">
                    <a:lumMod val="85000"/>
                  </a:schemeClr>
                </a:solidFill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bg1">
                    <a:lumMod val="85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>
              <a:defRPr/>
            </a:pPr>
            <a:r>
              <a:rPr sz="28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</a:rPr>
              <a:t>秘书工作的特殊性，决定了保密工作中对秘书的特殊要求，千万不可掉以轻心。</a:t>
            </a:r>
            <a:endParaRPr sz="28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504134" y="5063067"/>
            <a:ext cx="3311809" cy="514350"/>
          </a:xfrm>
          <a:prstGeom prst="rect">
            <a:avLst/>
          </a:prstGeom>
          <a:ln w="12700">
            <a:miter lim="400000"/>
          </a:ln>
        </p:spPr>
        <p:txBody>
          <a:bodyPr lIns="90000" tIns="46800" rIns="90000" bIns="46800" anchor="t">
            <a:normAutofit/>
          </a:bodyPr>
          <a:lstStyle>
            <a:defPPr>
              <a:defRPr lang="zh-CN"/>
            </a:defPPr>
            <a:lvl1pPr marR="0" lvl="0" indent="0" algn="r" defTabSz="72644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2000" b="0" i="1" u="none" strike="noStrike" cap="none" spc="0" normalizeH="0" baseline="0">
                <a:ln>
                  <a:noFill/>
                </a:ln>
                <a:effectLst/>
                <a:uLnTx/>
                <a:uFillTx/>
                <a:latin typeface="Calibri" panose="020F0502020204030204" charset="0"/>
                <a:ea typeface="微软雅黑" panose="020B0503020204020204" charset="-122"/>
              </a:defRPr>
            </a:lvl1pPr>
          </a:lstStyle>
          <a:p>
            <a:pPr lvl="0">
              <a:defRPr/>
            </a:pPr>
            <a:r>
              <a:rPr lang="en-US" altLang="zh-CN" sz="1800" dirty="0">
                <a:solidFill>
                  <a:srgbClr val="0070C0"/>
                </a:solidFill>
              </a:rPr>
              <a:t>—</a:t>
            </a:r>
            <a:r>
              <a:rPr sz="1800" dirty="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  <a:sym typeface="+mn-ea"/>
              </a:rPr>
              <a:t>秘书工作的特殊性</a:t>
            </a:r>
            <a:endParaRPr lang="zh-CN" altLang="en-US" sz="1800" dirty="0">
              <a:solidFill>
                <a:srgbClr val="0070C0"/>
              </a:solidFill>
              <a:latin typeface="华康唐风隶W5" panose="03000509000000000000" charset="-122"/>
              <a:ea typeface="华康唐风隶W5" panose="03000509000000000000" charset="-122"/>
              <a:sym typeface="+mn-ea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ransition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timgEICCGR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b="7444"/>
          <a:stretch>
            <a:fillRect/>
          </a:stretch>
        </p:blipFill>
        <p:spPr>
          <a:xfrm>
            <a:off x="5128260" y="3452495"/>
            <a:ext cx="4618355" cy="3418840"/>
          </a:xfrm>
          <a:prstGeom prst="rect">
            <a:avLst/>
          </a:prstGeom>
        </p:spPr>
      </p:pic>
      <p:grpSp>
        <p:nvGrpSpPr>
          <p:cNvPr id="3" name="组合 2"/>
          <p:cNvGrpSpPr/>
          <p:nvPr>
            <p:custDataLst>
              <p:tags r:id="rId2"/>
            </p:custDataLst>
          </p:nvPr>
        </p:nvGrpSpPr>
        <p:grpSpPr>
          <a:xfrm>
            <a:off x="1453503" y="2233980"/>
            <a:ext cx="5452669" cy="1928046"/>
            <a:chOff x="2517920" y="3107089"/>
            <a:chExt cx="4566600" cy="1614735"/>
          </a:xfrm>
        </p:grpSpPr>
        <p:sp>
          <p:nvSpPr>
            <p:cNvPr id="9" name="任意多边形 8"/>
            <p:cNvSpPr/>
            <p:nvPr>
              <p:custDataLst>
                <p:tags r:id="rId3"/>
              </p:custDataLst>
            </p:nvPr>
          </p:nvSpPr>
          <p:spPr>
            <a:xfrm>
              <a:off x="2517920" y="3107089"/>
              <a:ext cx="1095376" cy="1614735"/>
            </a:xfrm>
            <a:custGeom>
              <a:avLst/>
              <a:gdLst>
                <a:gd name="connsiteX0" fmla="*/ 552450 w 1104900"/>
                <a:gd name="connsiteY0" fmla="*/ 0 h 1628775"/>
                <a:gd name="connsiteX1" fmla="*/ 1104900 w 1104900"/>
                <a:gd name="connsiteY1" fmla="*/ 552450 h 1628775"/>
                <a:gd name="connsiteX2" fmla="*/ 861330 w 1104900"/>
                <a:gd name="connsiteY2" fmla="*/ 1010551 h 1628775"/>
                <a:gd name="connsiteX3" fmla="*/ 854868 w 1104900"/>
                <a:gd name="connsiteY3" fmla="*/ 1014058 h 1628775"/>
                <a:gd name="connsiteX4" fmla="*/ 1057275 w 1104900"/>
                <a:gd name="connsiteY4" fmla="*/ 1628775 h 1628775"/>
                <a:gd name="connsiteX5" fmla="*/ 95250 w 1104900"/>
                <a:gd name="connsiteY5" fmla="*/ 1628775 h 1628775"/>
                <a:gd name="connsiteX6" fmla="*/ 275516 w 1104900"/>
                <a:gd name="connsiteY6" fmla="*/ 1027890 h 1628775"/>
                <a:gd name="connsiteX7" fmla="*/ 243570 w 1104900"/>
                <a:gd name="connsiteY7" fmla="*/ 1010551 h 1628775"/>
                <a:gd name="connsiteX8" fmla="*/ 0 w 1104900"/>
                <a:gd name="connsiteY8" fmla="*/ 552450 h 1628775"/>
                <a:gd name="connsiteX9" fmla="*/ 552450 w 1104900"/>
                <a:gd name="connsiteY9" fmla="*/ 0 h 162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04900" h="1628775">
                  <a:moveTo>
                    <a:pt x="552450" y="0"/>
                  </a:moveTo>
                  <a:cubicBezTo>
                    <a:pt x="857560" y="0"/>
                    <a:pt x="1104900" y="247340"/>
                    <a:pt x="1104900" y="552450"/>
                  </a:cubicBezTo>
                  <a:cubicBezTo>
                    <a:pt x="1104900" y="743144"/>
                    <a:pt x="1008283" y="911271"/>
                    <a:pt x="861330" y="1010551"/>
                  </a:cubicBezTo>
                  <a:lnTo>
                    <a:pt x="854868" y="1014058"/>
                  </a:lnTo>
                  <a:lnTo>
                    <a:pt x="1057275" y="1628775"/>
                  </a:lnTo>
                  <a:lnTo>
                    <a:pt x="95250" y="1628775"/>
                  </a:lnTo>
                  <a:lnTo>
                    <a:pt x="275516" y="1027890"/>
                  </a:lnTo>
                  <a:lnTo>
                    <a:pt x="243570" y="1010551"/>
                  </a:lnTo>
                  <a:cubicBezTo>
                    <a:pt x="96617" y="911271"/>
                    <a:pt x="0" y="743144"/>
                    <a:pt x="0" y="552450"/>
                  </a:cubicBezTo>
                  <a:cubicBezTo>
                    <a:pt x="0" y="247340"/>
                    <a:pt x="247340" y="0"/>
                    <a:pt x="552450" y="0"/>
                  </a:cubicBezTo>
                  <a:close/>
                </a:path>
              </a:pathLst>
            </a:custGeom>
            <a:solidFill>
              <a:schemeClr val="accent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Arial" panose="020B0604020202020204" pitchFamily="34" charset="0"/>
              </a:endParaRPr>
            </a:p>
          </p:txBody>
        </p:sp>
        <p:sp>
          <p:nvSpPr>
            <p:cNvPr id="16" name="文本框 15"/>
            <p:cNvSpPr txBox="1"/>
            <p:nvPr>
              <p:custDataLst>
                <p:tags r:id="rId4"/>
              </p:custDataLst>
            </p:nvPr>
          </p:nvSpPr>
          <p:spPr>
            <a:xfrm>
              <a:off x="3651664" y="4231907"/>
              <a:ext cx="3432856" cy="369694"/>
            </a:xfrm>
            <a:prstGeom prst="rect">
              <a:avLst/>
            </a:prstGeom>
            <a:noFill/>
          </p:spPr>
          <p:txBody>
            <a:bodyPr wrap="square" rtlCol="0" anchor="ctr" anchorCtr="0"/>
            <a:lstStyle/>
            <a:p>
              <a:r>
                <a:rPr lang="zh-CN" altLang="en-US" sz="1600"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  <a:latin typeface="华康唐风隶W5" panose="03000509000000000000" charset="-122"/>
                  <a:ea typeface="华康唐风隶W5" panose="03000509000000000000" charset="-122"/>
                  <a:cs typeface="宋体" panose="02010600030101010101" pitchFamily="2" charset="-122"/>
                  <a:sym typeface="+mn-ea"/>
                </a:rPr>
                <a:t>国家行政人员违反行政纪律，要追究违纪责任，给予行政处分，这是秘书保密的纪律责任</a:t>
              </a:r>
              <a:endParaRPr lang="zh-CN" altLang="en-US" sz="160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endParaRPr>
            </a:p>
          </p:txBody>
        </p:sp>
      </p:grpSp>
      <p:grpSp>
        <p:nvGrpSpPr>
          <p:cNvPr id="4" name="组合 3"/>
          <p:cNvGrpSpPr/>
          <p:nvPr>
            <p:custDataLst>
              <p:tags r:id="rId5"/>
            </p:custDataLst>
          </p:nvPr>
        </p:nvGrpSpPr>
        <p:grpSpPr>
          <a:xfrm>
            <a:off x="437063" y="3314265"/>
            <a:ext cx="5269024" cy="1992788"/>
            <a:chOff x="1726748" y="3771447"/>
            <a:chExt cx="4412798" cy="1668956"/>
          </a:xfrm>
        </p:grpSpPr>
        <p:sp>
          <p:nvSpPr>
            <p:cNvPr id="7" name="任意多边形 6"/>
            <p:cNvSpPr/>
            <p:nvPr>
              <p:custDataLst>
                <p:tags r:id="rId6"/>
              </p:custDataLst>
            </p:nvPr>
          </p:nvSpPr>
          <p:spPr>
            <a:xfrm>
              <a:off x="1726748" y="3771447"/>
              <a:ext cx="1095376" cy="1614735"/>
            </a:xfrm>
            <a:custGeom>
              <a:avLst/>
              <a:gdLst>
                <a:gd name="connsiteX0" fmla="*/ 552450 w 1104900"/>
                <a:gd name="connsiteY0" fmla="*/ 0 h 1628775"/>
                <a:gd name="connsiteX1" fmla="*/ 1104900 w 1104900"/>
                <a:gd name="connsiteY1" fmla="*/ 552450 h 1628775"/>
                <a:gd name="connsiteX2" fmla="*/ 861330 w 1104900"/>
                <a:gd name="connsiteY2" fmla="*/ 1010551 h 1628775"/>
                <a:gd name="connsiteX3" fmla="*/ 854868 w 1104900"/>
                <a:gd name="connsiteY3" fmla="*/ 1014058 h 1628775"/>
                <a:gd name="connsiteX4" fmla="*/ 1057275 w 1104900"/>
                <a:gd name="connsiteY4" fmla="*/ 1628775 h 1628775"/>
                <a:gd name="connsiteX5" fmla="*/ 95250 w 1104900"/>
                <a:gd name="connsiteY5" fmla="*/ 1628775 h 1628775"/>
                <a:gd name="connsiteX6" fmla="*/ 275516 w 1104900"/>
                <a:gd name="connsiteY6" fmla="*/ 1027890 h 1628775"/>
                <a:gd name="connsiteX7" fmla="*/ 243570 w 1104900"/>
                <a:gd name="connsiteY7" fmla="*/ 1010551 h 1628775"/>
                <a:gd name="connsiteX8" fmla="*/ 0 w 1104900"/>
                <a:gd name="connsiteY8" fmla="*/ 552450 h 1628775"/>
                <a:gd name="connsiteX9" fmla="*/ 552450 w 1104900"/>
                <a:gd name="connsiteY9" fmla="*/ 0 h 1628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04900" h="1628775">
                  <a:moveTo>
                    <a:pt x="552450" y="0"/>
                  </a:moveTo>
                  <a:cubicBezTo>
                    <a:pt x="857560" y="0"/>
                    <a:pt x="1104900" y="247340"/>
                    <a:pt x="1104900" y="552450"/>
                  </a:cubicBezTo>
                  <a:cubicBezTo>
                    <a:pt x="1104900" y="743144"/>
                    <a:pt x="1008283" y="911271"/>
                    <a:pt x="861330" y="1010551"/>
                  </a:cubicBezTo>
                  <a:lnTo>
                    <a:pt x="854868" y="1014058"/>
                  </a:lnTo>
                  <a:lnTo>
                    <a:pt x="1057275" y="1628775"/>
                  </a:lnTo>
                  <a:lnTo>
                    <a:pt x="95250" y="1628775"/>
                  </a:lnTo>
                  <a:lnTo>
                    <a:pt x="275516" y="1027890"/>
                  </a:lnTo>
                  <a:lnTo>
                    <a:pt x="243570" y="1010551"/>
                  </a:lnTo>
                  <a:cubicBezTo>
                    <a:pt x="96617" y="911271"/>
                    <a:pt x="0" y="743144"/>
                    <a:pt x="0" y="552450"/>
                  </a:cubicBezTo>
                  <a:cubicBezTo>
                    <a:pt x="0" y="247340"/>
                    <a:pt x="247340" y="0"/>
                    <a:pt x="552450" y="0"/>
                  </a:cubicBezTo>
                  <a:close/>
                </a:path>
              </a:pathLst>
            </a:cu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ym typeface="Arial" panose="020B0604020202020204" pitchFamily="34" charset="0"/>
              </a:endParaRPr>
            </a:p>
          </p:txBody>
        </p:sp>
        <p:sp>
          <p:nvSpPr>
            <p:cNvPr id="14" name="文本框 13"/>
            <p:cNvSpPr txBox="1"/>
            <p:nvPr>
              <p:custDataLst>
                <p:tags r:id="rId7"/>
              </p:custDataLst>
            </p:nvPr>
          </p:nvSpPr>
          <p:spPr>
            <a:xfrm>
              <a:off x="2706690" y="5070709"/>
              <a:ext cx="3432856" cy="369694"/>
            </a:xfrm>
            <a:prstGeom prst="rect">
              <a:avLst/>
            </a:prstGeom>
            <a:noFill/>
          </p:spPr>
          <p:txBody>
            <a:bodyPr wrap="square" rtlCol="0" anchor="ctr" anchorCtr="0"/>
            <a:lstStyle/>
            <a:p>
              <a:r>
                <a:rPr lang="zh-CN" altLang="en-US" sz="1600"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  <a:latin typeface="华康唐风隶W5" panose="03000509000000000000" charset="-122"/>
                  <a:ea typeface="华康唐风隶W5" panose="03000509000000000000" charset="-122"/>
                  <a:cs typeface="宋体" panose="02010600030101010101" pitchFamily="2" charset="-122"/>
                  <a:sym typeface="+mn-ea"/>
                </a:rPr>
                <a:t>故意或者过失泄露国家秘密，情节严重的，依照刑法第186条的规定追究刑事责任，这是秘书保密的法律责任。</a:t>
              </a:r>
              <a:endParaRPr lang="zh-CN" altLang="en-US" sz="160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endParaRPr>
            </a:p>
          </p:txBody>
        </p:sp>
      </p:grpSp>
      <p:sp>
        <p:nvSpPr>
          <p:cNvPr id="21" name="文本框 20"/>
          <p:cNvSpPr txBox="1"/>
          <p:nvPr>
            <p:custDataLst>
              <p:tags r:id="rId8"/>
            </p:custDataLst>
          </p:nvPr>
        </p:nvSpPr>
        <p:spPr>
          <a:xfrm>
            <a:off x="658495" y="728345"/>
            <a:ext cx="6748780" cy="1667510"/>
          </a:xfrm>
          <a:prstGeom prst="rect">
            <a:avLst/>
          </a:prstGeom>
          <a:noFill/>
        </p:spPr>
        <p:txBody>
          <a:bodyPr wrap="square" rtlCol="0" anchor="ctr" anchorCtr="0">
            <a:normAutofit/>
            <a:scene3d>
              <a:camera prst="orthographicFront"/>
              <a:lightRig rig="threePt" dir="t"/>
            </a:scene3d>
          </a:bodyPr>
          <a:lstStyle/>
          <a:p>
            <a:pPr algn="ctr">
              <a:lnSpc>
                <a:spcPct val="110000"/>
              </a:lnSpc>
            </a:pPr>
            <a:r>
              <a:rPr lang="en-US" altLang="zh-CN" sz="36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r>
              <a:rPr lang="zh-CN" altLang="en-US" sz="440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保密的责任</a:t>
            </a:r>
            <a:endParaRPr lang="zh-CN" altLang="en-US" sz="4400">
              <a:ln w="10160">
                <a:solidFill>
                  <a:schemeClr val="accent5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3058160" y="2936875"/>
            <a:ext cx="14020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400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纪律责任</a:t>
            </a:r>
            <a:endParaRPr lang="zh-CN" altLang="en-US" sz="2400"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23745" y="4305300"/>
            <a:ext cx="14020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400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法律责任</a:t>
            </a:r>
            <a:endParaRPr lang="zh-CN" altLang="en-US" sz="2400"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</p:spTree>
    <p:custDataLst>
      <p:tags r:id="rId10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图片 60" descr="timgEICCGR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b="7444"/>
          <a:stretch>
            <a:fillRect/>
          </a:stretch>
        </p:blipFill>
        <p:spPr>
          <a:xfrm>
            <a:off x="5128260" y="3452495"/>
            <a:ext cx="4618355" cy="3418840"/>
          </a:xfrm>
          <a:prstGeom prst="rect">
            <a:avLst/>
          </a:prstGeom>
        </p:spPr>
      </p:pic>
      <p:sp>
        <p:nvSpPr>
          <p:cNvPr id="90" name="标题 8"/>
          <p:cNvSpPr txBox="1"/>
          <p:nvPr>
            <p:custDataLst>
              <p:tags r:id="rId2"/>
            </p:custDataLst>
          </p:nvPr>
        </p:nvSpPr>
        <p:spPr>
          <a:xfrm>
            <a:off x="1216012" y="1165095"/>
            <a:ext cx="1675757" cy="3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none" lIns="90000" tIns="46800" rIns="90000" bIns="46800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zh-CN" altLang="en-US" sz="2000" b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l">
              <a:defRPr/>
            </a:pPr>
            <a:r>
              <a:rPr sz="3600">
                <a:ln w="10160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保密的纪律</a:t>
            </a:r>
            <a:endParaRPr sz="3600" b="1" dirty="0">
              <a:ln w="1016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91" name="矩形 90"/>
          <p:cNvSpPr/>
          <p:nvPr>
            <p:custDataLst>
              <p:tags r:id="rId3"/>
            </p:custDataLst>
          </p:nvPr>
        </p:nvSpPr>
        <p:spPr>
          <a:xfrm>
            <a:off x="28575" y="3736975"/>
            <a:ext cx="8818245" cy="76200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90000" tIns="46800" rIns="90000" bIns="46800" rtlCol="0" anchor="ctr">
            <a:normAutofit fontScale="25000" lnSpcReduction="20000"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kern="0">
              <a:solidFill>
                <a:prstClr val="white"/>
              </a:solidFill>
              <a:latin typeface="Calibri" panose="020F0502020204030204"/>
              <a:ea typeface="微软雅黑" panose="020B0503020204020204" charset="-122"/>
            </a:endParaRPr>
          </a:p>
        </p:txBody>
      </p:sp>
      <p:grpSp>
        <p:nvGrpSpPr>
          <p:cNvPr id="92" name="组合 91"/>
          <p:cNvGrpSpPr/>
          <p:nvPr>
            <p:custDataLst>
              <p:tags r:id="rId4"/>
            </p:custDataLst>
          </p:nvPr>
        </p:nvGrpSpPr>
        <p:grpSpPr>
          <a:xfrm>
            <a:off x="409443" y="3422529"/>
            <a:ext cx="652470" cy="652366"/>
            <a:chOff x="1466675" y="3784103"/>
            <a:chExt cx="1301392" cy="1301862"/>
          </a:xfrm>
        </p:grpSpPr>
        <p:grpSp>
          <p:nvGrpSpPr>
            <p:cNvPr id="93" name="组合 92"/>
            <p:cNvGrpSpPr/>
            <p:nvPr/>
          </p:nvGrpSpPr>
          <p:grpSpPr>
            <a:xfrm>
              <a:off x="1466675" y="3784103"/>
              <a:ext cx="1301392" cy="1301862"/>
              <a:chOff x="4345444" y="2542859"/>
              <a:chExt cx="1810550" cy="1811205"/>
            </a:xfrm>
          </p:grpSpPr>
          <p:grpSp>
            <p:nvGrpSpPr>
              <p:cNvPr id="95" name="组合 94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97" name="同心圆 96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050" kern="0">
                    <a:solidFill>
                      <a:prstClr val="black"/>
                    </a:solidFill>
                    <a:latin typeface="Calibri" panose="020F0502020204030204"/>
                    <a:ea typeface="微软雅黑" panose="020B0503020204020204" charset="-122"/>
                  </a:endParaRPr>
                </a:p>
              </p:txBody>
            </p:sp>
            <p:sp>
              <p:nvSpPr>
                <p:cNvPr id="98" name="椭圆 97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050" kern="0">
                    <a:solidFill>
                      <a:prstClr val="white"/>
                    </a:solidFill>
                    <a:latin typeface="Calibri" panose="020F0502020204030204"/>
                    <a:ea typeface="微软雅黑" panose="020B0503020204020204" charset="-122"/>
                  </a:endParaRPr>
                </a:p>
              </p:txBody>
            </p:sp>
          </p:grpSp>
          <p:sp>
            <p:nvSpPr>
              <p:cNvPr id="96" name="椭圆 95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0070C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050" kern="0">
                  <a:solidFill>
                    <a:prstClr val="white"/>
                  </a:solidFill>
                  <a:latin typeface="Calibri" panose="020F0502020204030204"/>
                  <a:ea typeface="微软雅黑" panose="020B0503020204020204" charset="-122"/>
                </a:endParaRPr>
              </a:p>
            </p:txBody>
          </p:sp>
        </p:grpSp>
        <p:sp>
          <p:nvSpPr>
            <p:cNvPr id="94" name="TextBox 97"/>
            <p:cNvSpPr txBox="1"/>
            <p:nvPr/>
          </p:nvSpPr>
          <p:spPr>
            <a:xfrm>
              <a:off x="1692270" y="4180597"/>
              <a:ext cx="850204" cy="527158"/>
            </a:xfrm>
            <a:prstGeom prst="rect">
              <a:avLst/>
            </a:prstGeom>
            <a:noFill/>
          </p:spPr>
          <p:txBody>
            <a:bodyPr wrap="square" lIns="103644" tIns="51822" rIns="103644" bIns="51822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50" kern="0" dirty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  <a:endParaRPr lang="en-US" sz="1050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99" name="组合 98"/>
          <p:cNvGrpSpPr/>
          <p:nvPr>
            <p:custDataLst>
              <p:tags r:id="rId5"/>
            </p:custDataLst>
          </p:nvPr>
        </p:nvGrpSpPr>
        <p:grpSpPr>
          <a:xfrm>
            <a:off x="1209563" y="3523601"/>
            <a:ext cx="493819" cy="493739"/>
            <a:chOff x="3117025" y="3959191"/>
            <a:chExt cx="984950" cy="985306"/>
          </a:xfrm>
        </p:grpSpPr>
        <p:grpSp>
          <p:nvGrpSpPr>
            <p:cNvPr id="100" name="组合 99"/>
            <p:cNvGrpSpPr/>
            <p:nvPr/>
          </p:nvGrpSpPr>
          <p:grpSpPr>
            <a:xfrm>
              <a:off x="3117025" y="3959191"/>
              <a:ext cx="984950" cy="985306"/>
              <a:chOff x="4345444" y="2542859"/>
              <a:chExt cx="1810550" cy="1811205"/>
            </a:xfrm>
          </p:grpSpPr>
          <p:grpSp>
            <p:nvGrpSpPr>
              <p:cNvPr id="102" name="组合 101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104" name="同心圆 103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050" kern="0">
                    <a:solidFill>
                      <a:prstClr val="black"/>
                    </a:solidFill>
                    <a:latin typeface="Calibri" panose="020F0502020204030204"/>
                    <a:ea typeface="微软雅黑" panose="020B0503020204020204" charset="-122"/>
                  </a:endParaRPr>
                </a:p>
              </p:txBody>
            </p:sp>
            <p:sp>
              <p:nvSpPr>
                <p:cNvPr id="105" name="椭圆 104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050" kern="0">
                    <a:solidFill>
                      <a:prstClr val="white"/>
                    </a:solidFill>
                    <a:latin typeface="Calibri" panose="020F0502020204030204"/>
                    <a:ea typeface="微软雅黑" panose="020B0503020204020204" charset="-122"/>
                  </a:endParaRPr>
                </a:p>
              </p:txBody>
            </p:sp>
          </p:grpSp>
          <p:sp>
            <p:nvSpPr>
              <p:cNvPr id="103" name="椭圆 102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050" kern="0">
                  <a:solidFill>
                    <a:prstClr val="white"/>
                  </a:solidFill>
                  <a:latin typeface="Calibri" panose="020F0502020204030204"/>
                  <a:ea typeface="微软雅黑" panose="020B0503020204020204" charset="-122"/>
                </a:endParaRPr>
              </a:p>
            </p:txBody>
          </p:sp>
        </p:grpSp>
        <p:sp>
          <p:nvSpPr>
            <p:cNvPr id="101" name="TextBox 104"/>
            <p:cNvSpPr txBox="1"/>
            <p:nvPr/>
          </p:nvSpPr>
          <p:spPr>
            <a:xfrm>
              <a:off x="3188496" y="4196695"/>
              <a:ext cx="850204" cy="527158"/>
            </a:xfrm>
            <a:prstGeom prst="rect">
              <a:avLst/>
            </a:prstGeom>
            <a:noFill/>
          </p:spPr>
          <p:txBody>
            <a:bodyPr wrap="square" lIns="103644" tIns="51822" rIns="103644" bIns="51822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50" kern="0" dirty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endParaRPr lang="en-US" sz="1050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06" name="组合 105"/>
          <p:cNvGrpSpPr/>
          <p:nvPr>
            <p:custDataLst>
              <p:tags r:id="rId6"/>
            </p:custDataLst>
          </p:nvPr>
        </p:nvGrpSpPr>
        <p:grpSpPr>
          <a:xfrm>
            <a:off x="3169926" y="3426461"/>
            <a:ext cx="661452" cy="661346"/>
            <a:chOff x="4450933" y="3791953"/>
            <a:chExt cx="1319306" cy="1319782"/>
          </a:xfrm>
        </p:grpSpPr>
        <p:grpSp>
          <p:nvGrpSpPr>
            <p:cNvPr id="107" name="组合 106"/>
            <p:cNvGrpSpPr/>
            <p:nvPr/>
          </p:nvGrpSpPr>
          <p:grpSpPr>
            <a:xfrm>
              <a:off x="4450933" y="3791953"/>
              <a:ext cx="1319306" cy="1319782"/>
              <a:chOff x="4345444" y="2542859"/>
              <a:chExt cx="1810550" cy="1811205"/>
            </a:xfrm>
          </p:grpSpPr>
          <p:grpSp>
            <p:nvGrpSpPr>
              <p:cNvPr id="109" name="组合 108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111" name="同心圆 110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050" kern="0">
                    <a:solidFill>
                      <a:prstClr val="black"/>
                    </a:solidFill>
                    <a:latin typeface="Calibri" panose="020F0502020204030204"/>
                    <a:ea typeface="微软雅黑" panose="020B0503020204020204" charset="-122"/>
                  </a:endParaRPr>
                </a:p>
              </p:txBody>
            </p:sp>
            <p:sp>
              <p:nvSpPr>
                <p:cNvPr id="112" name="椭圆 111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050" kern="0">
                    <a:solidFill>
                      <a:prstClr val="white"/>
                    </a:solidFill>
                    <a:latin typeface="Calibri" panose="020F0502020204030204"/>
                    <a:ea typeface="微软雅黑" panose="020B0503020204020204" charset="-122"/>
                  </a:endParaRPr>
                </a:p>
              </p:txBody>
            </p:sp>
          </p:grpSp>
          <p:sp>
            <p:nvSpPr>
              <p:cNvPr id="110" name="椭圆 109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0070C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050" kern="0">
                  <a:solidFill>
                    <a:prstClr val="white"/>
                  </a:solidFill>
                  <a:latin typeface="Calibri" panose="020F0502020204030204"/>
                  <a:ea typeface="微软雅黑" panose="020B0503020204020204" charset="-122"/>
                </a:endParaRPr>
              </a:p>
            </p:txBody>
          </p:sp>
        </p:grpSp>
        <p:sp>
          <p:nvSpPr>
            <p:cNvPr id="108" name="TextBox 111"/>
            <p:cNvSpPr txBox="1"/>
            <p:nvPr/>
          </p:nvSpPr>
          <p:spPr>
            <a:xfrm>
              <a:off x="4685483" y="4180592"/>
              <a:ext cx="850203" cy="527158"/>
            </a:xfrm>
            <a:prstGeom prst="rect">
              <a:avLst/>
            </a:prstGeom>
            <a:noFill/>
          </p:spPr>
          <p:txBody>
            <a:bodyPr wrap="square" lIns="103644" tIns="51822" rIns="103644" bIns="51822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50" kern="0" dirty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5</a:t>
              </a:r>
              <a:endParaRPr lang="en-US" sz="1050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13" name="组合 112"/>
          <p:cNvGrpSpPr/>
          <p:nvPr>
            <p:custDataLst>
              <p:tags r:id="rId7"/>
            </p:custDataLst>
          </p:nvPr>
        </p:nvGrpSpPr>
        <p:grpSpPr>
          <a:xfrm>
            <a:off x="4009506" y="3501841"/>
            <a:ext cx="546919" cy="510587"/>
            <a:chOff x="6119197" y="3942381"/>
            <a:chExt cx="1090863" cy="1018926"/>
          </a:xfrm>
        </p:grpSpPr>
        <p:grpSp>
          <p:nvGrpSpPr>
            <p:cNvPr id="114" name="组合 113"/>
            <p:cNvGrpSpPr/>
            <p:nvPr/>
          </p:nvGrpSpPr>
          <p:grpSpPr>
            <a:xfrm>
              <a:off x="6119197" y="3942381"/>
              <a:ext cx="1018558" cy="1018926"/>
              <a:chOff x="4345444" y="2542859"/>
              <a:chExt cx="1810550" cy="1811205"/>
            </a:xfrm>
          </p:grpSpPr>
          <p:grpSp>
            <p:nvGrpSpPr>
              <p:cNvPr id="116" name="组合 115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118" name="同心圆 117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050" kern="0">
                    <a:solidFill>
                      <a:prstClr val="black"/>
                    </a:solidFill>
                    <a:latin typeface="Calibri" panose="020F0502020204030204"/>
                    <a:ea typeface="微软雅黑" panose="020B0503020204020204" charset="-122"/>
                  </a:endParaRPr>
                </a:p>
              </p:txBody>
            </p:sp>
            <p:sp>
              <p:nvSpPr>
                <p:cNvPr id="119" name="椭圆 118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050" kern="0">
                    <a:solidFill>
                      <a:prstClr val="white"/>
                    </a:solidFill>
                    <a:latin typeface="Calibri" panose="020F0502020204030204"/>
                    <a:ea typeface="微软雅黑" panose="020B0503020204020204" charset="-122"/>
                  </a:endParaRPr>
                </a:p>
              </p:txBody>
            </p:sp>
          </p:grpSp>
          <p:sp>
            <p:nvSpPr>
              <p:cNvPr id="117" name="椭圆 116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050" kern="0">
                  <a:solidFill>
                    <a:prstClr val="white"/>
                  </a:solidFill>
                  <a:latin typeface="Calibri" panose="020F0502020204030204"/>
                  <a:ea typeface="微软雅黑" panose="020B0503020204020204" charset="-122"/>
                </a:endParaRPr>
              </a:p>
            </p:txBody>
          </p:sp>
        </p:grpSp>
        <p:sp>
          <p:nvSpPr>
            <p:cNvPr id="115" name="TextBox 118"/>
            <p:cNvSpPr txBox="1"/>
            <p:nvPr/>
          </p:nvSpPr>
          <p:spPr>
            <a:xfrm>
              <a:off x="6359855" y="4170085"/>
              <a:ext cx="850205" cy="634869"/>
            </a:xfrm>
            <a:prstGeom prst="rect">
              <a:avLst/>
            </a:prstGeom>
            <a:noFill/>
          </p:spPr>
          <p:txBody>
            <a:bodyPr wrap="square" lIns="103644" tIns="51822" rIns="103644" bIns="51822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kern="0" dirty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6</a:t>
              </a:r>
              <a:endParaRPr lang="en-US" sz="1400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20" name="组合 119"/>
          <p:cNvGrpSpPr/>
          <p:nvPr>
            <p:custDataLst>
              <p:tags r:id="rId8"/>
            </p:custDataLst>
          </p:nvPr>
        </p:nvGrpSpPr>
        <p:grpSpPr>
          <a:xfrm>
            <a:off x="4673600" y="3443605"/>
            <a:ext cx="883285" cy="704850"/>
            <a:chOff x="7486713" y="3942381"/>
            <a:chExt cx="1266755" cy="1018926"/>
          </a:xfrm>
        </p:grpSpPr>
        <p:grpSp>
          <p:nvGrpSpPr>
            <p:cNvPr id="121" name="组合 120"/>
            <p:cNvGrpSpPr/>
            <p:nvPr/>
          </p:nvGrpSpPr>
          <p:grpSpPr>
            <a:xfrm>
              <a:off x="7486713" y="3942381"/>
              <a:ext cx="1018558" cy="1018926"/>
              <a:chOff x="4345444" y="2542859"/>
              <a:chExt cx="1810550" cy="1811205"/>
            </a:xfrm>
          </p:grpSpPr>
          <p:grpSp>
            <p:nvGrpSpPr>
              <p:cNvPr id="123" name="组合 122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125" name="同心圆 124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050" kern="0">
                    <a:solidFill>
                      <a:prstClr val="black"/>
                    </a:solidFill>
                    <a:latin typeface="Calibri" panose="020F0502020204030204"/>
                    <a:ea typeface="微软雅黑" panose="020B0503020204020204" charset="-122"/>
                  </a:endParaRPr>
                </a:p>
              </p:txBody>
            </p:sp>
            <p:sp>
              <p:nvSpPr>
                <p:cNvPr id="126" name="椭圆 125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050" kern="0">
                    <a:solidFill>
                      <a:prstClr val="white"/>
                    </a:solidFill>
                    <a:latin typeface="Calibri" panose="020F0502020204030204"/>
                    <a:ea typeface="微软雅黑" panose="020B0503020204020204" charset="-122"/>
                  </a:endParaRPr>
                </a:p>
              </p:txBody>
            </p:sp>
          </p:grpSp>
          <p:sp>
            <p:nvSpPr>
              <p:cNvPr id="124" name="椭圆 123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0070C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050" kern="0">
                  <a:solidFill>
                    <a:prstClr val="white"/>
                  </a:solidFill>
                  <a:latin typeface="Calibri" panose="020F0502020204030204"/>
                  <a:ea typeface="微软雅黑" panose="020B0503020204020204" charset="-122"/>
                </a:endParaRPr>
              </a:p>
            </p:txBody>
          </p:sp>
        </p:grpSp>
        <p:sp>
          <p:nvSpPr>
            <p:cNvPr id="122" name="TextBox 125"/>
            <p:cNvSpPr txBox="1"/>
            <p:nvPr/>
          </p:nvSpPr>
          <p:spPr>
            <a:xfrm>
              <a:off x="7762391" y="4257269"/>
              <a:ext cx="991077" cy="459894"/>
            </a:xfrm>
            <a:prstGeom prst="rect">
              <a:avLst/>
            </a:prstGeom>
            <a:noFill/>
          </p:spPr>
          <p:txBody>
            <a:bodyPr wrap="square" lIns="103644" tIns="51822" rIns="103644" bIns="51822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kern="0" dirty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7</a:t>
              </a:r>
              <a:endParaRPr lang="en-US" sz="1400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27" name="组合 126"/>
          <p:cNvGrpSpPr/>
          <p:nvPr>
            <p:custDataLst>
              <p:tags r:id="rId9"/>
            </p:custDataLst>
          </p:nvPr>
        </p:nvGrpSpPr>
        <p:grpSpPr>
          <a:xfrm>
            <a:off x="5480050" y="3515995"/>
            <a:ext cx="633730" cy="611505"/>
            <a:chOff x="8854229" y="3773382"/>
            <a:chExt cx="1356434" cy="1356924"/>
          </a:xfrm>
        </p:grpSpPr>
        <p:grpSp>
          <p:nvGrpSpPr>
            <p:cNvPr id="128" name="组合 127"/>
            <p:cNvGrpSpPr/>
            <p:nvPr/>
          </p:nvGrpSpPr>
          <p:grpSpPr>
            <a:xfrm>
              <a:off x="8854229" y="3773382"/>
              <a:ext cx="1356434" cy="1356924"/>
              <a:chOff x="4345444" y="2542859"/>
              <a:chExt cx="1810550" cy="1811205"/>
            </a:xfrm>
          </p:grpSpPr>
          <p:grpSp>
            <p:nvGrpSpPr>
              <p:cNvPr id="130" name="组合 129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132" name="同心圆 131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050" kern="0">
                    <a:solidFill>
                      <a:prstClr val="black"/>
                    </a:solidFill>
                    <a:latin typeface="Calibri" panose="020F0502020204030204"/>
                    <a:ea typeface="微软雅黑" panose="020B0503020204020204" charset="-122"/>
                  </a:endParaRPr>
                </a:p>
              </p:txBody>
            </p:sp>
            <p:sp>
              <p:nvSpPr>
                <p:cNvPr id="133" name="椭圆 132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050" kern="0">
                    <a:solidFill>
                      <a:prstClr val="white"/>
                    </a:solidFill>
                    <a:latin typeface="Calibri" panose="020F0502020204030204"/>
                    <a:ea typeface="微软雅黑" panose="020B0503020204020204" charset="-122"/>
                  </a:endParaRPr>
                </a:p>
              </p:txBody>
            </p:sp>
          </p:grpSp>
          <p:sp>
            <p:nvSpPr>
              <p:cNvPr id="131" name="椭圆 130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050" kern="0">
                  <a:solidFill>
                    <a:prstClr val="white"/>
                  </a:solidFill>
                  <a:latin typeface="Calibri" panose="020F0502020204030204"/>
                  <a:ea typeface="微软雅黑" panose="020B0503020204020204" charset="-122"/>
                </a:endParaRPr>
              </a:p>
            </p:txBody>
          </p:sp>
        </p:grpSp>
        <p:sp>
          <p:nvSpPr>
            <p:cNvPr id="129" name="TextBox 132"/>
            <p:cNvSpPr txBox="1"/>
            <p:nvPr/>
          </p:nvSpPr>
          <p:spPr>
            <a:xfrm>
              <a:off x="9176093" y="3973460"/>
              <a:ext cx="1015119" cy="842617"/>
            </a:xfrm>
            <a:prstGeom prst="rect">
              <a:avLst/>
            </a:prstGeom>
            <a:noFill/>
          </p:spPr>
          <p:txBody>
            <a:bodyPr wrap="square" lIns="103644" tIns="51822" rIns="103644" bIns="51822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800" kern="0" dirty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8</a:t>
              </a:r>
              <a:endParaRPr lang="en-US" sz="1800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34" name="组合 133"/>
          <p:cNvGrpSpPr/>
          <p:nvPr>
            <p:custDataLst>
              <p:tags r:id="rId10"/>
            </p:custDataLst>
          </p:nvPr>
        </p:nvGrpSpPr>
        <p:grpSpPr>
          <a:xfrm>
            <a:off x="6257925" y="3369310"/>
            <a:ext cx="987425" cy="838835"/>
            <a:chOff x="10559621" y="3529102"/>
            <a:chExt cx="2155290" cy="1845484"/>
          </a:xfrm>
        </p:grpSpPr>
        <p:grpSp>
          <p:nvGrpSpPr>
            <p:cNvPr id="135" name="组合 134"/>
            <p:cNvGrpSpPr/>
            <p:nvPr/>
          </p:nvGrpSpPr>
          <p:grpSpPr>
            <a:xfrm>
              <a:off x="10559621" y="3529102"/>
              <a:ext cx="1844818" cy="1845484"/>
              <a:chOff x="4345444" y="2542859"/>
              <a:chExt cx="1810550" cy="1811205"/>
            </a:xfrm>
          </p:grpSpPr>
          <p:grpSp>
            <p:nvGrpSpPr>
              <p:cNvPr id="137" name="组合 136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139" name="同心圆 138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050" kern="0">
                    <a:solidFill>
                      <a:prstClr val="black"/>
                    </a:solidFill>
                    <a:latin typeface="Calibri" panose="020F0502020204030204"/>
                    <a:ea typeface="微软雅黑" panose="020B0503020204020204" charset="-122"/>
                  </a:endParaRPr>
                </a:p>
              </p:txBody>
            </p:sp>
            <p:sp>
              <p:nvSpPr>
                <p:cNvPr id="140" name="椭圆 139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050" kern="0">
                    <a:solidFill>
                      <a:prstClr val="white"/>
                    </a:solidFill>
                    <a:latin typeface="Calibri" panose="020F0502020204030204"/>
                    <a:ea typeface="微软雅黑" panose="020B0503020204020204" charset="-122"/>
                  </a:endParaRPr>
                </a:p>
              </p:txBody>
            </p:sp>
          </p:grpSp>
          <p:sp>
            <p:nvSpPr>
              <p:cNvPr id="138" name="椭圆 137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0070C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050" kern="0">
                  <a:solidFill>
                    <a:prstClr val="white"/>
                  </a:solidFill>
                  <a:latin typeface="Calibri" panose="020F0502020204030204"/>
                  <a:ea typeface="微软雅黑" panose="020B0503020204020204" charset="-122"/>
                </a:endParaRPr>
              </a:p>
            </p:txBody>
          </p:sp>
        </p:grpSp>
        <p:sp>
          <p:nvSpPr>
            <p:cNvPr id="136" name="TextBox 139"/>
            <p:cNvSpPr txBox="1"/>
            <p:nvPr/>
          </p:nvSpPr>
          <p:spPr>
            <a:xfrm>
              <a:off x="11141757" y="4040417"/>
              <a:ext cx="1573154" cy="766973"/>
            </a:xfrm>
            <a:prstGeom prst="rect">
              <a:avLst/>
            </a:prstGeom>
            <a:noFill/>
          </p:spPr>
          <p:txBody>
            <a:bodyPr wrap="square" lIns="103644" tIns="51822" rIns="103644" bIns="51822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600" kern="0" dirty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9</a:t>
              </a:r>
              <a:endParaRPr lang="en-US" sz="1600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41" name="组合 140"/>
          <p:cNvGrpSpPr/>
          <p:nvPr>
            <p:custDataLst>
              <p:tags r:id="rId11"/>
            </p:custDataLst>
          </p:nvPr>
        </p:nvGrpSpPr>
        <p:grpSpPr>
          <a:xfrm>
            <a:off x="1473604" y="2676824"/>
            <a:ext cx="1217404" cy="687211"/>
            <a:chOff x="800766" y="1485880"/>
            <a:chExt cx="1363988" cy="869846"/>
          </a:xfrm>
        </p:grpSpPr>
        <p:sp>
          <p:nvSpPr>
            <p:cNvPr id="142" name="TextBox 145"/>
            <p:cNvSpPr txBox="1"/>
            <p:nvPr/>
          </p:nvSpPr>
          <p:spPr>
            <a:xfrm>
              <a:off x="800766" y="1485880"/>
              <a:ext cx="1363988" cy="574688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pPr algn="ct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400">
                  <a:latin typeface="华康唐风隶W5" panose="03000509000000000000" charset="-122"/>
                  <a:ea typeface="华康唐风隶W5" panose="03000509000000000000" charset="-122"/>
                  <a:cs typeface="宋体" panose="02010600030101010101" pitchFamily="2" charset="-122"/>
                  <a:sym typeface="+mn-ea"/>
                </a:rPr>
                <a:t>不该看的机密，绝对不看</a:t>
              </a:r>
              <a:endParaRPr lang="zh-CN" altLang="en-US" sz="14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endParaRPr>
            </a:p>
          </p:txBody>
        </p:sp>
        <p:cxnSp>
          <p:nvCxnSpPr>
            <p:cNvPr id="144" name="直接连接符 143"/>
            <p:cNvCxnSpPr/>
            <p:nvPr/>
          </p:nvCxnSpPr>
          <p:spPr>
            <a:xfrm flipV="1">
              <a:off x="1481601" y="2139702"/>
              <a:ext cx="0" cy="216024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headEnd type="oval" w="sm" len="sm"/>
            </a:ln>
            <a:effectLst/>
          </p:spPr>
        </p:cxnSp>
      </p:grpSp>
      <p:grpSp>
        <p:nvGrpSpPr>
          <p:cNvPr id="146" name="组合 145"/>
          <p:cNvGrpSpPr/>
          <p:nvPr>
            <p:custDataLst>
              <p:tags r:id="rId12"/>
            </p:custDataLst>
          </p:nvPr>
        </p:nvGrpSpPr>
        <p:grpSpPr>
          <a:xfrm>
            <a:off x="2909832" y="2676291"/>
            <a:ext cx="1181486" cy="666664"/>
            <a:chOff x="900852" y="1605887"/>
            <a:chExt cx="1166203" cy="749839"/>
          </a:xfrm>
        </p:grpSpPr>
        <p:sp>
          <p:nvSpPr>
            <p:cNvPr id="147" name="TextBox 150"/>
            <p:cNvSpPr txBox="1"/>
            <p:nvPr/>
          </p:nvSpPr>
          <p:spPr>
            <a:xfrm>
              <a:off x="900852" y="1605887"/>
              <a:ext cx="1166203" cy="728510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pPr algn="l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400">
                  <a:latin typeface="华康唐风隶W5" panose="03000509000000000000" charset="-122"/>
                  <a:ea typeface="华康唐风隶W5" panose="03000509000000000000" charset="-122"/>
                  <a:cs typeface="宋体" panose="02010600030101010101" pitchFamily="2" charset="-122"/>
                  <a:sym typeface="+mn-ea"/>
                </a:rPr>
                <a:t>不在非保密本上记录机密</a:t>
              </a:r>
              <a:endParaRPr lang="zh-CN" altLang="en-US" sz="14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endParaRPr>
            </a:p>
          </p:txBody>
        </p:sp>
        <p:cxnSp>
          <p:nvCxnSpPr>
            <p:cNvPr id="149" name="直接连接符 148"/>
            <p:cNvCxnSpPr/>
            <p:nvPr/>
          </p:nvCxnSpPr>
          <p:spPr>
            <a:xfrm flipV="1">
              <a:off x="1481601" y="2139702"/>
              <a:ext cx="0" cy="216024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headEnd type="oval" w="sm" len="sm"/>
            </a:ln>
            <a:effectLst/>
          </p:spPr>
        </p:cxnSp>
      </p:grpSp>
      <p:grpSp>
        <p:nvGrpSpPr>
          <p:cNvPr id="151" name="组合 150"/>
          <p:cNvGrpSpPr/>
          <p:nvPr>
            <p:custDataLst>
              <p:tags r:id="rId13"/>
            </p:custDataLst>
          </p:nvPr>
        </p:nvGrpSpPr>
        <p:grpSpPr>
          <a:xfrm>
            <a:off x="4413714" y="2599104"/>
            <a:ext cx="1229486" cy="784871"/>
            <a:chOff x="873900" y="1767302"/>
            <a:chExt cx="1166203" cy="810799"/>
          </a:xfrm>
        </p:grpSpPr>
        <p:sp>
          <p:nvSpPr>
            <p:cNvPr id="152" name="TextBox 155"/>
            <p:cNvSpPr txBox="1"/>
            <p:nvPr/>
          </p:nvSpPr>
          <p:spPr>
            <a:xfrm>
              <a:off x="873900" y="1767302"/>
              <a:ext cx="1166203" cy="779301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pPr algn="l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400">
                  <a:latin typeface="华康唐风隶W5" panose="03000509000000000000" charset="-122"/>
                  <a:ea typeface="华康唐风隶W5" panose="03000509000000000000" charset="-122"/>
                  <a:cs typeface="宋体" panose="02010600030101010101" pitchFamily="2" charset="-122"/>
                  <a:sym typeface="+mn-ea"/>
                </a:rPr>
                <a:t>不在公共场所和家属、子女、亲友面前谈论机密</a:t>
              </a:r>
              <a:endParaRPr lang="zh-CN" altLang="en-US" sz="14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华康唐风隶W5" panose="03000509000000000000" charset="-122"/>
                <a:ea typeface="华康唐风隶W5" panose="03000509000000000000" charset="-122"/>
              </a:endParaRPr>
            </a:p>
          </p:txBody>
        </p:sp>
        <p:cxnSp>
          <p:nvCxnSpPr>
            <p:cNvPr id="154" name="直接连接符 153"/>
            <p:cNvCxnSpPr/>
            <p:nvPr/>
          </p:nvCxnSpPr>
          <p:spPr>
            <a:xfrm flipV="1">
              <a:off x="1481601" y="2362077"/>
              <a:ext cx="0" cy="216024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headEnd type="oval" w="sm" len="sm"/>
            </a:ln>
            <a:effectLst/>
          </p:spPr>
        </p:cxnSp>
      </p:grpSp>
      <p:grpSp>
        <p:nvGrpSpPr>
          <p:cNvPr id="156" name="组合 155"/>
          <p:cNvGrpSpPr/>
          <p:nvPr>
            <p:custDataLst>
              <p:tags r:id="rId14"/>
            </p:custDataLst>
          </p:nvPr>
        </p:nvGrpSpPr>
        <p:grpSpPr>
          <a:xfrm>
            <a:off x="6082599" y="2479424"/>
            <a:ext cx="1162985" cy="926465"/>
            <a:chOff x="873900" y="1767302"/>
            <a:chExt cx="1166203" cy="986011"/>
          </a:xfrm>
        </p:grpSpPr>
        <p:sp>
          <p:nvSpPr>
            <p:cNvPr id="157" name="TextBox 160"/>
            <p:cNvSpPr txBox="1"/>
            <p:nvPr/>
          </p:nvSpPr>
          <p:spPr>
            <a:xfrm>
              <a:off x="873900" y="1767302"/>
              <a:ext cx="1166203" cy="986011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pPr algn="l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400">
                  <a:latin typeface="华康唐风隶W5" panose="03000509000000000000" charset="-122"/>
                  <a:ea typeface="华康唐风隶W5" panose="03000509000000000000" charset="-122"/>
                  <a:cs typeface="宋体" panose="02010600030101010101" pitchFamily="2" charset="-122"/>
                  <a:sym typeface="+mn-ea"/>
                </a:rPr>
                <a:t>不在普通电话、明码电报、普通邮局传递机密事项</a:t>
              </a:r>
              <a:endParaRPr lang="zh-CN" altLang="en-US" sz="14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endParaRPr>
            </a:p>
          </p:txBody>
        </p:sp>
        <p:cxnSp>
          <p:nvCxnSpPr>
            <p:cNvPr id="159" name="直接连接符 158"/>
            <p:cNvCxnSpPr/>
            <p:nvPr/>
          </p:nvCxnSpPr>
          <p:spPr>
            <a:xfrm flipV="1">
              <a:off x="1481432" y="2434596"/>
              <a:ext cx="0" cy="293979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headEnd type="oval" w="sm" len="sm"/>
            </a:ln>
            <a:effectLst/>
          </p:spPr>
        </p:cxnSp>
      </p:grpSp>
      <p:grpSp>
        <p:nvGrpSpPr>
          <p:cNvPr id="161" name="组合 160"/>
          <p:cNvGrpSpPr/>
          <p:nvPr>
            <p:custDataLst>
              <p:tags r:id="rId15"/>
            </p:custDataLst>
          </p:nvPr>
        </p:nvGrpSpPr>
        <p:grpSpPr>
          <a:xfrm>
            <a:off x="2202313" y="4189095"/>
            <a:ext cx="1218410" cy="924852"/>
            <a:chOff x="873900" y="1428962"/>
            <a:chExt cx="1166203" cy="1136842"/>
          </a:xfrm>
        </p:grpSpPr>
        <p:sp>
          <p:nvSpPr>
            <p:cNvPr id="162" name="TextBox 165"/>
            <p:cNvSpPr txBox="1"/>
            <p:nvPr/>
          </p:nvSpPr>
          <p:spPr>
            <a:xfrm>
              <a:off x="873900" y="1769642"/>
              <a:ext cx="1166203" cy="796162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pPr algn="ct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400">
                  <a:latin typeface="华康唐风隶W5" panose="03000509000000000000" charset="-122"/>
                  <a:ea typeface="华康唐风隶W5" panose="03000509000000000000" charset="-122"/>
                  <a:cs typeface="宋体" panose="02010600030101010101" pitchFamily="2" charset="-122"/>
                  <a:sym typeface="+mn-ea"/>
                </a:rPr>
                <a:t>不该记录的机密，绝对不记录</a:t>
              </a:r>
              <a:endParaRPr lang="zh-CN" altLang="en-US" sz="14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endParaRPr>
            </a:p>
          </p:txBody>
        </p:sp>
        <p:cxnSp>
          <p:nvCxnSpPr>
            <p:cNvPr id="164" name="直接连接符 163"/>
            <p:cNvCxnSpPr/>
            <p:nvPr/>
          </p:nvCxnSpPr>
          <p:spPr>
            <a:xfrm>
              <a:off x="1481564" y="1428962"/>
              <a:ext cx="0" cy="286462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headEnd type="oval" w="sm" len="sm"/>
            </a:ln>
            <a:effectLst/>
          </p:spPr>
        </p:cxnSp>
      </p:grpSp>
      <p:grpSp>
        <p:nvGrpSpPr>
          <p:cNvPr id="166" name="组合 165"/>
          <p:cNvGrpSpPr/>
          <p:nvPr>
            <p:custDataLst>
              <p:tags r:id="rId16"/>
            </p:custDataLst>
          </p:nvPr>
        </p:nvGrpSpPr>
        <p:grpSpPr>
          <a:xfrm>
            <a:off x="3630454" y="4160580"/>
            <a:ext cx="1218410" cy="800968"/>
            <a:chOff x="873900" y="1340833"/>
            <a:chExt cx="1166203" cy="984562"/>
          </a:xfrm>
        </p:grpSpPr>
        <p:sp>
          <p:nvSpPr>
            <p:cNvPr id="167" name="TextBox 170"/>
            <p:cNvSpPr txBox="1"/>
            <p:nvPr/>
          </p:nvSpPr>
          <p:spPr>
            <a:xfrm>
              <a:off x="873900" y="1767301"/>
              <a:ext cx="1166203" cy="558094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pPr algn="ct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400">
                  <a:latin typeface="华康唐风隶W5" panose="03000509000000000000" charset="-122"/>
                  <a:ea typeface="华康唐风隶W5" panose="03000509000000000000" charset="-122"/>
                  <a:cs typeface="宋体" panose="02010600030101010101" pitchFamily="2" charset="-122"/>
                  <a:sym typeface="+mn-ea"/>
                </a:rPr>
                <a:t>不在私人通信中涉及机密</a:t>
              </a:r>
              <a:endParaRPr lang="zh-CN" altLang="en-US" sz="14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endParaRPr>
            </a:p>
          </p:txBody>
        </p:sp>
        <p:cxnSp>
          <p:nvCxnSpPr>
            <p:cNvPr id="169" name="直接连接符 168"/>
            <p:cNvCxnSpPr/>
            <p:nvPr/>
          </p:nvCxnSpPr>
          <p:spPr>
            <a:xfrm>
              <a:off x="1481601" y="1340833"/>
              <a:ext cx="0" cy="200492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headEnd type="oval" w="sm" len="sm"/>
            </a:ln>
            <a:effectLst/>
          </p:spPr>
        </p:cxnSp>
      </p:grpSp>
      <p:grpSp>
        <p:nvGrpSpPr>
          <p:cNvPr id="171" name="组合 170"/>
          <p:cNvGrpSpPr/>
          <p:nvPr>
            <p:custDataLst>
              <p:tags r:id="rId17"/>
            </p:custDataLst>
          </p:nvPr>
        </p:nvGrpSpPr>
        <p:grpSpPr>
          <a:xfrm>
            <a:off x="5192257" y="4160580"/>
            <a:ext cx="1218410" cy="1188318"/>
            <a:chOff x="873900" y="1340833"/>
            <a:chExt cx="1166203" cy="1460698"/>
          </a:xfrm>
        </p:grpSpPr>
        <p:sp>
          <p:nvSpPr>
            <p:cNvPr id="172" name="TextBox 175"/>
            <p:cNvSpPr txBox="1"/>
            <p:nvPr/>
          </p:nvSpPr>
          <p:spPr>
            <a:xfrm>
              <a:off x="873900" y="1767301"/>
              <a:ext cx="1166203" cy="1034230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lstStyle/>
            <a:p>
              <a:pPr algn="ct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400">
                  <a:latin typeface="华康唐风隶W5" panose="03000509000000000000" charset="-122"/>
                  <a:ea typeface="华康唐风隶W5" panose="03000509000000000000" charset="-122"/>
                  <a:cs typeface="宋体" panose="02010600030101010101" pitchFamily="2" charset="-122"/>
                  <a:sym typeface="+mn-ea"/>
                </a:rPr>
                <a:t>不在不利于保密的地方存放机密文件和资料</a:t>
              </a:r>
              <a:endParaRPr lang="zh-CN" altLang="en-US" sz="14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华康唐风隶W5" panose="03000509000000000000" charset="-122"/>
                <a:ea typeface="华康唐风隶W5" panose="03000509000000000000" charset="-122"/>
              </a:endParaRPr>
            </a:p>
          </p:txBody>
        </p:sp>
        <p:cxnSp>
          <p:nvCxnSpPr>
            <p:cNvPr id="174" name="直接连接符 173"/>
            <p:cNvCxnSpPr/>
            <p:nvPr/>
          </p:nvCxnSpPr>
          <p:spPr>
            <a:xfrm>
              <a:off x="1481601" y="1340833"/>
              <a:ext cx="0" cy="200492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headEnd type="oval" w="sm" len="sm"/>
            </a:ln>
            <a:effectLst/>
          </p:spPr>
        </p:cxnSp>
      </p:grpSp>
      <p:grpSp>
        <p:nvGrpSpPr>
          <p:cNvPr id="176" name="组合 175"/>
          <p:cNvGrpSpPr/>
          <p:nvPr>
            <p:custDataLst>
              <p:tags r:id="rId18"/>
            </p:custDataLst>
          </p:nvPr>
        </p:nvGrpSpPr>
        <p:grpSpPr>
          <a:xfrm>
            <a:off x="553231" y="1150483"/>
            <a:ext cx="335756" cy="335756"/>
            <a:chOff x="657224" y="1451026"/>
            <a:chExt cx="447675" cy="447675"/>
          </a:xfrm>
        </p:grpSpPr>
        <p:sp>
          <p:nvSpPr>
            <p:cNvPr id="177" name="菱形 176"/>
            <p:cNvSpPr/>
            <p:nvPr/>
          </p:nvSpPr>
          <p:spPr>
            <a:xfrm>
              <a:off x="657224" y="1451026"/>
              <a:ext cx="447675" cy="447675"/>
            </a:xfrm>
            <a:prstGeom prst="diamond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charset="-122"/>
              </a:endParaRPr>
            </a:p>
          </p:txBody>
        </p:sp>
        <p:sp>
          <p:nvSpPr>
            <p:cNvPr id="178" name="菱形 177"/>
            <p:cNvSpPr/>
            <p:nvPr/>
          </p:nvSpPr>
          <p:spPr>
            <a:xfrm>
              <a:off x="685798" y="1479600"/>
              <a:ext cx="390525" cy="390525"/>
            </a:xfrm>
            <a:prstGeom prst="diamond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charset="-122"/>
              </a:endParaRPr>
            </a:p>
          </p:txBody>
        </p:sp>
      </p:grpSp>
      <p:grpSp>
        <p:nvGrpSpPr>
          <p:cNvPr id="179" name="组合 178"/>
          <p:cNvGrpSpPr/>
          <p:nvPr>
            <p:custDataLst>
              <p:tags r:id="rId19"/>
            </p:custDataLst>
          </p:nvPr>
        </p:nvGrpSpPr>
        <p:grpSpPr>
          <a:xfrm>
            <a:off x="731827" y="1165096"/>
            <a:ext cx="335756" cy="335756"/>
            <a:chOff x="657224" y="1451026"/>
            <a:chExt cx="447675" cy="447675"/>
          </a:xfrm>
        </p:grpSpPr>
        <p:sp>
          <p:nvSpPr>
            <p:cNvPr id="180" name="菱形 179"/>
            <p:cNvSpPr/>
            <p:nvPr/>
          </p:nvSpPr>
          <p:spPr>
            <a:xfrm>
              <a:off x="657224" y="1451026"/>
              <a:ext cx="447675" cy="447675"/>
            </a:xfrm>
            <a:prstGeom prst="diamond">
              <a:avLst/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charset="-122"/>
              </a:endParaRPr>
            </a:p>
          </p:txBody>
        </p:sp>
        <p:sp>
          <p:nvSpPr>
            <p:cNvPr id="181" name="菱形 180"/>
            <p:cNvSpPr/>
            <p:nvPr/>
          </p:nvSpPr>
          <p:spPr>
            <a:xfrm>
              <a:off x="685798" y="1479600"/>
              <a:ext cx="390525" cy="390525"/>
            </a:xfrm>
            <a:prstGeom prst="diamond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solidFill>
                  <a:srgbClr val="C00000"/>
                </a:solidFill>
                <a:ea typeface="微软雅黑" panose="020B0503020204020204" charset="-122"/>
              </a:endParaRPr>
            </a:p>
          </p:txBody>
        </p:sp>
      </p:grpSp>
      <p:grpSp>
        <p:nvGrpSpPr>
          <p:cNvPr id="9" name="组合 8"/>
          <p:cNvGrpSpPr/>
          <p:nvPr>
            <p:custDataLst>
              <p:tags r:id="rId20"/>
            </p:custDataLst>
          </p:nvPr>
        </p:nvGrpSpPr>
        <p:grpSpPr>
          <a:xfrm>
            <a:off x="1756278" y="3406019"/>
            <a:ext cx="652470" cy="652366"/>
            <a:chOff x="1466675" y="3784103"/>
            <a:chExt cx="1301392" cy="1301862"/>
          </a:xfrm>
        </p:grpSpPr>
        <p:grpSp>
          <p:nvGrpSpPr>
            <p:cNvPr id="10" name="组合 9"/>
            <p:cNvGrpSpPr/>
            <p:nvPr/>
          </p:nvGrpSpPr>
          <p:grpSpPr>
            <a:xfrm>
              <a:off x="1466675" y="3784103"/>
              <a:ext cx="1301392" cy="1301862"/>
              <a:chOff x="4345444" y="2542859"/>
              <a:chExt cx="1810550" cy="1811205"/>
            </a:xfrm>
          </p:grpSpPr>
          <p:grpSp>
            <p:nvGrpSpPr>
              <p:cNvPr id="11" name="组合 10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12" name="同心圆 11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050" kern="0">
                    <a:solidFill>
                      <a:prstClr val="black"/>
                    </a:solidFill>
                    <a:latin typeface="Calibri" panose="020F0502020204030204"/>
                    <a:ea typeface="微软雅黑" panose="020B0503020204020204" charset="-122"/>
                  </a:endParaRPr>
                </a:p>
              </p:txBody>
            </p:sp>
            <p:sp>
              <p:nvSpPr>
                <p:cNvPr id="13" name="椭圆 12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050" kern="0">
                    <a:solidFill>
                      <a:prstClr val="white"/>
                    </a:solidFill>
                    <a:latin typeface="Calibri" panose="020F0502020204030204"/>
                    <a:ea typeface="微软雅黑" panose="020B0503020204020204" charset="-122"/>
                  </a:endParaRPr>
                </a:p>
              </p:txBody>
            </p:sp>
          </p:grpSp>
          <p:sp>
            <p:nvSpPr>
              <p:cNvPr id="14" name="椭圆 13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0070C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050" kern="0">
                  <a:solidFill>
                    <a:prstClr val="white"/>
                  </a:solidFill>
                  <a:latin typeface="Calibri" panose="020F0502020204030204"/>
                  <a:ea typeface="微软雅黑" panose="020B0503020204020204" charset="-122"/>
                </a:endParaRPr>
              </a:p>
            </p:txBody>
          </p:sp>
        </p:grpSp>
        <p:sp>
          <p:nvSpPr>
            <p:cNvPr id="15" name="TextBox 97"/>
            <p:cNvSpPr txBox="1"/>
            <p:nvPr/>
          </p:nvSpPr>
          <p:spPr>
            <a:xfrm>
              <a:off x="1692270" y="4180597"/>
              <a:ext cx="850204" cy="527158"/>
            </a:xfrm>
            <a:prstGeom prst="rect">
              <a:avLst/>
            </a:prstGeom>
            <a:noFill/>
          </p:spPr>
          <p:txBody>
            <a:bodyPr wrap="square" lIns="103644" tIns="51822" rIns="103644" bIns="51822" rtlCol="0">
              <a:spAutoFit/>
            </a:bodyPr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50" kern="0" dirty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  <a:endParaRPr lang="en-US" sz="1050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6" name="组合 15"/>
          <p:cNvGrpSpPr/>
          <p:nvPr>
            <p:custDataLst>
              <p:tags r:id="rId21"/>
            </p:custDataLst>
          </p:nvPr>
        </p:nvGrpSpPr>
        <p:grpSpPr>
          <a:xfrm>
            <a:off x="2556626" y="3515811"/>
            <a:ext cx="510668" cy="510587"/>
            <a:chOff x="6119197" y="3942381"/>
            <a:chExt cx="1018558" cy="1018926"/>
          </a:xfrm>
        </p:grpSpPr>
        <p:grpSp>
          <p:nvGrpSpPr>
            <p:cNvPr id="17" name="组合 16"/>
            <p:cNvGrpSpPr/>
            <p:nvPr/>
          </p:nvGrpSpPr>
          <p:grpSpPr>
            <a:xfrm>
              <a:off x="6119197" y="3942381"/>
              <a:ext cx="1018558" cy="1018926"/>
              <a:chOff x="4345444" y="2542859"/>
              <a:chExt cx="1810550" cy="1811205"/>
            </a:xfrm>
          </p:grpSpPr>
          <p:grpSp>
            <p:nvGrpSpPr>
              <p:cNvPr id="18" name="组合 17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19" name="同心圆 18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050" kern="0">
                    <a:solidFill>
                      <a:prstClr val="black"/>
                    </a:solidFill>
                    <a:latin typeface="Calibri" panose="020F0502020204030204"/>
                    <a:ea typeface="微软雅黑" panose="020B0503020204020204" charset="-122"/>
                  </a:endParaRPr>
                </a:p>
              </p:txBody>
            </p:sp>
            <p:sp>
              <p:nvSpPr>
                <p:cNvPr id="20" name="椭圆 19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050" kern="0">
                    <a:solidFill>
                      <a:prstClr val="white"/>
                    </a:solidFill>
                    <a:latin typeface="Calibri" panose="020F0502020204030204"/>
                    <a:ea typeface="微软雅黑" panose="020B0503020204020204" charset="-122"/>
                  </a:endParaRPr>
                </a:p>
              </p:txBody>
            </p:sp>
          </p:grpSp>
          <p:sp>
            <p:nvSpPr>
              <p:cNvPr id="21" name="椭圆 20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050" kern="0">
                  <a:solidFill>
                    <a:prstClr val="white"/>
                  </a:solidFill>
                  <a:latin typeface="Calibri" panose="020F0502020204030204"/>
                  <a:ea typeface="微软雅黑" panose="020B0503020204020204" charset="-122"/>
                </a:endParaRPr>
              </a:p>
            </p:txBody>
          </p:sp>
        </p:grpSp>
        <p:sp>
          <p:nvSpPr>
            <p:cNvPr id="22" name="TextBox 118"/>
            <p:cNvSpPr txBox="1"/>
            <p:nvPr/>
          </p:nvSpPr>
          <p:spPr>
            <a:xfrm>
              <a:off x="6209136" y="4196696"/>
              <a:ext cx="850205" cy="527157"/>
            </a:xfrm>
            <a:prstGeom prst="rect">
              <a:avLst/>
            </a:prstGeom>
            <a:noFill/>
          </p:spPr>
          <p:txBody>
            <a:bodyPr wrap="square" lIns="103644" tIns="51822" rIns="103644" bIns="51822" rtlCol="0">
              <a:spAutoFit/>
            </a:bodyPr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50" kern="0" dirty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4</a:t>
              </a:r>
              <a:endParaRPr lang="en-US" sz="1050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3" name="组合 22"/>
          <p:cNvGrpSpPr/>
          <p:nvPr>
            <p:custDataLst>
              <p:tags r:id="rId22"/>
            </p:custDataLst>
          </p:nvPr>
        </p:nvGrpSpPr>
        <p:grpSpPr>
          <a:xfrm>
            <a:off x="7302500" y="3137535"/>
            <a:ext cx="1101090" cy="1134745"/>
            <a:chOff x="8854229" y="3773382"/>
            <a:chExt cx="1356434" cy="1356924"/>
          </a:xfrm>
        </p:grpSpPr>
        <p:grpSp>
          <p:nvGrpSpPr>
            <p:cNvPr id="24" name="组合 23"/>
            <p:cNvGrpSpPr/>
            <p:nvPr/>
          </p:nvGrpSpPr>
          <p:grpSpPr>
            <a:xfrm>
              <a:off x="8854229" y="3773382"/>
              <a:ext cx="1356434" cy="1356924"/>
              <a:chOff x="4345444" y="2542859"/>
              <a:chExt cx="1810550" cy="1811205"/>
            </a:xfrm>
          </p:grpSpPr>
          <p:grpSp>
            <p:nvGrpSpPr>
              <p:cNvPr id="25" name="组合 24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26" name="同心圆 25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>
                        <a:lumMod val="95000"/>
                      </a:sysClr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050" kern="0">
                    <a:solidFill>
                      <a:prstClr val="black"/>
                    </a:solidFill>
                    <a:latin typeface="Calibri" panose="020F0502020204030204"/>
                    <a:ea typeface="微软雅黑" panose="020B0503020204020204" charset="-122"/>
                  </a:endParaRPr>
                </a:p>
              </p:txBody>
            </p:sp>
            <p:sp>
              <p:nvSpPr>
                <p:cNvPr id="27" name="椭圆 26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1050" kern="0">
                    <a:solidFill>
                      <a:prstClr val="white"/>
                    </a:solidFill>
                    <a:latin typeface="Calibri" panose="020F0502020204030204"/>
                    <a:ea typeface="微软雅黑" panose="020B0503020204020204" charset="-122"/>
                  </a:endParaRPr>
                </a:p>
              </p:txBody>
            </p:sp>
          </p:grpSp>
          <p:sp>
            <p:nvSpPr>
              <p:cNvPr id="28" name="椭圆 27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1050" kern="0">
                  <a:solidFill>
                    <a:prstClr val="white"/>
                  </a:solidFill>
                  <a:latin typeface="Calibri" panose="020F0502020204030204"/>
                  <a:ea typeface="微软雅黑" panose="020B0503020204020204" charset="-122"/>
                </a:endParaRPr>
              </a:p>
            </p:txBody>
          </p:sp>
        </p:grpSp>
        <p:sp>
          <p:nvSpPr>
            <p:cNvPr id="29" name="TextBox 132"/>
            <p:cNvSpPr txBox="1"/>
            <p:nvPr/>
          </p:nvSpPr>
          <p:spPr>
            <a:xfrm>
              <a:off x="9157115" y="4180592"/>
              <a:ext cx="1015119" cy="490528"/>
            </a:xfrm>
            <a:prstGeom prst="rect">
              <a:avLst/>
            </a:prstGeom>
            <a:noFill/>
          </p:spPr>
          <p:txBody>
            <a:bodyPr wrap="square" lIns="103644" tIns="51822" rIns="103644" bIns="51822" rtlCol="0">
              <a:spAutoFit/>
            </a:bodyPr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10</a:t>
              </a:r>
              <a:endParaRPr lang="en-US" sz="2000" kern="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0" name="组合 29"/>
          <p:cNvGrpSpPr/>
          <p:nvPr>
            <p:custDataLst>
              <p:tags r:id="rId23"/>
            </p:custDataLst>
          </p:nvPr>
        </p:nvGrpSpPr>
        <p:grpSpPr>
          <a:xfrm>
            <a:off x="147724" y="2666029"/>
            <a:ext cx="1122045" cy="687211"/>
            <a:chOff x="800766" y="1485880"/>
            <a:chExt cx="1257147" cy="869846"/>
          </a:xfrm>
        </p:grpSpPr>
        <p:sp>
          <p:nvSpPr>
            <p:cNvPr id="31" name="TextBox 145"/>
            <p:cNvSpPr txBox="1"/>
            <p:nvPr/>
          </p:nvSpPr>
          <p:spPr>
            <a:xfrm>
              <a:off x="800766" y="1485880"/>
              <a:ext cx="1257147" cy="819834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p>
              <a:pPr algn="l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400">
                  <a:latin typeface="华康唐风隶W5" panose="03000509000000000000" charset="-122"/>
                  <a:ea typeface="华康唐风隶W5" panose="03000509000000000000" charset="-122"/>
                  <a:cs typeface="宋体" panose="02010600030101010101" pitchFamily="2" charset="-122"/>
                  <a:sym typeface="+mn-ea"/>
                </a:rPr>
                <a:t>不该说的机密，绝对不说</a:t>
              </a:r>
              <a:endParaRPr lang="zh-CN" altLang="en-US" sz="14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endParaRPr>
            </a:p>
          </p:txBody>
        </p:sp>
        <p:cxnSp>
          <p:nvCxnSpPr>
            <p:cNvPr id="33" name="直接连接符 32"/>
            <p:cNvCxnSpPr/>
            <p:nvPr/>
          </p:nvCxnSpPr>
          <p:spPr>
            <a:xfrm flipV="1">
              <a:off x="1481601" y="2139702"/>
              <a:ext cx="0" cy="216024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headEnd type="oval" w="sm" len="sm"/>
            </a:ln>
            <a:effectLst/>
          </p:spPr>
        </p:cxnSp>
      </p:grpSp>
      <p:grpSp>
        <p:nvGrpSpPr>
          <p:cNvPr id="40" name="组合 39"/>
          <p:cNvGrpSpPr/>
          <p:nvPr>
            <p:custDataLst>
              <p:tags r:id="rId24"/>
            </p:custDataLst>
          </p:nvPr>
        </p:nvGrpSpPr>
        <p:grpSpPr>
          <a:xfrm>
            <a:off x="845318" y="4119305"/>
            <a:ext cx="1111250" cy="994410"/>
            <a:chOff x="873900" y="1340833"/>
            <a:chExt cx="1063635" cy="1222343"/>
          </a:xfrm>
        </p:grpSpPr>
        <p:sp>
          <p:nvSpPr>
            <p:cNvPr id="41" name="TextBox 165"/>
            <p:cNvSpPr txBox="1"/>
            <p:nvPr/>
          </p:nvSpPr>
          <p:spPr>
            <a:xfrm>
              <a:off x="873900" y="1767014"/>
              <a:ext cx="1063635" cy="796162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p>
              <a:pPr algn="ct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400">
                  <a:latin typeface="华康唐风隶W5" panose="03000509000000000000" charset="-122"/>
                  <a:ea typeface="华康唐风隶W5" panose="03000509000000000000" charset="-122"/>
                  <a:cs typeface="宋体" panose="02010600030101010101" pitchFamily="2" charset="-122"/>
                  <a:sym typeface="+mn-ea"/>
                </a:rPr>
                <a:t>不该问的机密，绝对不问</a:t>
              </a:r>
              <a:endParaRPr lang="zh-CN" altLang="en-US" sz="14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endParaRPr>
            </a:p>
          </p:txBody>
        </p:sp>
        <p:cxnSp>
          <p:nvCxnSpPr>
            <p:cNvPr id="43" name="直接连接符 42"/>
            <p:cNvCxnSpPr/>
            <p:nvPr/>
          </p:nvCxnSpPr>
          <p:spPr>
            <a:xfrm>
              <a:off x="1481601" y="1340833"/>
              <a:ext cx="0" cy="200492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headEnd type="oval" w="sm" len="sm"/>
            </a:ln>
            <a:effectLst/>
          </p:spPr>
        </p:cxnSp>
      </p:grpSp>
      <p:grpSp>
        <p:nvGrpSpPr>
          <p:cNvPr id="45" name="组合 44"/>
          <p:cNvGrpSpPr/>
          <p:nvPr>
            <p:custDataLst>
              <p:tags r:id="rId25"/>
            </p:custDataLst>
          </p:nvPr>
        </p:nvGrpSpPr>
        <p:grpSpPr>
          <a:xfrm>
            <a:off x="7211557" y="4333935"/>
            <a:ext cx="1218410" cy="1044809"/>
            <a:chOff x="873900" y="1340833"/>
            <a:chExt cx="1166203" cy="1284294"/>
          </a:xfrm>
        </p:grpSpPr>
        <p:sp>
          <p:nvSpPr>
            <p:cNvPr id="46" name="TextBox 175"/>
            <p:cNvSpPr txBox="1"/>
            <p:nvPr/>
          </p:nvSpPr>
          <p:spPr>
            <a:xfrm>
              <a:off x="873900" y="1590897"/>
              <a:ext cx="1166203" cy="1034230"/>
            </a:xfrm>
            <a:prstGeom prst="rect">
              <a:avLst/>
            </a:prstGeom>
            <a:noFill/>
          </p:spPr>
          <p:txBody>
            <a:bodyPr wrap="square" lIns="68573" tIns="34286" rIns="68573" bIns="34286" rtlCol="0">
              <a:spAutoFit/>
            </a:bodyPr>
            <a:p>
              <a:pPr algn="ctr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400">
                  <a:latin typeface="华康唐风隶W5" panose="03000509000000000000" charset="-122"/>
                  <a:ea typeface="华康唐风隶W5" panose="03000509000000000000" charset="-122"/>
                  <a:cs typeface="宋体" panose="02010600030101010101" pitchFamily="2" charset="-122"/>
                  <a:sym typeface="+mn-ea"/>
                </a:rPr>
                <a:t>不携带机密材料浏览、参观、探亲、访友和出入公共场所</a:t>
              </a:r>
              <a:endParaRPr lang="zh-CN" altLang="en-US" sz="140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华康唐风隶W5" panose="03000509000000000000" charset="-122"/>
                <a:ea typeface="华康唐风隶W5" panose="03000509000000000000" charset="-122"/>
              </a:endParaRP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1481601" y="1340833"/>
              <a:ext cx="0" cy="200492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headEnd type="oval" w="sm" len="sm"/>
            </a:ln>
            <a:effectLst/>
          </p:spPr>
        </p:cxnSp>
      </p:grp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23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9">
        <p:random/>
      </p:transition>
    </mc:Choice>
    <mc:Fallback>
      <p:transition>
        <p:random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" presetClass="entr" presetSubtype="2" accel="58000" fill="hold" nodeType="afterEffect" p14:presetBounceEnd="5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1" dur="1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2" dur="1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accel="58000" fill="hold" nodeType="withEffect" p14:presetBounceEnd="55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15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16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accel="58000" fill="hold" nodeType="withEffect" p14:presetBounceEnd="55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27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28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accel="58000" fill="hold" nodeType="withEffect" p14:presetBounceEnd="55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1" dur="1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2" dur="1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accel="58000" fill="hold" nodeType="withEffect" p14:presetBounceEnd="55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5" dur="1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36" dur="1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accel="58000" fill="hold" nodeType="withEffect" p14:presetBounceEnd="5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39" dur="1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0" dur="1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accel="58000" fill="hold" nodeType="withEffect" p14:presetBounceEnd="55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5000">
                                          <p:cBhvr additive="base">
                                            <p:cTn id="43" dur="1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5000">
                                          <p:cBhvr additive="base">
                                            <p:cTn id="44" dur="1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0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2" presetID="47" presetClass="entr" presetSubtype="0" fill="hold" nodeType="after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6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74" presetID="47" presetClass="entr" presetSubtype="0" fill="hold" nodeType="after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80" presetID="42" presetClass="entr" presetSubtype="0" fill="hold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8200"/>
                                </p:stCondLst>
                                <p:childTnLst>
                                  <p:par>
                                    <p:cTn id="86" presetID="47" presetClass="entr" presetSubtype="0" fill="hold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92" presetID="42" presetClass="entr" presetSubtype="0" fill="hold" nodeType="after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10100"/>
                                </p:stCondLst>
                                <p:childTnLst>
                                  <p:par>
                                    <p:cTn id="98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10600"/>
                                </p:stCondLst>
                                <p:childTnLst>
                                  <p:par>
                                    <p:cTn id="10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1" grpId="0" bldLvl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" presetClass="entr" presetSubtype="2" accel="58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accel="58000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accel="58000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accel="5800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accel="58000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accel="58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2" accel="58000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0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2" presetID="47" presetClass="entr" presetSubtype="0" fill="hold" nodeType="after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6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74" presetID="47" presetClass="entr" presetSubtype="0" fill="hold" nodeType="after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80" presetID="42" presetClass="entr" presetSubtype="0" fill="hold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8200"/>
                                </p:stCondLst>
                                <p:childTnLst>
                                  <p:par>
                                    <p:cTn id="86" presetID="47" presetClass="entr" presetSubtype="0" fill="hold" nodeType="after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92" presetID="42" presetClass="entr" presetSubtype="0" fill="hold" nodeType="after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10100"/>
                                </p:stCondLst>
                                <p:childTnLst>
                                  <p:par>
                                    <p:cTn id="98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10600"/>
                                </p:stCondLst>
                                <p:childTnLst>
                                  <p:par>
                                    <p:cTn id="10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1" grpId="0" bldLvl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37820" y="846138"/>
            <a:ext cx="3924300" cy="836612"/>
          </a:xfrm>
        </p:spPr>
        <p:txBody>
          <a:bodyPr/>
          <a:p>
            <a:r>
              <a:rPr lang="zh-CN" altLang="en-US" sz="400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华康方圆体W7" panose="040B0709000000000000" charset="-122"/>
                <a:ea typeface="华康方圆体W7" panose="040B0709000000000000" charset="-122"/>
              </a:rPr>
              <a:t>练习题</a:t>
            </a:r>
            <a:endParaRPr lang="zh-CN" altLang="en-US" sz="400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华康方圆体W7" panose="040B0709000000000000" charset="-122"/>
              <a:ea typeface="华康方圆体W7" panose="040B0709000000000000" charset="-122"/>
            </a:endParaRPr>
          </a:p>
        </p:txBody>
      </p:sp>
      <p:pic>
        <p:nvPicPr>
          <p:cNvPr id="10" name="图片 9" descr="timgEICCGR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b="7444"/>
          <a:stretch>
            <a:fillRect/>
          </a:stretch>
        </p:blipFill>
        <p:spPr>
          <a:xfrm>
            <a:off x="5128260" y="3452495"/>
            <a:ext cx="4618355" cy="341884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94690" y="2216785"/>
            <a:ext cx="7665720" cy="23063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304800" algn="l">
              <a:lnSpc>
                <a:spcPct val="120000"/>
              </a:lnSpc>
            </a:pPr>
            <a:r>
              <a:rPr sz="2400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关于秘书的保密纪律，说法正确的有____________</a:t>
            </a:r>
            <a:endParaRPr sz="2400"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  <a:p>
            <a:pPr indent="304800" algn="l">
              <a:lnSpc>
                <a:spcPct val="120000"/>
              </a:lnSpc>
            </a:pPr>
            <a:r>
              <a:rPr sz="2400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A不该看的机密，绝对不看   B不该记录的机密，绝对不记录</a:t>
            </a:r>
            <a:endParaRPr sz="2400"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  <a:p>
            <a:pPr indent="304800" algn="l">
              <a:lnSpc>
                <a:spcPct val="120000"/>
              </a:lnSpc>
            </a:pPr>
            <a:r>
              <a:rPr sz="2400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C不在利于保密的地方存放机密文件和资料    </a:t>
            </a:r>
            <a:endParaRPr sz="2400"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  <a:p>
            <a:pPr indent="304800" algn="l">
              <a:lnSpc>
                <a:spcPct val="120000"/>
              </a:lnSpc>
            </a:pPr>
            <a:r>
              <a:rPr sz="2400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D不在普通电话、明码电报、普通邮局传递机密事项</a:t>
            </a:r>
            <a:endParaRPr sz="2400"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ransition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37820" y="846138"/>
            <a:ext cx="3924300" cy="836612"/>
          </a:xfrm>
        </p:spPr>
        <p:txBody>
          <a:bodyPr/>
          <a:p>
            <a:r>
              <a:rPr lang="zh-CN" altLang="en-US" sz="400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华康方圆体W7" panose="040B0709000000000000" charset="-122"/>
                <a:ea typeface="华康方圆体W7" panose="040B0709000000000000" charset="-122"/>
              </a:rPr>
              <a:t>练习题</a:t>
            </a:r>
            <a:endParaRPr lang="zh-CN" altLang="en-US" sz="400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华康方圆体W7" panose="040B0709000000000000" charset="-122"/>
              <a:ea typeface="华康方圆体W7" panose="040B0709000000000000" charset="-122"/>
            </a:endParaRPr>
          </a:p>
        </p:txBody>
      </p:sp>
      <p:pic>
        <p:nvPicPr>
          <p:cNvPr id="10" name="图片 9" descr="timgEICCGR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b="7444"/>
          <a:stretch>
            <a:fillRect/>
          </a:stretch>
        </p:blipFill>
        <p:spPr>
          <a:xfrm>
            <a:off x="5128260" y="3452495"/>
            <a:ext cx="4618355" cy="341884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94690" y="2216785"/>
            <a:ext cx="766572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304800" algn="l">
              <a:lnSpc>
                <a:spcPct val="150000"/>
              </a:lnSpc>
            </a:pPr>
            <a:r>
              <a:rPr sz="2400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工作实务题：某集团公司召开重要会议，对人事安排进行重要的调整，你作为筹备并列席会议的秘书，应如何做好会议保密工作？</a:t>
            </a:r>
            <a:endParaRPr sz="2400"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ransition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37820" y="846138"/>
            <a:ext cx="3924300" cy="836612"/>
          </a:xfrm>
        </p:spPr>
        <p:txBody>
          <a:bodyPr/>
          <a:p>
            <a:r>
              <a:rPr lang="zh-CN" altLang="en-US" sz="400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华康方圆体W7" panose="040B0709000000000000" charset="-122"/>
                <a:ea typeface="华康方圆体W7" panose="040B0709000000000000" charset="-122"/>
              </a:rPr>
              <a:t>练习题答案</a:t>
            </a:r>
            <a:endParaRPr lang="zh-CN" altLang="en-US" sz="400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华康方圆体W7" panose="040B0709000000000000" charset="-122"/>
              <a:ea typeface="华康方圆体W7" panose="040B0709000000000000" charset="-122"/>
            </a:endParaRPr>
          </a:p>
        </p:txBody>
      </p:sp>
      <p:pic>
        <p:nvPicPr>
          <p:cNvPr id="10" name="图片 9" descr="timgEICCGR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rcRect b="7444"/>
          <a:stretch>
            <a:fillRect/>
          </a:stretch>
        </p:blipFill>
        <p:spPr>
          <a:xfrm>
            <a:off x="5128260" y="3452495"/>
            <a:ext cx="4618355" cy="341884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94690" y="2216785"/>
            <a:ext cx="7665720" cy="3192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304800" algn="l">
              <a:lnSpc>
                <a:spcPct val="120000"/>
              </a:lnSpc>
            </a:pPr>
            <a:r>
              <a:rPr sz="2400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1、会前要布置保密工作，做好与会人员入场时的身份验证工作； </a:t>
            </a:r>
            <a:endParaRPr sz="2400"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  <a:p>
            <a:pPr indent="304800" algn="l">
              <a:lnSpc>
                <a:spcPct val="120000"/>
              </a:lnSpc>
            </a:pPr>
            <a:r>
              <a:rPr sz="2400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2、在会议内容未正式公开前，秘书人员不得泄露；</a:t>
            </a:r>
            <a:endParaRPr sz="2400"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  <a:p>
            <a:pPr indent="304800" algn="l">
              <a:lnSpc>
                <a:spcPct val="120000"/>
              </a:lnSpc>
            </a:pPr>
            <a:r>
              <a:rPr sz="2400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3、对会议上公司领导的重要讲话不得随意扩散；</a:t>
            </a:r>
            <a:endParaRPr sz="2400"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  <a:p>
            <a:pPr indent="304800" algn="l">
              <a:lnSpc>
                <a:spcPct val="120000"/>
              </a:lnSpc>
            </a:pPr>
            <a:r>
              <a:rPr sz="2400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4、会后秘书人员应检查会场和与会者的驻地，以免遗失文件；</a:t>
            </a:r>
            <a:endParaRPr sz="2400"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  <a:p>
            <a:pPr indent="304800" algn="l">
              <a:lnSpc>
                <a:spcPct val="120000"/>
              </a:lnSpc>
            </a:pPr>
            <a:r>
              <a:rPr sz="2400">
                <a:latin typeface="华康唐风隶W5" panose="03000509000000000000" charset="-122"/>
                <a:ea typeface="华康唐风隶W5" panose="03000509000000000000" charset="-122"/>
                <a:cs typeface="宋体" panose="02010600030101010101" pitchFamily="2" charset="-122"/>
                <a:sym typeface="+mn-ea"/>
              </a:rPr>
              <a:t>5、清退会上发放的文件。</a:t>
            </a:r>
            <a:endParaRPr sz="2400"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3"/>
    </p:custDataLst>
  </p:cSld>
  <p:clrMapOvr>
    <a:masterClrMapping/>
  </p:clrMapOvr>
  <p:transition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793" name="Picture 33" descr="bg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3794" name="Group 3"/>
          <p:cNvGrpSpPr/>
          <p:nvPr/>
        </p:nvGrpSpPr>
        <p:grpSpPr>
          <a:xfrm>
            <a:off x="2051050" y="836613"/>
            <a:ext cx="1571625" cy="1266825"/>
            <a:chOff x="0" y="0"/>
            <a:chExt cx="1682750" cy="1552575"/>
          </a:xfrm>
        </p:grpSpPr>
        <p:sp>
          <p:nvSpPr>
            <p:cNvPr id="33795" name="Freeform 23"/>
            <p:cNvSpPr/>
            <p:nvPr/>
          </p:nvSpPr>
          <p:spPr>
            <a:xfrm>
              <a:off x="166318" y="1195639"/>
              <a:ext cx="655490" cy="33743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796" name="Freeform 24"/>
            <p:cNvSpPr/>
            <p:nvPr/>
          </p:nvSpPr>
          <p:spPr>
            <a:xfrm>
              <a:off x="616356" y="1072759"/>
              <a:ext cx="718104" cy="33158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797" name="Freeform 25"/>
            <p:cNvSpPr/>
            <p:nvPr/>
          </p:nvSpPr>
          <p:spPr>
            <a:xfrm>
              <a:off x="1082047" y="1273658"/>
              <a:ext cx="600703" cy="27891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798" name="Freeform 26"/>
            <p:cNvSpPr/>
            <p:nvPr/>
          </p:nvSpPr>
          <p:spPr>
            <a:xfrm>
              <a:off x="0" y="419351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CBF33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3799" name="Freeform 27"/>
            <p:cNvSpPr/>
            <p:nvPr/>
          </p:nvSpPr>
          <p:spPr>
            <a:xfrm>
              <a:off x="422644" y="0"/>
              <a:ext cx="551785" cy="13965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F9335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3800" name="Freeform 28"/>
            <p:cNvSpPr/>
            <p:nvPr/>
          </p:nvSpPr>
          <p:spPr>
            <a:xfrm>
              <a:off x="927469" y="442757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FFC000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</p:grpSp>
      <p:pic>
        <p:nvPicPr>
          <p:cNvPr id="33801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7175" y="2708275"/>
            <a:ext cx="4429125" cy="171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802" name="TextBox 8"/>
          <p:cNvSpPr txBox="1"/>
          <p:nvPr/>
        </p:nvSpPr>
        <p:spPr>
          <a:xfrm>
            <a:off x="2987675" y="3357563"/>
            <a:ext cx="6156325" cy="447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ts val="2800"/>
              </a:lnSpc>
              <a:spcBef>
                <a:spcPts val="600"/>
              </a:spcBef>
            </a:pPr>
            <a:r>
              <a:rPr lang="zh-CN" altLang="en-US" sz="2400" dirty="0">
                <a:solidFill>
                  <a:srgbClr val="4B3E2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　■</a:t>
            </a:r>
            <a:r>
              <a:rPr lang="zh-CN" altLang="en-US" sz="2400" dirty="0">
                <a:solidFill>
                  <a:srgbClr val="1E190D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感谢各级领导及同事的协助与支持！</a:t>
            </a:r>
            <a:endParaRPr lang="zh-CN" altLang="en-US" sz="2400" dirty="0">
              <a:solidFill>
                <a:srgbClr val="1E190D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3803" name="TextBox 7"/>
          <p:cNvSpPr txBox="1"/>
          <p:nvPr/>
        </p:nvSpPr>
        <p:spPr>
          <a:xfrm>
            <a:off x="2987675" y="4149725"/>
            <a:ext cx="5072063" cy="447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ts val="2800"/>
              </a:lnSpc>
              <a:spcBef>
                <a:spcPts val="600"/>
              </a:spcBef>
            </a:pPr>
            <a:r>
              <a:rPr lang="zh-CN" altLang="en-US" sz="2400" dirty="0">
                <a:solidFill>
                  <a:srgbClr val="4B3E2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　■</a:t>
            </a:r>
            <a:r>
              <a:rPr lang="zh-CN" altLang="en-US" sz="2400" dirty="0">
                <a:solidFill>
                  <a:srgbClr val="1E190D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请各位同仁批评指正！</a:t>
            </a:r>
            <a:endParaRPr lang="zh-CN" altLang="en-US" sz="2400" dirty="0">
              <a:solidFill>
                <a:srgbClr val="1E190D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43016" name="矩形 10"/>
          <p:cNvPicPr/>
          <p:nvPr/>
        </p:nvPicPr>
        <p:blipFill>
          <a:blip r:embed="rId3"/>
          <a:stretch>
            <a:fillRect/>
          </a:stretch>
        </p:blipFill>
        <p:spPr>
          <a:xfrm>
            <a:off x="4932363" y="1484313"/>
            <a:ext cx="3224212" cy="9382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8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9"/>
  <p:tag name="KSO_WM_SLIDE_INDEX" val="19"/>
  <p:tag name="KSO_WM_SLIDE_ITEM_CNT" val="0"/>
  <p:tag name="KSO_WM_SLIDE_TYPE" val="text"/>
  <p:tag name="KSO_WM_BEAUTIFY_FLAG" val="#wm#"/>
</p:tagLst>
</file>

<file path=ppt/tags/tag1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6*i*0"/>
  <p:tag name="KSO_WM_TEMPLATE_CATEGORY" val="special"/>
  <p:tag name="KSO_WM_TEMPLATE_INDEX" val="20162978"/>
  <p:tag name="KSO_WM_UNIT_INDEX" val="0"/>
</p:tagLst>
</file>

<file path=ppt/tags/tag1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6*i*1"/>
  <p:tag name="KSO_WM_TEMPLATE_CATEGORY" val="special"/>
  <p:tag name="KSO_WM_TEMPLATE_INDEX" val="20162978"/>
  <p:tag name="KSO_WM_UNIT_INDEX" val="1"/>
</p:tagLst>
</file>

<file path=ppt/tags/tag1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6*i*2"/>
  <p:tag name="KSO_WM_TEMPLATE_CATEGORY" val="special"/>
  <p:tag name="KSO_WM_TEMPLATE_INDEX" val="20162978"/>
  <p:tag name="KSO_WM_UNIT_INDEX" val="2"/>
</p:tagLst>
</file>

<file path=ppt/tags/tag1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6*i*11"/>
  <p:tag name="KSO_WM_TEMPLATE_CATEGORY" val="special"/>
  <p:tag name="KSO_WM_TEMPLATE_INDEX" val="20162978"/>
  <p:tag name="KSO_WM_UNIT_INDEX" val="11"/>
</p:tagLst>
</file>

<file path=ppt/tags/tag1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6*i*20"/>
  <p:tag name="KSO_WM_TEMPLATE_CATEGORY" val="special"/>
  <p:tag name="KSO_WM_TEMPLATE_INDEX" val="20162978"/>
  <p:tag name="KSO_WM_UNIT_INDEX" val="20"/>
</p:tagLst>
</file>

<file path=ppt/tags/tag1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6*i*29"/>
  <p:tag name="KSO_WM_TEMPLATE_CATEGORY" val="special"/>
  <p:tag name="KSO_WM_TEMPLATE_INDEX" val="20162978"/>
  <p:tag name="KSO_WM_UNIT_INDEX" val="29"/>
</p:tagLst>
</file>

<file path=ppt/tags/tag1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6*i*38"/>
  <p:tag name="KSO_WM_TEMPLATE_CATEGORY" val="special"/>
  <p:tag name="KSO_WM_TEMPLATE_INDEX" val="20162978"/>
  <p:tag name="KSO_WM_UNIT_INDEX" val="38"/>
</p:tagLst>
</file>

<file path=ppt/tags/tag1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6*i*47"/>
  <p:tag name="KSO_WM_TEMPLATE_CATEGORY" val="special"/>
  <p:tag name="KSO_WM_TEMPLATE_INDEX" val="20162978"/>
  <p:tag name="KSO_WM_UNIT_INDEX" val="47"/>
</p:tagLst>
</file>

<file path=ppt/tags/tag1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6*i*56"/>
  <p:tag name="KSO_WM_TEMPLATE_CATEGORY" val="special"/>
  <p:tag name="KSO_WM_TEMPLATE_INDEX" val="20162978"/>
  <p:tag name="KSO_WM_UNIT_INDEX" val="56"/>
</p:tagLst>
</file>

<file path=ppt/tags/tag1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6*i*65"/>
  <p:tag name="KSO_WM_TEMPLATE_CATEGORY" val="special"/>
  <p:tag name="KSO_WM_TEMPLATE_INDEX" val="20162978"/>
  <p:tag name="KSO_WM_UNIT_INDEX" val="65"/>
</p:tagLst>
</file>

<file path=ppt/tags/tag2.xml><?xml version="1.0" encoding="utf-8"?>
<p:tagLst xmlns:p="http://schemas.openxmlformats.org/presentationml/2006/main">
  <p:tag name="KSO_WM_BEAUTIFY_FLAG" val="#wm#"/>
  <p:tag name="KSO_WM_UNIT_TYPE" val="i"/>
  <p:tag name="KSO_WM_UNIT_ID" val="diagram324_3*i*5"/>
  <p:tag name="KSO_WM_TEMPLATE_CATEGORY" val="diagram"/>
  <p:tag name="KSO_WM_TEMPLATE_INDEX" val="324"/>
  <p:tag name="KSO_WM_TAG_VERSION" val="1.0"/>
  <p:tag name="KSO_WM_UNIT_INDEX" val="5"/>
</p:tagLst>
</file>

<file path=ppt/tags/tag2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6*i*72"/>
  <p:tag name="KSO_WM_TEMPLATE_CATEGORY" val="special"/>
  <p:tag name="KSO_WM_TEMPLATE_INDEX" val="20162978"/>
  <p:tag name="KSO_WM_UNIT_INDEX" val="72"/>
</p:tagLst>
</file>

<file path=ppt/tags/tag2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6*i*79"/>
  <p:tag name="KSO_WM_TEMPLATE_CATEGORY" val="special"/>
  <p:tag name="KSO_WM_TEMPLATE_INDEX" val="20162978"/>
  <p:tag name="KSO_WM_UNIT_INDEX" val="79"/>
</p:tagLst>
</file>

<file path=ppt/tags/tag2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6*i*86"/>
  <p:tag name="KSO_WM_TEMPLATE_CATEGORY" val="special"/>
  <p:tag name="KSO_WM_TEMPLATE_INDEX" val="20162978"/>
  <p:tag name="KSO_WM_UNIT_INDEX" val="86"/>
</p:tagLst>
</file>

<file path=ppt/tags/tag2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6*i*93"/>
  <p:tag name="KSO_WM_TEMPLATE_CATEGORY" val="special"/>
  <p:tag name="KSO_WM_TEMPLATE_INDEX" val="20162978"/>
  <p:tag name="KSO_WM_UNIT_INDEX" val="93"/>
</p:tagLst>
</file>

<file path=ppt/tags/tag2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6*i*100"/>
  <p:tag name="KSO_WM_TEMPLATE_CATEGORY" val="special"/>
  <p:tag name="KSO_WM_TEMPLATE_INDEX" val="20162978"/>
  <p:tag name="KSO_WM_UNIT_INDEX" val="100"/>
</p:tagLst>
</file>

<file path=ppt/tags/tag2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6*i*107"/>
  <p:tag name="KSO_WM_TEMPLATE_CATEGORY" val="special"/>
  <p:tag name="KSO_WM_TEMPLATE_INDEX" val="20162978"/>
  <p:tag name="KSO_WM_UNIT_INDEX" val="107"/>
</p:tagLst>
</file>

<file path=ppt/tags/tag2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6*i*114"/>
  <p:tag name="KSO_WM_TEMPLATE_CATEGORY" val="special"/>
  <p:tag name="KSO_WM_TEMPLATE_INDEX" val="20162978"/>
  <p:tag name="KSO_WM_UNIT_INDEX" val="114"/>
</p:tagLst>
</file>

<file path=ppt/tags/tag2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6*i*119"/>
  <p:tag name="KSO_WM_TEMPLATE_CATEGORY" val="special"/>
  <p:tag name="KSO_WM_TEMPLATE_INDEX" val="20162978"/>
  <p:tag name="KSO_WM_UNIT_INDEX" val="119"/>
</p:tagLst>
</file>

<file path=ppt/tags/tag2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6*i*2"/>
  <p:tag name="KSO_WM_TEMPLATE_CATEGORY" val="special"/>
  <p:tag name="KSO_WM_TEMPLATE_INDEX" val="20162978"/>
  <p:tag name="KSO_WM_UNIT_INDEX" val="2"/>
</p:tagLst>
</file>

<file path=ppt/tags/tag2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6*i*29"/>
  <p:tag name="KSO_WM_TEMPLATE_CATEGORY" val="special"/>
  <p:tag name="KSO_WM_TEMPLATE_INDEX" val="20162978"/>
  <p:tag name="KSO_WM_UNIT_INDEX" val="29"/>
</p:tagLst>
</file>

<file path=ppt/tags/tag3.xml><?xml version="1.0" encoding="utf-8"?>
<p:tagLst xmlns:p="http://schemas.openxmlformats.org/presentationml/2006/main">
  <p:tag name="KSO_WM_TEMPLATE_CATEGORY" val="diagram"/>
  <p:tag name="KSO_WM_TEMPLATE_INDEX" val="324"/>
  <p:tag name="KSO_WM_UNIT_TYPE" val="l_i"/>
  <p:tag name="KSO_WM_UNIT_INDEX" val="1_2"/>
  <p:tag name="KSO_WM_UNIT_ID" val="260*l_i*1_2"/>
  <p:tag name="KSO_WM_UNIT_CLEAR" val="1"/>
  <p:tag name="KSO_WM_UNIT_LAYERLEVEL" val="1_1"/>
  <p:tag name="KSO_WM_BEAUTIFY_FLAG" val="#wm#"/>
  <p:tag name="KSO_WM_DIAGRAM_GROUP_CODE" val="l1-1"/>
  <p:tag name="KSO_WM_TAG_VERSION" val="1.0"/>
  <p:tag name="KSO_WM_UNIT_FILL_FORE_SCHEMECOLOR_INDEX" val="6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0"/>
</p:tagLst>
</file>

<file path=ppt/tags/tag30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6*i*47"/>
  <p:tag name="KSO_WM_TEMPLATE_CATEGORY" val="special"/>
  <p:tag name="KSO_WM_TEMPLATE_INDEX" val="20162978"/>
  <p:tag name="KSO_WM_UNIT_INDEX" val="47"/>
</p:tagLst>
</file>

<file path=ppt/tags/tag3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6*i*65"/>
  <p:tag name="KSO_WM_TEMPLATE_CATEGORY" val="special"/>
  <p:tag name="KSO_WM_TEMPLATE_INDEX" val="20162978"/>
  <p:tag name="KSO_WM_UNIT_INDEX" val="65"/>
</p:tagLst>
</file>

<file path=ppt/tags/tag3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6*i*93"/>
  <p:tag name="KSO_WM_TEMPLATE_CATEGORY" val="special"/>
  <p:tag name="KSO_WM_TEMPLATE_INDEX" val="20162978"/>
  <p:tag name="KSO_WM_UNIT_INDEX" val="93"/>
</p:tagLst>
</file>

<file path=ppt/tags/tag33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6*i*107"/>
  <p:tag name="KSO_WM_TEMPLATE_CATEGORY" val="special"/>
  <p:tag name="KSO_WM_TEMPLATE_INDEX" val="20162978"/>
  <p:tag name="KSO_WM_UNIT_INDEX" val="107"/>
</p:tagLst>
</file>

<file path=ppt/tags/tag34.xml><?xml version="1.0" encoding="utf-8"?>
<p:tagLst xmlns:p="http://schemas.openxmlformats.org/presentationml/2006/main">
  <p:tag name="KSO_WM_TEMPLATE_CATEGORY" val="basetag"/>
  <p:tag name="KSO_WM_TEMPLATE_INDEX" val="20164082"/>
  <p:tag name="KSO_WM_TAG_VERSION" val="1.0"/>
  <p:tag name="KSO_WM_SLIDE_ID" val="basetag20164082_10"/>
  <p:tag name="KSO_WM_SLIDE_INDEX" val="10"/>
  <p:tag name="KSO_WM_SLIDE_ITEM_CNT" val="0"/>
  <p:tag name="KSO_WM_SLIDE_LAYOUT" val="a_f"/>
  <p:tag name="KSO_WM_SLIDE_LAYOUT_CNT" val="0_0"/>
  <p:tag name="KSO_WM_SLIDE_TYPE" val="text"/>
  <p:tag name="KSO_WM_BEAUTIFY_FLAG" val="#wm#"/>
</p:tagLst>
</file>

<file path=ppt/tags/tag35.xml><?xml version="1.0" encoding="utf-8"?>
<p:tagLst xmlns:p="http://schemas.openxmlformats.org/presentationml/2006/main">
  <p:tag name="KSO_WM_BEAUTIFY_FLAG" val="#wm#"/>
  <p:tag name="KSO_WM_TEMPLATE_CATEGORY" val="basetag"/>
  <p:tag name="KSO_WM_TEMPLATE_INDEX" val="20164082"/>
</p:tagLst>
</file>

<file path=ppt/tags/tag36.xml><?xml version="1.0" encoding="utf-8"?>
<p:tagLst xmlns:p="http://schemas.openxmlformats.org/presentationml/2006/main">
  <p:tag name="KSO_WM_BEAUTIFY_FLAG" val="#wm#"/>
  <p:tag name="KSO_WM_TEMPLATE_CATEGORY" val="basetag"/>
  <p:tag name="KSO_WM_TEMPLATE_INDEX" val="20164082"/>
</p:tagLst>
</file>

<file path=ppt/tags/tag37.xml><?xml version="1.0" encoding="utf-8"?>
<p:tagLst xmlns:p="http://schemas.openxmlformats.org/presentationml/2006/main">
  <p:tag name="KSO_WM_BEAUTIFY_FLAG" val="#wm#"/>
  <p:tag name="KSO_WM_TEMPLATE_CATEGORY" val="basetag"/>
  <p:tag name="KSO_WM_TEMPLATE_INDEX" val="20164082"/>
</p:tagLst>
</file>

<file path=ppt/tags/tag4.xml><?xml version="1.0" encoding="utf-8"?>
<p:tagLst xmlns:p="http://schemas.openxmlformats.org/presentationml/2006/main">
  <p:tag name="KSO_WM_TEMPLATE_CATEGORY" val="diagram"/>
  <p:tag name="KSO_WM_TEMPLATE_INDEX" val="324"/>
  <p:tag name="KSO_WM_UNIT_TYPE" val="l_h_f"/>
  <p:tag name="KSO_WM_UNIT_INDEX" val="1_2_1"/>
  <p:tag name="KSO_WM_UNIT_ID" val="260*l_h_f*1_2_1"/>
  <p:tag name="KSO_WM_UNIT_CLEAR" val="1"/>
  <p:tag name="KSO_WM_UNIT_LAYERLEVEL" val="1_1_1"/>
  <p:tag name="KSO_WM_UNIT_VALUE" val="17"/>
  <p:tag name="KSO_WM_UNIT_HIGHLIGHT" val="0"/>
  <p:tag name="KSO_WM_UNIT_COMPATIBLE" val="0"/>
  <p:tag name="KSO_WM_BEAUTIFY_FLAG" val="#wm#"/>
  <p:tag name="KSO_WM_UNIT_PRESET_TEXT_INDEX" val="4"/>
  <p:tag name="KSO_WM_UNIT_PRESET_TEXT_LEN" val="26"/>
  <p:tag name="KSO_WM_DIAGRAM_GROUP_CODE" val="l1-1"/>
  <p:tag name="KSO_WM_TAG_VERSION" val="1.0"/>
  <p:tag name="KSO_WM_UNIT_TEXT_FILL_FORE_SCHEMECOLOR_INDEX" val="13"/>
  <p:tag name="KSO_WM_UNIT_TEXT_FILL_TYPE" val="1"/>
  <p:tag name="KSO_WM_UNIT_USESOURCEFORMAT_APPLY" val="0"/>
</p:tagLst>
</file>

<file path=ppt/tags/tag5.xml><?xml version="1.0" encoding="utf-8"?>
<p:tagLst xmlns:p="http://schemas.openxmlformats.org/presentationml/2006/main">
  <p:tag name="KSO_WM_BEAUTIFY_FLAG" val="#wm#"/>
  <p:tag name="KSO_WM_UNIT_TYPE" val="i"/>
  <p:tag name="KSO_WM_UNIT_ID" val="diagram324_3*i*10"/>
  <p:tag name="KSO_WM_TEMPLATE_CATEGORY" val="diagram"/>
  <p:tag name="KSO_WM_TEMPLATE_INDEX" val="324"/>
  <p:tag name="KSO_WM_TAG_VERSION" val="1.0"/>
  <p:tag name="KSO_WM_UNIT_INDEX" val="10"/>
</p:tagLst>
</file>

<file path=ppt/tags/tag6.xml><?xml version="1.0" encoding="utf-8"?>
<p:tagLst xmlns:p="http://schemas.openxmlformats.org/presentationml/2006/main">
  <p:tag name="KSO_WM_TEMPLATE_CATEGORY" val="diagram"/>
  <p:tag name="KSO_WM_TEMPLATE_INDEX" val="324"/>
  <p:tag name="KSO_WM_UNIT_TYPE" val="l_i"/>
  <p:tag name="KSO_WM_UNIT_INDEX" val="1_3"/>
  <p:tag name="KSO_WM_UNIT_ID" val="260*l_i*1_3"/>
  <p:tag name="KSO_WM_UNIT_CLEAR" val="1"/>
  <p:tag name="KSO_WM_UNIT_LAYERLEVEL" val="1_1"/>
  <p:tag name="KSO_WM_BEAUTIFY_FLAG" val="#wm#"/>
  <p:tag name="KSO_WM_DIAGRAM_GROUP_CODE" val="l1-1"/>
  <p:tag name="KSO_WM_TAG_VERSION" val="1.0"/>
  <p:tag name="KSO_WM_UNIT_FILL_FORE_SCHEMECOLOR_INDEX" val="5"/>
  <p:tag name="KSO_WM_UNIT_FILL_TYPE" val="1"/>
  <p:tag name="KSO_WM_UNIT_LINE_FORE_SCHEMECOLOR_INDEX" val="14"/>
  <p:tag name="KSO_WM_UNIT_LINE_FILL_TYPE" val="2"/>
  <p:tag name="KSO_WM_UNIT_TEXT_FILL_FORE_SCHEMECOLOR_INDEX" val="2"/>
  <p:tag name="KSO_WM_UNIT_TEXT_FILL_TYPE" val="1"/>
  <p:tag name="KSO_WM_UNIT_USESOURCEFORMAT_APPLY" val="0"/>
</p:tagLst>
</file>

<file path=ppt/tags/tag7.xml><?xml version="1.0" encoding="utf-8"?>
<p:tagLst xmlns:p="http://schemas.openxmlformats.org/presentationml/2006/main">
  <p:tag name="KSO_WM_TEMPLATE_CATEGORY" val="diagram"/>
  <p:tag name="KSO_WM_TEMPLATE_INDEX" val="324"/>
  <p:tag name="KSO_WM_UNIT_TYPE" val="l_h_f"/>
  <p:tag name="KSO_WM_UNIT_INDEX" val="1_1_1"/>
  <p:tag name="KSO_WM_UNIT_ID" val="260*l_h_f*1_1_1"/>
  <p:tag name="KSO_WM_UNIT_CLEAR" val="1"/>
  <p:tag name="KSO_WM_UNIT_LAYERLEVEL" val="1_1_1"/>
  <p:tag name="KSO_WM_UNIT_VALUE" val="17"/>
  <p:tag name="KSO_WM_UNIT_HIGHLIGHT" val="0"/>
  <p:tag name="KSO_WM_UNIT_COMPATIBLE" val="0"/>
  <p:tag name="KSO_WM_BEAUTIFY_FLAG" val="#wm#"/>
  <p:tag name="KSO_WM_UNIT_PRESET_TEXT_INDEX" val="4"/>
  <p:tag name="KSO_WM_UNIT_PRESET_TEXT_LEN" val="26"/>
  <p:tag name="KSO_WM_DIAGRAM_GROUP_CODE" val="l1-1"/>
  <p:tag name="KSO_WM_TAG_VERSION" val="1.0"/>
  <p:tag name="KSO_WM_UNIT_TEXT_FILL_FORE_SCHEMECOLOR_INDEX" val="13"/>
  <p:tag name="KSO_WM_UNIT_TEXT_FILL_TYPE" val="1"/>
  <p:tag name="KSO_WM_UNIT_USESOURCEFORMAT_APPLY" val="0"/>
</p:tagLst>
</file>

<file path=ppt/tags/tag8.xml><?xml version="1.0" encoding="utf-8"?>
<p:tagLst xmlns:p="http://schemas.openxmlformats.org/presentationml/2006/main">
  <p:tag name="KSO_WM_TEMPLATE_CATEGORY" val="diagram"/>
  <p:tag name="KSO_WM_TEMPLATE_INDEX" val="324"/>
  <p:tag name="KSO_WM_UNIT_TYPE" val="a"/>
  <p:tag name="KSO_WM_UNIT_INDEX" val="1"/>
  <p:tag name="KSO_WM_UNIT_ID" val="260*a*1"/>
  <p:tag name="KSO_WM_UNIT_CLEAR" val="1"/>
  <p:tag name="KSO_WM_UNIT_LAYERLEVEL" val="1"/>
  <p:tag name="KSO_WM_UNIT_VALUE" val="24"/>
  <p:tag name="KSO_WM_UNIT_ISCONTENTSTITLE" val="0"/>
  <p:tag name="KSO_WM_UNIT_HIGHLIGHT" val="0"/>
  <p:tag name="KSO_WM_UNIT_COMPATIBLE" val="0"/>
  <p:tag name="KSO_WM_BEAUTIFY_FLAG" val="#wm#"/>
  <p:tag name="KSO_WM_UNIT_PRESET_TEXT_INDEX" val="3"/>
  <p:tag name="KSO_WM_UNIT_PRESET_TEXT_LEN" val="18"/>
  <p:tag name="KSO_WM_TAG_VERSION" val="1.0"/>
</p:tagLst>
</file>

<file path=ppt/tags/tag9.xml><?xml version="1.0" encoding="utf-8"?>
<p:tagLst xmlns:p="http://schemas.openxmlformats.org/presentationml/2006/main">
  <p:tag name="KSO_WM_SLIDE_ID" val="diagram324_3"/>
  <p:tag name="KSO_WM_SLIDE_INDEX" val="3"/>
  <p:tag name="KSO_WM_SLIDE_ITEM_CNT" val="3"/>
  <p:tag name="KSO_WM_SLIDE_LAYOUT" val="a_l"/>
  <p:tag name="KSO_WM_SLIDE_LAYOUT_CNT" val="1_1"/>
  <p:tag name="KSO_WM_SLIDE_TYPE" val="contents"/>
  <p:tag name="KSO_WM_BEAUTIFY_FLAG" val="#wm#"/>
  <p:tag name="KSO_WM_SLIDE_POSITION" val="136*192"/>
  <p:tag name="KSO_WM_SLIDE_SIZE" val="473*236"/>
  <p:tag name="KSO_WM_TEMPLATE_CATEGORY" val="diagram"/>
  <p:tag name="KSO_WM_TEMPLATE_INDEX" val="324"/>
  <p:tag name="KSO_WM_DIAGRAM_GROUP_CODE" val="l1-1"/>
  <p:tag name="KSO_WM_TAG_VERSION" val="1.0"/>
</p:tagLst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256B9B"/>
      </a:accent1>
      <a:accent2>
        <a:srgbClr val="003366"/>
      </a:accent2>
      <a:accent3>
        <a:srgbClr val="FFFFFF"/>
      </a:accent3>
      <a:accent4>
        <a:srgbClr val="000000"/>
      </a:accent4>
      <a:accent5>
        <a:srgbClr val="ACBACB"/>
      </a:accent5>
      <a:accent6>
        <a:srgbClr val="002D5C"/>
      </a:accent6>
      <a:hlink>
        <a:srgbClr val="0066CC"/>
      </a:hlink>
      <a:folHlink>
        <a:srgbClr val="808080"/>
      </a:folHlink>
    </a:clrScheme>
    <a:fontScheme name="默认设计模板">
      <a:majorFont>
        <a:latin typeface="Arial"/>
        <a:ea typeface="华文细黑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256B9B"/>
        </a:accent1>
        <a:accent2>
          <a:srgbClr val="003366"/>
        </a:accent2>
        <a:accent3>
          <a:srgbClr val="FFFFFF"/>
        </a:accent3>
        <a:accent4>
          <a:srgbClr val="000000"/>
        </a:accent4>
        <a:accent5>
          <a:srgbClr val="ACBACB"/>
        </a:accent5>
        <a:accent6>
          <a:srgbClr val="002D5C"/>
        </a:accent6>
        <a:hlink>
          <a:srgbClr val="0066CC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256B9B"/>
      </a:accent1>
      <a:accent2>
        <a:srgbClr val="003366"/>
      </a:accent2>
      <a:accent3>
        <a:srgbClr val="FFFFFF"/>
      </a:accent3>
      <a:accent4>
        <a:srgbClr val="000000"/>
      </a:accent4>
      <a:accent5>
        <a:srgbClr val="ACBACB"/>
      </a:accent5>
      <a:accent6>
        <a:srgbClr val="002D5C"/>
      </a:accent6>
      <a:hlink>
        <a:srgbClr val="0066CC"/>
      </a:hlink>
      <a:folHlink>
        <a:srgbClr val="808080"/>
      </a:folHlink>
    </a:clrScheme>
    <a:fontScheme name="1_默认设计模板">
      <a:majorFont>
        <a:latin typeface="Arial"/>
        <a:ea typeface="华文细黑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256B9B"/>
        </a:accent1>
        <a:accent2>
          <a:srgbClr val="003366"/>
        </a:accent2>
        <a:accent3>
          <a:srgbClr val="FFFFFF"/>
        </a:accent3>
        <a:accent4>
          <a:srgbClr val="000000"/>
        </a:accent4>
        <a:accent5>
          <a:srgbClr val="ACBACB"/>
        </a:accent5>
        <a:accent6>
          <a:srgbClr val="002D5C"/>
        </a:accent6>
        <a:hlink>
          <a:srgbClr val="0066CC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648</Words>
  <Application>WPS 演示</Application>
  <PresentationFormat>全屏显示(4:3)</PresentationFormat>
  <Paragraphs>83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27" baseType="lpstr">
      <vt:lpstr>Arial</vt:lpstr>
      <vt:lpstr>宋体</vt:lpstr>
      <vt:lpstr>Wingdings</vt:lpstr>
      <vt:lpstr>华文细黑</vt:lpstr>
      <vt:lpstr>华文中宋</vt:lpstr>
      <vt:lpstr>华康唐风隶W5</vt:lpstr>
      <vt:lpstr>Arial</vt:lpstr>
      <vt:lpstr>MS PGothic</vt:lpstr>
      <vt:lpstr>Gill Sans</vt:lpstr>
      <vt:lpstr>方正兰亭粗黑_GBK</vt:lpstr>
      <vt:lpstr>黑体</vt:lpstr>
      <vt:lpstr>Calibri</vt:lpstr>
      <vt:lpstr>微软雅黑</vt:lpstr>
      <vt:lpstr>Calibri</vt:lpstr>
      <vt:lpstr>华康方圆体W7</vt:lpstr>
      <vt:lpstr>Arial Unicode MS</vt:lpstr>
      <vt:lpstr>Segoe Print</vt:lpstr>
      <vt:lpstr>默认设计模板</vt:lpstr>
      <vt:lpstr>1_默认设计模板</vt:lpstr>
      <vt:lpstr>PowerPoint 演示文稿</vt:lpstr>
      <vt:lpstr>PowerPoint 演示文稿</vt:lpstr>
      <vt:lpstr>PowerPoint 演示文稿</vt:lpstr>
      <vt:lpstr>PowerPoint 演示文稿</vt:lpstr>
      <vt:lpstr>练习题</vt:lpstr>
      <vt:lpstr>练习题</vt:lpstr>
      <vt:lpstr>练习题答案</vt:lpstr>
      <vt:lpstr>PowerPoint 演示文稿</vt:lpstr>
    </vt:vector>
  </TitlesOfParts>
  <Company>nordridesign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NordriDesign原创免费模板</dc:title>
  <dc:creator>nordridesign</dc:creator>
  <cp:keywords>nordridesign,ppt</cp:keywords>
  <dc:description>Nordridesign.com</dc:description>
  <cp:lastModifiedBy>我爱咖啡</cp:lastModifiedBy>
  <cp:revision>187</cp:revision>
  <dcterms:created xsi:type="dcterms:W3CDTF">2009-03-18T12:50:00Z</dcterms:created>
  <dcterms:modified xsi:type="dcterms:W3CDTF">2018-04-02T11:50:27Z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2052-10.1.0.7223</vt:lpwstr>
  </property>
</Properties>
</file>