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OPPOSans H" panose="020B0604020202020204" charset="-122"/>
      <p:regular r:id="rId14"/>
    </p:embeddedFont>
    <p:embeddedFont>
      <p:font typeface="OPPOSans L" panose="020B0604020202020204" charset="-122"/>
      <p:regular r:id="rId15"/>
    </p:embeddedFont>
    <p:embeddedFont>
      <p:font typeface="Source Han Sans" panose="020B0604020202020204" charset="-128"/>
      <p:regular r:id="rId16"/>
    </p:embeddedFont>
    <p:embeddedFont>
      <p:font typeface="Source Han Sans CN Bold" panose="020B0604020202020204" charset="-128"/>
      <p:regular r:id="rId1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623888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-12700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956194" y="2299023"/>
            <a:ext cx="6762432" cy="21054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900" dirty="0" err="1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篮球体前变向换手运球</a:t>
            </a:r>
            <a:endParaRPr kumimoji="1" lang="zh-CN" altLang="en-US" dirty="0"/>
          </a:p>
        </p:txBody>
      </p:sp>
      <p:sp>
        <p:nvSpPr>
          <p:cNvPr id="9" name="标题 1"/>
          <p:cNvSpPr txBox="1"/>
          <p:nvPr/>
        </p:nvSpPr>
        <p:spPr>
          <a:xfrm>
            <a:off x="5320125" y="5313266"/>
            <a:ext cx="2811361" cy="4877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756752" y="5313266"/>
            <a:ext cx="2811361" cy="4877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0800000" flipH="1">
            <a:off x="778576" y="958462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415088" y="17691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flipH="1">
            <a:off x="4979988" y="4970533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410517" y="2083730"/>
            <a:ext cx="3159183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alphaModFix/>
          </a:blip>
          <a:srcRect l="16558" r="37724"/>
          <a:stretch>
            <a:fillRect/>
          </a:stretch>
        </p:blipFill>
        <p:spPr>
          <a:xfrm>
            <a:off x="794826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354605 h 4916562"/>
              <a:gd name="connsiteX3" fmla="*/ 2809717 w 3371674"/>
              <a:gd name="connsiteY3" fmla="*/ 4916562 h 4916562"/>
              <a:gd name="connsiteX4" fmla="*/ 0 w 3371674"/>
              <a:gd name="connsiteY4" fmla="*/ 4916562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354605"/>
                </a:lnTo>
                <a:lnTo>
                  <a:pt x="2809717" y="4916562"/>
                </a:lnTo>
                <a:lnTo>
                  <a:pt x="0" y="4916562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24" name="标题 1"/>
          <p:cNvSpPr txBox="1"/>
          <p:nvPr/>
        </p:nvSpPr>
        <p:spPr>
          <a:xfrm rot="18901442">
            <a:off x="3426563" y="5395364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-12700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16200000">
            <a:off x="-251023" y="3063384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096812" y="1225542"/>
            <a:ext cx="5124073" cy="5772158"/>
          </a:xfrm>
          <a:custGeom>
            <a:avLst/>
            <a:gdLst>
              <a:gd name="connsiteX0" fmla="*/ 4349 w 4116001"/>
              <a:gd name="connsiteY0" fmla="*/ 4178134 h 4178133"/>
              <a:gd name="connsiteX1" fmla="*/ 3007 w 4116001"/>
              <a:gd name="connsiteY1" fmla="*/ 1165027 h 4178133"/>
              <a:gd name="connsiteX2" fmla="*/ 1565835 w 4116001"/>
              <a:gd name="connsiteY2" fmla="*/ 149207 h 4178133"/>
              <a:gd name="connsiteX3" fmla="*/ 4116002 w 4116001"/>
              <a:gd name="connsiteY3" fmla="*/ 0 h 4178133"/>
              <a:gd name="connsiteX4" fmla="*/ 4112862 w 4116001"/>
              <a:gd name="connsiteY4" fmla="*/ 3558774 h 4178133"/>
              <a:gd name="connsiteX5" fmla="*/ 4116002 w 4116001"/>
              <a:gd name="connsiteY5" fmla="*/ 3856313 h 4178133"/>
              <a:gd name="connsiteX6" fmla="*/ 4349 w 4116001"/>
              <a:gd name="connsiteY6" fmla="*/ 4178134 h 4178133"/>
              <a:gd name="connsiteX7" fmla="*/ 4349 w 4116001"/>
              <a:gd name="connsiteY7" fmla="*/ 4178134 h 4178133"/>
            </a:gdLst>
            <a:ahLst/>
            <a:cxnLst/>
            <a:rect l="l" t="t" r="r" b="b"/>
            <a:pathLst>
              <a:path w="4116001" h="4178133">
                <a:moveTo>
                  <a:pt x="4349" y="4178134"/>
                </a:moveTo>
                <a:lnTo>
                  <a:pt x="3007" y="1165027"/>
                </a:lnTo>
                <a:cubicBezTo>
                  <a:pt x="-46954" y="513850"/>
                  <a:pt x="527903" y="247956"/>
                  <a:pt x="1565835" y="149207"/>
                </a:cubicBezTo>
                <a:cubicBezTo>
                  <a:pt x="2366209" y="73101"/>
                  <a:pt x="3185337" y="52170"/>
                  <a:pt x="4116002" y="0"/>
                </a:cubicBezTo>
                <a:cubicBezTo>
                  <a:pt x="4116002" y="1252365"/>
                  <a:pt x="4112862" y="3558774"/>
                  <a:pt x="4112862" y="3558774"/>
                </a:cubicBezTo>
                <a:lnTo>
                  <a:pt x="4116002" y="3856313"/>
                </a:lnTo>
                <a:cubicBezTo>
                  <a:pt x="4116002" y="3856313"/>
                  <a:pt x="2012440" y="3769739"/>
                  <a:pt x="4349" y="4178134"/>
                </a:cubicBezTo>
                <a:lnTo>
                  <a:pt x="4349" y="4178134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69000">
                <a:schemeClr val="accent1">
                  <a:lumMod val="20000"/>
                  <a:lumOff val="80000"/>
                  <a:alpha val="50000"/>
                </a:schemeClr>
              </a:gs>
            </a:gsLst>
            <a:lin ang="10800000" scaled="0"/>
          </a:gradFill>
          <a:ln w="12073" cap="sq">
            <a:solidFill>
              <a:schemeClr val="accent1"/>
            </a:solidFill>
            <a:miter/>
          </a:ln>
          <a:effectLst/>
        </p:spPr>
        <p:txBody>
          <a:bodyPr vert="horz" wrap="square" lIns="86923" tIns="43461" rIns="86923" bIns="43461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71116" y="1225542"/>
            <a:ext cx="5124323" cy="5772158"/>
          </a:xfrm>
          <a:custGeom>
            <a:avLst/>
            <a:gdLst>
              <a:gd name="connsiteX0" fmla="*/ 4111854 w 4116202"/>
              <a:gd name="connsiteY0" fmla="*/ 4178134 h 4178133"/>
              <a:gd name="connsiteX1" fmla="*/ 4113196 w 4116202"/>
              <a:gd name="connsiteY1" fmla="*/ 1165027 h 4178133"/>
              <a:gd name="connsiteX2" fmla="*/ 2550146 w 4116202"/>
              <a:gd name="connsiteY2" fmla="*/ 149207 h 4178133"/>
              <a:gd name="connsiteX3" fmla="*/ 0 w 4116202"/>
              <a:gd name="connsiteY3" fmla="*/ 0 h 4178133"/>
              <a:gd name="connsiteX4" fmla="*/ 3341 w 4116202"/>
              <a:gd name="connsiteY4" fmla="*/ 3558774 h 4178133"/>
              <a:gd name="connsiteX5" fmla="*/ 0 w 4116202"/>
              <a:gd name="connsiteY5" fmla="*/ 3856313 h 4178133"/>
              <a:gd name="connsiteX6" fmla="*/ 4111854 w 4116202"/>
              <a:gd name="connsiteY6" fmla="*/ 4178134 h 4178133"/>
              <a:gd name="connsiteX7" fmla="*/ 4111854 w 4116202"/>
              <a:gd name="connsiteY7" fmla="*/ 4178134 h 4178133"/>
            </a:gdLst>
            <a:ahLst/>
            <a:cxnLst/>
            <a:rect l="l" t="t" r="r" b="b"/>
            <a:pathLst>
              <a:path w="4116202" h="4178133">
                <a:moveTo>
                  <a:pt x="4111854" y="4178134"/>
                </a:moveTo>
                <a:lnTo>
                  <a:pt x="4113196" y="1165027"/>
                </a:lnTo>
                <a:cubicBezTo>
                  <a:pt x="4163167" y="513850"/>
                  <a:pt x="3588099" y="247950"/>
                  <a:pt x="2550146" y="149207"/>
                </a:cubicBezTo>
                <a:cubicBezTo>
                  <a:pt x="1749993" y="73101"/>
                  <a:pt x="930877" y="52170"/>
                  <a:pt x="0" y="0"/>
                </a:cubicBezTo>
                <a:cubicBezTo>
                  <a:pt x="0" y="1252365"/>
                  <a:pt x="3341" y="3558774"/>
                  <a:pt x="3341" y="3558774"/>
                </a:cubicBezTo>
                <a:lnTo>
                  <a:pt x="0" y="3856313"/>
                </a:lnTo>
                <a:cubicBezTo>
                  <a:pt x="0" y="3856313"/>
                  <a:pt x="2103783" y="3769739"/>
                  <a:pt x="4111854" y="4178134"/>
                </a:cubicBezTo>
                <a:lnTo>
                  <a:pt x="4111854" y="4178134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69000">
                <a:schemeClr val="accent1">
                  <a:lumMod val="20000"/>
                  <a:lumOff val="80000"/>
                  <a:alpha val="50000"/>
                </a:schemeClr>
              </a:gs>
            </a:gsLst>
            <a:lin ang="0" scaled="0"/>
          </a:gradFill>
          <a:ln w="12073" cap="sq">
            <a:solidFill>
              <a:schemeClr val="accent1"/>
            </a:solidFill>
            <a:miter/>
          </a:ln>
          <a:effectLst/>
        </p:spPr>
        <p:txBody>
          <a:bodyPr vert="horz" wrap="square" lIns="86923" tIns="43461" rIns="86923" bIns="43461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63101" y="2538097"/>
            <a:ext cx="2880000" cy="6309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ABB489">
                        <a:alpha val="100000"/>
                      </a:srgbClr>
                    </a:gs>
                    <a:gs pos="69000">
                      <a:srgbClr val="6A7349">
                        <a:alpha val="100000"/>
                      </a:srgbClr>
                    </a:gs>
                  </a:gsLst>
                  <a:lin ang="13500000" scaled="0"/>
                </a:gra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29090" y="3301217"/>
            <a:ext cx="4377600" cy="27638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集合整队，体育委员整队并报告人数，师生问好，营造积极的课堂氛围。教师宣布教学内容、目标及重难点，让学生明确学习方向，做好心理准备。
慢跑热身，学生围绕篮球场轻松慢跑3 - 4圈，活动身体各部位。热身操练习，包括头部运动、肩部运动、扩胸运动、振臂运动、体转运动、腹背运动、弓步压腿、仆步压腿、手腕踝关节运动，每个动作进行4×8拍，充分活动全身关节，预防运动损伤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52595" y="2538097"/>
            <a:ext cx="3490784" cy="6309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ABB489">
                        <a:alpha val="100000"/>
                      </a:srgbClr>
                    </a:gs>
                    <a:gs pos="69000">
                      <a:srgbClr val="6A7349">
                        <a:alpha val="100000"/>
                      </a:srgbClr>
                    </a:gs>
                  </a:gsLst>
                  <a:lin ang="13500000" scaled="0"/>
                </a:gra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18584" y="3301218"/>
            <a:ext cx="4377048" cy="27638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强调安全事项，如在运球和移动过程中注意避免碰撞，合理使用器材，防止意外发生。教师通过讲解和示范，让学生了解正确的运球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 flipV="1">
            <a:off x="5419559" y="2874589"/>
            <a:ext cx="229254" cy="222596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  <a:effectLst/>
        </p:spPr>
        <p:txBody>
          <a:bodyPr vert="horz" wrap="square" lIns="102413" tIns="51206" rIns="102413" bIns="51206" rtlCol="0" anchor="ctr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598581" y="2860623"/>
            <a:ext cx="212941" cy="236564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  <a:effectLst/>
        </p:spPr>
        <p:txBody>
          <a:bodyPr vert="horz" wrap="square" lIns="102413" tIns="51206" rIns="102413" bIns="51206" rtlCol="0" anchor="ctr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361077" y="3230009"/>
            <a:ext cx="4320000" cy="23008"/>
          </a:xfrm>
          <a:custGeom>
            <a:avLst/>
            <a:gdLst>
              <a:gd name="connsiteX0" fmla="*/ 0 w 3265831"/>
              <a:gd name="connsiteY0" fmla="*/ 0 h 23008"/>
              <a:gd name="connsiteX1" fmla="*/ 3265831 w 3265831"/>
              <a:gd name="connsiteY1" fmla="*/ 0 h 23008"/>
              <a:gd name="connsiteX2" fmla="*/ 3265831 w 3265831"/>
              <a:gd name="connsiteY2" fmla="*/ 23008 h 23008"/>
              <a:gd name="connsiteX3" fmla="*/ 0 w 3265831"/>
              <a:gd name="connsiteY3" fmla="*/ 23008 h 23008"/>
            </a:gdLst>
            <a:ahLst/>
            <a:cxnLst/>
            <a:rect l="l" t="t" r="r" b="b"/>
            <a:pathLst>
              <a:path w="3265831" h="23008">
                <a:moveTo>
                  <a:pt x="0" y="0"/>
                </a:moveTo>
                <a:lnTo>
                  <a:pt x="3265831" y="0"/>
                </a:lnTo>
                <a:lnTo>
                  <a:pt x="3265831" y="23008"/>
                </a:lnTo>
                <a:lnTo>
                  <a:pt x="0" y="2300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17334" y="3230009"/>
            <a:ext cx="4320000" cy="23008"/>
          </a:xfrm>
          <a:custGeom>
            <a:avLst/>
            <a:gdLst>
              <a:gd name="connsiteX0" fmla="*/ 0 w 3265831"/>
              <a:gd name="connsiteY0" fmla="*/ 0 h 23008"/>
              <a:gd name="connsiteX1" fmla="*/ 3265831 w 3265831"/>
              <a:gd name="connsiteY1" fmla="*/ 0 h 23008"/>
              <a:gd name="connsiteX2" fmla="*/ 3265831 w 3265831"/>
              <a:gd name="connsiteY2" fmla="*/ 23008 h 23008"/>
              <a:gd name="connsiteX3" fmla="*/ 0 w 3265831"/>
              <a:gd name="connsiteY3" fmla="*/ 23008 h 23008"/>
            </a:gdLst>
            <a:ahLst/>
            <a:cxnLst/>
            <a:rect l="l" t="t" r="r" b="b"/>
            <a:pathLst>
              <a:path w="3265831" h="23008">
                <a:moveTo>
                  <a:pt x="0" y="0"/>
                </a:moveTo>
                <a:lnTo>
                  <a:pt x="3265831" y="0"/>
                </a:lnTo>
                <a:lnTo>
                  <a:pt x="3265831" y="23008"/>
                </a:lnTo>
                <a:lnTo>
                  <a:pt x="0" y="2300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8098" y="412375"/>
            <a:ext cx="6480000" cy="540000"/>
          </a:xfrm>
          <a:prstGeom prst="rect">
            <a:avLst/>
          </a:prstGeom>
          <a:gradFill>
            <a:gsLst>
              <a:gs pos="10000">
                <a:schemeClr val="bg1">
                  <a:lumMod val="95000"/>
                </a:schemeClr>
              </a:gs>
              <a:gs pos="93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50848" y="448375"/>
            <a:ext cx="10768051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22563" y="412375"/>
            <a:ext cx="108000" cy="54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26613" y="412375"/>
            <a:ext cx="10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0579" t="817" r="53083" b="1243"/>
          <a:stretch>
            <a:fillRect/>
          </a:stretch>
        </p:blipFill>
        <p:spPr>
          <a:xfrm>
            <a:off x="660400" y="1922200"/>
            <a:ext cx="5220000" cy="3420000"/>
          </a:xfrm>
          <a:custGeom>
            <a:avLst/>
            <a:gdLst/>
            <a:ahLst/>
            <a:cxnLst/>
            <a:rect l="l" t="t" r="r" b="b"/>
            <a:pathLst>
              <a:path w="5220000" h="3420000">
                <a:moveTo>
                  <a:pt x="0" y="0"/>
                </a:moveTo>
                <a:lnTo>
                  <a:pt x="5220000" y="0"/>
                </a:lnTo>
                <a:lnTo>
                  <a:pt x="5220000" y="3420000"/>
                </a:lnTo>
                <a:lnTo>
                  <a:pt x="0" y="3420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298900" y="1922200"/>
            <a:ext cx="5220000" cy="3420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/>
          </a:ln>
          <a:effectLst>
            <a:outerShdw blurRad="381000" dist="127000" dir="5400000" sx="102000" sy="102000" algn="t" rotWithShape="0">
              <a:schemeClr val="accent1">
                <a:lumMod val="40000"/>
                <a:lumOff val="60000"/>
                <a:alpha val="15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98900" y="1922200"/>
            <a:ext cx="5220000" cy="72000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/>
        </p:spPr>
        <p:txBody>
          <a:bodyPr vert="horz" wrap="square" lIns="274320" tIns="0" rIns="182880" bIns="274320" rtlCol="0" anchor="b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58901" y="2132981"/>
            <a:ext cx="432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58901" y="2963081"/>
            <a:ext cx="4320000" cy="208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以右手运球为例，详细讲解体前变向换手运球的动作要领。右手运球向左侧变向时，先向防守者右侧做突破假动作，降低重心，运球速度稍减。右手迅速按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8098" y="412375"/>
            <a:ext cx="6480000" cy="540000"/>
          </a:xfrm>
          <a:prstGeom prst="rect">
            <a:avLst/>
          </a:prstGeom>
          <a:gradFill>
            <a:gsLst>
              <a:gs pos="10000">
                <a:schemeClr val="bg1">
                  <a:lumMod val="95000"/>
                </a:schemeClr>
              </a:gs>
              <a:gs pos="93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50848" y="448375"/>
            <a:ext cx="10768051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22563" y="412375"/>
            <a:ext cx="108000" cy="54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26613" y="412375"/>
            <a:ext cx="10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623888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-12700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682259" y="2000696"/>
            <a:ext cx="3446598" cy="21054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 dirty="0" err="1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>
            <a:off x="9619130" y="890500"/>
            <a:ext cx="1805213" cy="25120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320125" y="5313266"/>
            <a:ext cx="2811361" cy="4877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756752" y="5313266"/>
            <a:ext cx="2811361" cy="4877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0800000" flipH="1">
            <a:off x="778576" y="958462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415088" y="17691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flipH="1">
            <a:off x="4979988" y="4970533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410517" y="2083730"/>
            <a:ext cx="3159183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alphaModFix/>
          </a:blip>
          <a:srcRect l="16558" r="37724"/>
          <a:stretch>
            <a:fillRect/>
          </a:stretch>
        </p:blipFill>
        <p:spPr>
          <a:xfrm>
            <a:off x="794826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354605 h 4916562"/>
              <a:gd name="connsiteX3" fmla="*/ 2809717 w 3371674"/>
              <a:gd name="connsiteY3" fmla="*/ 4916562 h 4916562"/>
              <a:gd name="connsiteX4" fmla="*/ 0 w 3371674"/>
              <a:gd name="connsiteY4" fmla="*/ 4916562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354605"/>
                </a:lnTo>
                <a:lnTo>
                  <a:pt x="2809717" y="4916562"/>
                </a:lnTo>
                <a:lnTo>
                  <a:pt x="0" y="4916562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24" name="标题 1"/>
          <p:cNvSpPr txBox="1"/>
          <p:nvPr/>
        </p:nvSpPr>
        <p:spPr>
          <a:xfrm rot="18901442">
            <a:off x="3426563" y="5395364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-12700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16200000">
            <a:off x="-251023" y="3063384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2547257"/>
            <a:ext cx="12191998" cy="22057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63073" y="2361146"/>
            <a:ext cx="2613890" cy="15593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06616" y="2391438"/>
            <a:ext cx="2613890" cy="1559302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42673" y="2472927"/>
            <a:ext cx="2523966" cy="114516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00633" y="1194637"/>
            <a:ext cx="3037114" cy="2298700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35286" y="1130300"/>
            <a:ext cx="3037114" cy="229870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735286" y="1130300"/>
            <a:ext cx="3037114" cy="74558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623649" y="1007475"/>
            <a:ext cx="1260388" cy="8629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830378" y="2083633"/>
            <a:ext cx="2846930" cy="114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76051" y="3933123"/>
            <a:ext cx="2891812" cy="6889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3400">
                <a:ln w="12700">
                  <a:noFill/>
                </a:ln>
                <a:solidFill>
                  <a:srgbClr val="A6A6A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192052" y="1194637"/>
            <a:ext cx="3037114" cy="2298700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30267" y="1130300"/>
            <a:ext cx="3037114" cy="229870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130267" y="1130300"/>
            <a:ext cx="3037114" cy="74558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018630" y="1007475"/>
            <a:ext cx="1260388" cy="8629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225359" y="2083633"/>
            <a:ext cx="2846930" cy="114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800633" y="3767158"/>
            <a:ext cx="3037114" cy="2298700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735286" y="3702821"/>
            <a:ext cx="3037114" cy="229870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735286" y="3702821"/>
            <a:ext cx="3037114" cy="74558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5623649" y="3579996"/>
            <a:ext cx="1260388" cy="8629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830378" y="4656154"/>
            <a:ext cx="2846930" cy="114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教学方法与策略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192052" y="3767158"/>
            <a:ext cx="3037114" cy="2298700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130267" y="3702821"/>
            <a:ext cx="3037114" cy="229870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8130267" y="3702821"/>
            <a:ext cx="3037114" cy="74558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9018630" y="3579996"/>
            <a:ext cx="1260388" cy="8629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8225359" y="4656154"/>
            <a:ext cx="2846930" cy="114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8861334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10221582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36509" y="2555240"/>
            <a:ext cx="2723267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PART-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4936" y="3308989"/>
            <a:ext cx="6918960" cy="23951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 dirty="0" err="1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sp>
        <p:nvSpPr>
          <p:cNvPr id="9" name="标题 1"/>
          <p:cNvSpPr txBox="1"/>
          <p:nvPr/>
        </p:nvSpPr>
        <p:spPr>
          <a:xfrm flipH="1">
            <a:off x="625701" y="17945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0801" y="6034019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181416" y="2793687"/>
            <a:ext cx="2977892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7856375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0800000">
            <a:off x="8018726" y="933503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5361" t="4798" r="31114"/>
          <a:stretch>
            <a:fillRect/>
          </a:stretch>
        </p:blipFill>
        <p:spPr>
          <a:xfrm>
            <a:off x="8027314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916562 h 4916562"/>
              <a:gd name="connsiteX3" fmla="*/ 561957 w 3371674"/>
              <a:gd name="connsiteY3" fmla="*/ 4916562 h 4916562"/>
              <a:gd name="connsiteX4" fmla="*/ 0 w 3371674"/>
              <a:gd name="connsiteY4" fmla="*/ 4354605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916562"/>
                </a:lnTo>
                <a:lnTo>
                  <a:pt x="561957" y="4916562"/>
                </a:lnTo>
                <a:lnTo>
                  <a:pt x="0" y="4354605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17" name="标题 1"/>
          <p:cNvSpPr txBox="1"/>
          <p:nvPr/>
        </p:nvSpPr>
        <p:spPr>
          <a:xfrm rot="2698558" flipH="1">
            <a:off x="8007865" y="5367535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10221582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5400000" flipH="1">
            <a:off x="11090467" y="3063383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103892" y="1271572"/>
            <a:ext cx="1682291" cy="21574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433650" y="1652200"/>
            <a:ext cx="3312000" cy="3960000"/>
          </a:xfrm>
          <a:prstGeom prst="round1Rect">
            <a:avLst>
              <a:gd name="adj" fmla="val 17542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433650" y="1652200"/>
            <a:ext cx="648000" cy="648000"/>
          </a:xfrm>
          <a:custGeom>
            <a:avLst/>
            <a:gdLst>
              <a:gd name="connsiteX0" fmla="*/ 0 w 4762500"/>
              <a:gd name="connsiteY0" fmla="*/ 4762500 h 4762500"/>
              <a:gd name="connsiteX1" fmla="*/ 4762500 w 4762500"/>
              <a:gd name="connsiteY1" fmla="*/ 0 h 4762500"/>
              <a:gd name="connsiteX2" fmla="*/ 0 w 4762500"/>
              <a:gd name="connsiteY2" fmla="*/ 0 h 4762500"/>
            </a:gdLst>
            <a:ahLst/>
            <a:cxnLst/>
            <a:rect l="l" t="t" r="r" b="b"/>
            <a:pathLst>
              <a:path w="4762500" h="4762500">
                <a:moveTo>
                  <a:pt x="0" y="4762500"/>
                </a:moveTo>
                <a:cubicBezTo>
                  <a:pt x="2630234" y="4762500"/>
                  <a:pt x="4762500" y="2630234"/>
                  <a:pt x="47625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206900" y="1652200"/>
            <a:ext cx="3312000" cy="3960000"/>
          </a:xfrm>
          <a:prstGeom prst="round1Rect">
            <a:avLst>
              <a:gd name="adj" fmla="val 1754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206900" y="1652200"/>
            <a:ext cx="648000" cy="648000"/>
          </a:xfrm>
          <a:custGeom>
            <a:avLst/>
            <a:gdLst>
              <a:gd name="connsiteX0" fmla="*/ 0 w 4762500"/>
              <a:gd name="connsiteY0" fmla="*/ 4762500 h 4762500"/>
              <a:gd name="connsiteX1" fmla="*/ 4762500 w 4762500"/>
              <a:gd name="connsiteY1" fmla="*/ 0 h 4762500"/>
              <a:gd name="connsiteX2" fmla="*/ 0 w 4762500"/>
              <a:gd name="connsiteY2" fmla="*/ 0 h 4762500"/>
            </a:gdLst>
            <a:ahLst/>
            <a:cxnLst/>
            <a:rect l="l" t="t" r="r" b="b"/>
            <a:pathLst>
              <a:path w="4762500" h="4762500">
                <a:moveTo>
                  <a:pt x="0" y="4762500"/>
                </a:moveTo>
                <a:cubicBezTo>
                  <a:pt x="2630234" y="4762500"/>
                  <a:pt x="4762500" y="2630234"/>
                  <a:pt x="47625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1652200"/>
            <a:ext cx="3312000" cy="3960000"/>
          </a:xfrm>
          <a:prstGeom prst="round1Rect">
            <a:avLst>
              <a:gd name="adj" fmla="val 1754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1652200"/>
            <a:ext cx="648000" cy="648000"/>
          </a:xfrm>
          <a:custGeom>
            <a:avLst/>
            <a:gdLst>
              <a:gd name="connsiteX0" fmla="*/ 0 w 4762500"/>
              <a:gd name="connsiteY0" fmla="*/ 4762500 h 4762500"/>
              <a:gd name="connsiteX1" fmla="*/ 4762500 w 4762500"/>
              <a:gd name="connsiteY1" fmla="*/ 0 h 4762500"/>
              <a:gd name="connsiteX2" fmla="*/ 0 w 4762500"/>
              <a:gd name="connsiteY2" fmla="*/ 0 h 4762500"/>
            </a:gdLst>
            <a:ahLst/>
            <a:cxnLst/>
            <a:rect l="l" t="t" r="r" b="b"/>
            <a:pathLst>
              <a:path w="4762500" h="4762500">
                <a:moveTo>
                  <a:pt x="0" y="4762500"/>
                </a:moveTo>
                <a:cubicBezTo>
                  <a:pt x="2630234" y="4762500"/>
                  <a:pt x="4762500" y="2630234"/>
                  <a:pt x="47625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71743" y="1747938"/>
            <a:ext cx="504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/>
                <a:ea typeface="OPPOSans L"/>
                <a:cs typeface="OPPOSans L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20400" y="2016676"/>
            <a:ext cx="792000" cy="79200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flat">
            <a:noFill/>
            <a:prstDash val="solid"/>
            <a:miter/>
          </a:ln>
          <a:effectLst>
            <a:outerShdw blurRad="317500" dist="127000" dir="5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118400" y="2242962"/>
            <a:ext cx="396000" cy="339428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444992" y="1747938"/>
            <a:ext cx="504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/>
                <a:ea typeface="OPPOSans L"/>
                <a:cs typeface="OPPOSans L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693650" y="2016676"/>
            <a:ext cx="792000" cy="7920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0"/>
          </a:gradFill>
          <a:ln cap="flat">
            <a:noFill/>
            <a:prstDash val="solid"/>
            <a:miter/>
          </a:ln>
          <a:effectLst>
            <a:outerShdw blurRad="317500" dist="127000" dir="5400000" algn="t" rotWithShape="0">
              <a:schemeClr val="accent2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891650" y="2242962"/>
            <a:ext cx="396000" cy="339428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218243" y="1747938"/>
            <a:ext cx="504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/>
                <a:ea typeface="OPPOSans L"/>
                <a:cs typeface="OPPOSans L"/>
              </a:rPr>
              <a:t>03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466900" y="2016676"/>
            <a:ext cx="792000" cy="79200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flat">
            <a:noFill/>
            <a:prstDash val="solid"/>
            <a:miter/>
          </a:ln>
          <a:effectLst>
            <a:outerShdw blurRad="317500" dist="127000" dir="5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9664900" y="2242962"/>
            <a:ext cx="396000" cy="339428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76400" y="3060362"/>
            <a:ext cx="2880000" cy="324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动作要点与比赛运用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76400" y="3593401"/>
            <a:ext cx="288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9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学生能准确阐述体前变向换手运球的动作要点，包括手按拍球的侧后方、脚步快速蹬跨、身体重心转移等关键细节，80%以上学生能规范完成动作，30%能在对抗下灵活运用，提升篮球实战技巧。
在比赛中，学生能够根据防守情况，精准把握变向时机，灵活运用体前变向换手运球技术，突破防守，创造进攻机会，提高比赛中的进攻效率和得分能力。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649650" y="3060362"/>
            <a:ext cx="2880000" cy="324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身体素质与协调能力发展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649650" y="3593401"/>
            <a:ext cx="288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通过体前变向换手运球练习，全面提升学生的身体协调性、灵敏性，发展上下肢力量与手眼协调能力，使学生在运动中更加灵活、敏捷，减少受伤风险。
练习过程中，学生需要快速调整身体姿态和动作节奏，这有助于提高学生的反应速度和身体控制能力，促进学生身体素质的全面发展。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422900" y="3060362"/>
            <a:ext cx="2880000" cy="324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情感态度与团队精神培养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422900" y="3593401"/>
            <a:ext cx="288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培养学生团队协作精神，通过小组练习和竞赛，让学生学会相互配合、支持，增强团队凝聚力，共同完成任务，提高团队协作能力。
鼓励学生勇于挑战自我，在练习中不断突破自己的极限，增强学生的竞争意识和集体荣誉感，促进学生全面发展，培养学生的体育品德和团队精神。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38098" y="412375"/>
            <a:ext cx="6480000" cy="540000"/>
          </a:xfrm>
          <a:prstGeom prst="rect">
            <a:avLst/>
          </a:prstGeom>
          <a:gradFill>
            <a:gsLst>
              <a:gs pos="10000">
                <a:schemeClr val="bg1">
                  <a:lumMod val="95000"/>
                </a:schemeClr>
              </a:gs>
              <a:gs pos="93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750848" y="448375"/>
            <a:ext cx="10768051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222563" y="412375"/>
            <a:ext cx="108000" cy="54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426613" y="412375"/>
            <a:ext cx="10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8861334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10221582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36509" y="2555240"/>
            <a:ext cx="2723267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PART-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69174" y="3549102"/>
            <a:ext cx="6918960" cy="23951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69471" y="890500"/>
            <a:ext cx="1805213" cy="25120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625701" y="17945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0801" y="6034019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7856375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0800000">
            <a:off x="8018726" y="933503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5361" t="4798" r="31114"/>
          <a:stretch>
            <a:fillRect/>
          </a:stretch>
        </p:blipFill>
        <p:spPr>
          <a:xfrm>
            <a:off x="8027314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916562 h 4916562"/>
              <a:gd name="connsiteX3" fmla="*/ 561957 w 3371674"/>
              <a:gd name="connsiteY3" fmla="*/ 4916562 h 4916562"/>
              <a:gd name="connsiteX4" fmla="*/ 0 w 3371674"/>
              <a:gd name="connsiteY4" fmla="*/ 4354605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916562"/>
                </a:lnTo>
                <a:lnTo>
                  <a:pt x="561957" y="4916562"/>
                </a:lnTo>
                <a:lnTo>
                  <a:pt x="0" y="4354605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17" name="标题 1"/>
          <p:cNvSpPr txBox="1"/>
          <p:nvPr/>
        </p:nvSpPr>
        <p:spPr>
          <a:xfrm rot="2698558" flipH="1">
            <a:off x="8007865" y="5367535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10221582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5400000" flipH="1">
            <a:off x="11090467" y="3063383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103892" y="1271572"/>
            <a:ext cx="1682291" cy="21574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1" name="标题 1">
            <a:extLst>
              <a:ext uri="{FF2B5EF4-FFF2-40B4-BE49-F238E27FC236}">
                <a16:creationId xmlns:a16="http://schemas.microsoft.com/office/drawing/2014/main" id="{D625BBBB-8A7B-FCE2-BEF2-B552387BFA01}"/>
              </a:ext>
            </a:extLst>
          </p:cNvPr>
          <p:cNvSpPr txBox="1"/>
          <p:nvPr/>
        </p:nvSpPr>
        <p:spPr>
          <a:xfrm>
            <a:off x="4181416" y="2793687"/>
            <a:ext cx="2977892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734819" y="2261438"/>
            <a:ext cx="3456000" cy="2880000"/>
          </a:xfrm>
          <a:prstGeom prst="snip1Rect">
            <a:avLst>
              <a:gd name="adj" fmla="val 26607"/>
            </a:avLst>
          </a:prstGeom>
          <a:solidFill>
            <a:schemeClr val="bg1"/>
          </a:solidFill>
          <a:ln w="19050" cap="sq">
            <a:solidFill>
              <a:schemeClr val="tx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038720" y="2616454"/>
            <a:ext cx="466992" cy="432000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022819" y="3324155"/>
            <a:ext cx="2882900" cy="3683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动作连贯性与控球能力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022819" y="3862038"/>
            <a:ext cx="2882900" cy="116033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042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在快速运球中，把握变向时机，动作连贯流畅，保持对球的有效控制，这是教学的难点。学生需要在练习中不断调整运球速度和节奏，根据防守情况灵活变向，同时保持对球的精准控制，避免失误。
教师可以通过分解练习、慢动作示范等方式，帮助学生逐步掌握动作要领，提高动作的准确性和连贯性，增强学生的控球能力。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001182" y="2261438"/>
            <a:ext cx="3456000" cy="2880000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289182" y="3343205"/>
            <a:ext cx="2882900" cy="3302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手部按拍与脚步配合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289182" y="3862038"/>
            <a:ext cx="2882900" cy="116033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042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变向时，手按拍球的侧后方，使球向另一侧反弹，这是动作的核心环节。学生需要掌握正确的按拍位置和力度，确保球的反弹方向和速度符合预期，为后续的运球动作提供有力支持。
脚步快速蹬跨，身体重心迅速转移，与手部按拍动作紧密配合。学生需要在练习中体会脚步动作的节奏和力度，确保身体重心的平稳过渡，提高动作的连贯性和流畅性。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302985" y="2616454"/>
            <a:ext cx="432000" cy="432000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8098" y="412375"/>
            <a:ext cx="6480000" cy="540000"/>
          </a:xfrm>
          <a:prstGeom prst="rect">
            <a:avLst/>
          </a:prstGeom>
          <a:gradFill>
            <a:gsLst>
              <a:gs pos="10000">
                <a:schemeClr val="bg1">
                  <a:lumMod val="95000"/>
                </a:schemeClr>
              </a:gs>
              <a:gs pos="93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50848" y="448375"/>
            <a:ext cx="10768051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22563" y="412375"/>
            <a:ext cx="108000" cy="54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26613" y="412375"/>
            <a:ext cx="10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8861334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10221582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36509" y="2555240"/>
            <a:ext cx="2723267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PART-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69174" y="3549102"/>
            <a:ext cx="6918960" cy="23951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教学方法与策略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625701" y="17945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0801" y="6034019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181416" y="2793687"/>
            <a:ext cx="2977892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7856375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0800000">
            <a:off x="8018726" y="933503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5361" t="4798" r="31114"/>
          <a:stretch>
            <a:fillRect/>
          </a:stretch>
        </p:blipFill>
        <p:spPr>
          <a:xfrm>
            <a:off x="8027314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916562 h 4916562"/>
              <a:gd name="connsiteX3" fmla="*/ 561957 w 3371674"/>
              <a:gd name="connsiteY3" fmla="*/ 4916562 h 4916562"/>
              <a:gd name="connsiteX4" fmla="*/ 0 w 3371674"/>
              <a:gd name="connsiteY4" fmla="*/ 4354605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916562"/>
                </a:lnTo>
                <a:lnTo>
                  <a:pt x="561957" y="4916562"/>
                </a:lnTo>
                <a:lnTo>
                  <a:pt x="0" y="4354605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17" name="标题 1"/>
          <p:cNvSpPr txBox="1"/>
          <p:nvPr/>
        </p:nvSpPr>
        <p:spPr>
          <a:xfrm rot="2698558" flipH="1">
            <a:off x="8007865" y="5367535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10221582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5400000" flipH="1">
            <a:off x="11090467" y="3063383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103892" y="1271572"/>
            <a:ext cx="1682291" cy="21574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089777" y="1584159"/>
            <a:ext cx="7764379" cy="1644314"/>
          </a:xfrm>
          <a:prstGeom prst="roundRect">
            <a:avLst>
              <a:gd name="adj" fmla="val 8527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25144" y="1343526"/>
            <a:ext cx="2454443" cy="2125579"/>
          </a:xfrm>
          <a:custGeom>
            <a:avLst/>
            <a:gdLst>
              <a:gd name="connsiteX0" fmla="*/ 354270 w 2454443"/>
              <a:gd name="connsiteY0" fmla="*/ 0 h 2125579"/>
              <a:gd name="connsiteX1" fmla="*/ 733926 w 2454443"/>
              <a:gd name="connsiteY1" fmla="*/ 0 h 2125579"/>
              <a:gd name="connsiteX2" fmla="*/ 1062790 w 2454443"/>
              <a:gd name="connsiteY2" fmla="*/ 328864 h 2125579"/>
              <a:gd name="connsiteX3" fmla="*/ 1391654 w 2454443"/>
              <a:gd name="connsiteY3" fmla="*/ 0 h 2125579"/>
              <a:gd name="connsiteX4" fmla="*/ 1771309 w 2454443"/>
              <a:gd name="connsiteY4" fmla="*/ 0 h 2125579"/>
              <a:gd name="connsiteX5" fmla="*/ 2125579 w 2454443"/>
              <a:gd name="connsiteY5" fmla="*/ 354270 h 2125579"/>
              <a:gd name="connsiteX6" fmla="*/ 2125579 w 2454443"/>
              <a:gd name="connsiteY6" fmla="*/ 733926 h 2125579"/>
              <a:gd name="connsiteX7" fmla="*/ 2454443 w 2454443"/>
              <a:gd name="connsiteY7" fmla="*/ 1062790 h 2125579"/>
              <a:gd name="connsiteX8" fmla="*/ 2125579 w 2454443"/>
              <a:gd name="connsiteY8" fmla="*/ 1391654 h 2125579"/>
              <a:gd name="connsiteX9" fmla="*/ 2125579 w 2454443"/>
              <a:gd name="connsiteY9" fmla="*/ 1771309 h 2125579"/>
              <a:gd name="connsiteX10" fmla="*/ 1771309 w 2454443"/>
              <a:gd name="connsiteY10" fmla="*/ 2125579 h 2125579"/>
              <a:gd name="connsiteX11" fmla="*/ 354270 w 2454443"/>
              <a:gd name="connsiteY11" fmla="*/ 2125579 h 2125579"/>
              <a:gd name="connsiteX12" fmla="*/ 0 w 2454443"/>
              <a:gd name="connsiteY12" fmla="*/ 1771309 h 2125579"/>
              <a:gd name="connsiteX13" fmla="*/ 0 w 2454443"/>
              <a:gd name="connsiteY13" fmla="*/ 354270 h 2125579"/>
              <a:gd name="connsiteX14" fmla="*/ 354270 w 2454443"/>
              <a:gd name="connsiteY14" fmla="*/ 0 h 2125579"/>
            </a:gdLst>
            <a:ahLst/>
            <a:cxnLst/>
            <a:rect l="l" t="t" r="r" b="b"/>
            <a:pathLst>
              <a:path w="2454443" h="2125579">
                <a:moveTo>
                  <a:pt x="354270" y="0"/>
                </a:moveTo>
                <a:lnTo>
                  <a:pt x="733926" y="0"/>
                </a:lnTo>
                <a:cubicBezTo>
                  <a:pt x="733926" y="181627"/>
                  <a:pt x="881163" y="328864"/>
                  <a:pt x="1062790" y="328864"/>
                </a:cubicBezTo>
                <a:cubicBezTo>
                  <a:pt x="1244417" y="328864"/>
                  <a:pt x="1391654" y="181627"/>
                  <a:pt x="1391654" y="0"/>
                </a:cubicBezTo>
                <a:lnTo>
                  <a:pt x="1771309" y="0"/>
                </a:lnTo>
                <a:cubicBezTo>
                  <a:pt x="1966967" y="0"/>
                  <a:pt x="2125579" y="158612"/>
                  <a:pt x="2125579" y="354270"/>
                </a:cubicBezTo>
                <a:lnTo>
                  <a:pt x="2125579" y="733926"/>
                </a:lnTo>
                <a:cubicBezTo>
                  <a:pt x="2307206" y="733926"/>
                  <a:pt x="2454443" y="881163"/>
                  <a:pt x="2454443" y="1062790"/>
                </a:cubicBezTo>
                <a:cubicBezTo>
                  <a:pt x="2454443" y="1244417"/>
                  <a:pt x="2307206" y="1391654"/>
                  <a:pt x="2125579" y="1391654"/>
                </a:cubicBezTo>
                <a:lnTo>
                  <a:pt x="2125579" y="1771309"/>
                </a:lnTo>
                <a:cubicBezTo>
                  <a:pt x="2125579" y="1966967"/>
                  <a:pt x="1966967" y="2125579"/>
                  <a:pt x="1771309" y="2125579"/>
                </a:cubicBezTo>
                <a:lnTo>
                  <a:pt x="354270" y="2125579"/>
                </a:lnTo>
                <a:cubicBezTo>
                  <a:pt x="158612" y="2125579"/>
                  <a:pt x="0" y="1966967"/>
                  <a:pt x="0" y="1771309"/>
                </a:cubicBezTo>
                <a:lnTo>
                  <a:pt x="0" y="354270"/>
                </a:lnTo>
                <a:cubicBezTo>
                  <a:pt x="0" y="158612"/>
                  <a:pt x="158612" y="0"/>
                  <a:pt x="35427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985491" y="2113641"/>
            <a:ext cx="796865" cy="697643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22746" y="2198041"/>
            <a:ext cx="6588245" cy="9711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8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运用简洁明了的语言和标准规范的动作示范，让学生快速建立正确的动作表象。教师先进行完整示范，再进行细致的分解示范，边示范边清晰强调每个动作的关键要点，帮助学生理解动作的细节和流程。
将完整的体前变向换手运球动作分解为多个部分，由简至繁、循序渐进地引导学生逐步掌握。例如，先练习手部按拍球的动作，再练习脚步动作，最后将两者结合进行完整动作练习，降低学习难度，提高学习效率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089777" y="4047757"/>
            <a:ext cx="7764379" cy="1644314"/>
          </a:xfrm>
          <a:prstGeom prst="roundRect">
            <a:avLst>
              <a:gd name="adj" fmla="val 8527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25144" y="3807124"/>
            <a:ext cx="2454443" cy="2125579"/>
          </a:xfrm>
          <a:custGeom>
            <a:avLst/>
            <a:gdLst>
              <a:gd name="connsiteX0" fmla="*/ 354270 w 2454443"/>
              <a:gd name="connsiteY0" fmla="*/ 0 h 2125579"/>
              <a:gd name="connsiteX1" fmla="*/ 733926 w 2454443"/>
              <a:gd name="connsiteY1" fmla="*/ 0 h 2125579"/>
              <a:gd name="connsiteX2" fmla="*/ 1062790 w 2454443"/>
              <a:gd name="connsiteY2" fmla="*/ 328864 h 2125579"/>
              <a:gd name="connsiteX3" fmla="*/ 1391654 w 2454443"/>
              <a:gd name="connsiteY3" fmla="*/ 0 h 2125579"/>
              <a:gd name="connsiteX4" fmla="*/ 1771309 w 2454443"/>
              <a:gd name="connsiteY4" fmla="*/ 0 h 2125579"/>
              <a:gd name="connsiteX5" fmla="*/ 2125579 w 2454443"/>
              <a:gd name="connsiteY5" fmla="*/ 354270 h 2125579"/>
              <a:gd name="connsiteX6" fmla="*/ 2125579 w 2454443"/>
              <a:gd name="connsiteY6" fmla="*/ 733926 h 2125579"/>
              <a:gd name="connsiteX7" fmla="*/ 2454443 w 2454443"/>
              <a:gd name="connsiteY7" fmla="*/ 1062790 h 2125579"/>
              <a:gd name="connsiteX8" fmla="*/ 2125579 w 2454443"/>
              <a:gd name="connsiteY8" fmla="*/ 1391654 h 2125579"/>
              <a:gd name="connsiteX9" fmla="*/ 2125579 w 2454443"/>
              <a:gd name="connsiteY9" fmla="*/ 1771309 h 2125579"/>
              <a:gd name="connsiteX10" fmla="*/ 1771309 w 2454443"/>
              <a:gd name="connsiteY10" fmla="*/ 2125579 h 2125579"/>
              <a:gd name="connsiteX11" fmla="*/ 354270 w 2454443"/>
              <a:gd name="connsiteY11" fmla="*/ 2125579 h 2125579"/>
              <a:gd name="connsiteX12" fmla="*/ 0 w 2454443"/>
              <a:gd name="connsiteY12" fmla="*/ 1771309 h 2125579"/>
              <a:gd name="connsiteX13" fmla="*/ 0 w 2454443"/>
              <a:gd name="connsiteY13" fmla="*/ 354270 h 2125579"/>
              <a:gd name="connsiteX14" fmla="*/ 354270 w 2454443"/>
              <a:gd name="connsiteY14" fmla="*/ 0 h 2125579"/>
            </a:gdLst>
            <a:ahLst/>
            <a:cxnLst/>
            <a:rect l="l" t="t" r="r" b="b"/>
            <a:pathLst>
              <a:path w="2454443" h="2125579">
                <a:moveTo>
                  <a:pt x="354270" y="0"/>
                </a:moveTo>
                <a:lnTo>
                  <a:pt x="733926" y="0"/>
                </a:lnTo>
                <a:cubicBezTo>
                  <a:pt x="733926" y="181627"/>
                  <a:pt x="881163" y="328864"/>
                  <a:pt x="1062790" y="328864"/>
                </a:cubicBezTo>
                <a:cubicBezTo>
                  <a:pt x="1244417" y="328864"/>
                  <a:pt x="1391654" y="181627"/>
                  <a:pt x="1391654" y="0"/>
                </a:cubicBezTo>
                <a:lnTo>
                  <a:pt x="1771309" y="0"/>
                </a:lnTo>
                <a:cubicBezTo>
                  <a:pt x="1966967" y="0"/>
                  <a:pt x="2125579" y="158612"/>
                  <a:pt x="2125579" y="354270"/>
                </a:cubicBezTo>
                <a:lnTo>
                  <a:pt x="2125579" y="733926"/>
                </a:lnTo>
                <a:cubicBezTo>
                  <a:pt x="2307206" y="733926"/>
                  <a:pt x="2454443" y="881163"/>
                  <a:pt x="2454443" y="1062790"/>
                </a:cubicBezTo>
                <a:cubicBezTo>
                  <a:pt x="2454443" y="1244417"/>
                  <a:pt x="2307206" y="1391654"/>
                  <a:pt x="2125579" y="1391654"/>
                </a:cubicBezTo>
                <a:lnTo>
                  <a:pt x="2125579" y="1771309"/>
                </a:lnTo>
                <a:cubicBezTo>
                  <a:pt x="2125579" y="1966967"/>
                  <a:pt x="1966967" y="2125579"/>
                  <a:pt x="1771309" y="2125579"/>
                </a:cubicBezTo>
                <a:lnTo>
                  <a:pt x="354270" y="2125579"/>
                </a:lnTo>
                <a:cubicBezTo>
                  <a:pt x="158612" y="2125579"/>
                  <a:pt x="0" y="1966967"/>
                  <a:pt x="0" y="1771309"/>
                </a:cubicBezTo>
                <a:lnTo>
                  <a:pt x="0" y="354270"/>
                </a:lnTo>
                <a:cubicBezTo>
                  <a:pt x="0" y="158612"/>
                  <a:pt x="158612" y="0"/>
                  <a:pt x="35427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985491" y="4564835"/>
            <a:ext cx="796865" cy="722450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022746" y="4661639"/>
            <a:ext cx="6588245" cy="9711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8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设计充满趣味的游戏和紧张刺激的竞赛，激发学生的学习兴趣和竞争意识。例如，“运球接力对抗赛”等游戏，让学生在快乐中学习和提高，增强学生的学习动力和参与度。
在学生练习过程中，密切观察，及时发现并纠正错误动作，确保学生动作的准确性。教师可以通过个别指导、集体纠正等方式，帮助学生改正错误，巩固正确动作，避免错误动作的形成和巩固。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022746" y="4191739"/>
            <a:ext cx="6588245" cy="4250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022746" y="1727939"/>
            <a:ext cx="6588245" cy="4250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8098" y="412375"/>
            <a:ext cx="6480000" cy="540000"/>
          </a:xfrm>
          <a:prstGeom prst="rect">
            <a:avLst/>
          </a:prstGeom>
          <a:gradFill>
            <a:gsLst>
              <a:gs pos="10000">
                <a:schemeClr val="bg1">
                  <a:lumMod val="95000"/>
                </a:schemeClr>
              </a:gs>
              <a:gs pos="93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50848" y="448375"/>
            <a:ext cx="10768051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22563" y="412375"/>
            <a:ext cx="108000" cy="54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26613" y="412375"/>
            <a:ext cx="10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8861334" y="0"/>
            <a:ext cx="3332480" cy="6858000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10221582" y="-4763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36509" y="2555240"/>
            <a:ext cx="2723267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PART-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69174" y="3549102"/>
            <a:ext cx="6918960" cy="23951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6A734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625701" y="1794592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0801" y="6034019"/>
            <a:ext cx="5153025" cy="674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181416" y="2793687"/>
            <a:ext cx="2977892" cy="595799"/>
          </a:xfrm>
          <a:prstGeom prst="parallelogram">
            <a:avLst/>
          </a:prstGeom>
          <a:gradFill>
            <a:gsLst>
              <a:gs pos="25000">
                <a:schemeClr val="accent2">
                  <a:alpha val="45000"/>
                </a:schemeClr>
              </a:gs>
              <a:gs pos="100000">
                <a:schemeClr val="accent2">
                  <a:alpha val="0"/>
                </a:schemeClr>
              </a:gs>
            </a:gsLst>
            <a:lin ang="10800000" scaled="0"/>
          </a:gradFill>
          <a:ln w="12700" cap="sq">
            <a:gradFill>
              <a:gsLst>
                <a:gs pos="33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7856375" y="800100"/>
            <a:ext cx="3713551" cy="5257800"/>
          </a:xfrm>
          <a:prstGeom prst="rect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0800000">
            <a:off x="8018726" y="933503"/>
            <a:ext cx="3396007" cy="4941075"/>
          </a:xfrm>
          <a:prstGeom prst="snip1Rect">
            <a:avLst/>
          </a:prstGeom>
          <a:solidFill>
            <a:schemeClr val="accent1"/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5361" t="4798" r="31114"/>
          <a:stretch>
            <a:fillRect/>
          </a:stretch>
        </p:blipFill>
        <p:spPr>
          <a:xfrm>
            <a:off x="8027314" y="970719"/>
            <a:ext cx="3371674" cy="4916562"/>
          </a:xfrm>
          <a:custGeom>
            <a:avLst/>
            <a:gdLst>
              <a:gd name="connsiteX0" fmla="*/ 0 w 3371674"/>
              <a:gd name="connsiteY0" fmla="*/ 0 h 4916562"/>
              <a:gd name="connsiteX1" fmla="*/ 3371674 w 3371674"/>
              <a:gd name="connsiteY1" fmla="*/ 0 h 4916562"/>
              <a:gd name="connsiteX2" fmla="*/ 3371674 w 3371674"/>
              <a:gd name="connsiteY2" fmla="*/ 4916562 h 4916562"/>
              <a:gd name="connsiteX3" fmla="*/ 561957 w 3371674"/>
              <a:gd name="connsiteY3" fmla="*/ 4916562 h 4916562"/>
              <a:gd name="connsiteX4" fmla="*/ 0 w 3371674"/>
              <a:gd name="connsiteY4" fmla="*/ 4354605 h 4916562"/>
            </a:gdLst>
            <a:ahLst/>
            <a:cxnLst/>
            <a:rect l="l" t="t" r="r" b="b"/>
            <a:pathLst>
              <a:path w="3371674" h="4916562">
                <a:moveTo>
                  <a:pt x="0" y="0"/>
                </a:moveTo>
                <a:lnTo>
                  <a:pt x="3371674" y="0"/>
                </a:lnTo>
                <a:lnTo>
                  <a:pt x="3371674" y="4916562"/>
                </a:lnTo>
                <a:lnTo>
                  <a:pt x="561957" y="4916562"/>
                </a:lnTo>
                <a:lnTo>
                  <a:pt x="0" y="4354605"/>
                </a:lnTo>
                <a:close/>
              </a:path>
            </a:pathLst>
          </a:custGeom>
          <a:noFill/>
          <a:ln w="25400" cap="sq">
            <a:noFill/>
          </a:ln>
        </p:spPr>
      </p:pic>
      <p:sp>
        <p:nvSpPr>
          <p:cNvPr id="17" name="标题 1"/>
          <p:cNvSpPr txBox="1"/>
          <p:nvPr/>
        </p:nvSpPr>
        <p:spPr>
          <a:xfrm rot="2698558" flipH="1">
            <a:off x="8007865" y="5367535"/>
            <a:ext cx="795452" cy="283242"/>
          </a:xfrm>
          <a:prstGeom prst="triangl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7000">
                <a:schemeClr val="accent1">
                  <a:lumMod val="20000"/>
                  <a:lumOff val="80000"/>
                </a:schemeClr>
              </a:gs>
              <a:gs pos="97248">
                <a:schemeClr val="bg1"/>
              </a:gs>
            </a:gsLst>
            <a:lin ang="162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10221582" y="5086647"/>
            <a:ext cx="1984932" cy="1771353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 cap="sq">
            <a:solidFill>
              <a:schemeClr val="accent1">
                <a:lumMod val="20000"/>
                <a:lumOff val="80000"/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5400000" flipH="1">
            <a:off x="11090467" y="3063383"/>
            <a:ext cx="1354370" cy="731233"/>
          </a:xfrm>
          <a:custGeom>
            <a:avLst/>
            <a:gdLst>
              <a:gd name="connsiteX0" fmla="*/ 1354370 w 1354370"/>
              <a:gd name="connsiteY0" fmla="*/ 731233 h 731233"/>
              <a:gd name="connsiteX1" fmla="*/ 0 w 1354370"/>
              <a:gd name="connsiteY1" fmla="*/ 731233 h 731233"/>
              <a:gd name="connsiteX2" fmla="*/ 677185 w 1354370"/>
              <a:gd name="connsiteY2" fmla="*/ 0 h 731233"/>
            </a:gdLst>
            <a:ahLst/>
            <a:cxnLst/>
            <a:rect l="l" t="t" r="r" b="b"/>
            <a:pathLst>
              <a:path w="1354370" h="731233">
                <a:moveTo>
                  <a:pt x="1354370" y="731233"/>
                </a:moveTo>
                <a:lnTo>
                  <a:pt x="0" y="731233"/>
                </a:lnTo>
                <a:lnTo>
                  <a:pt x="67718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103892" y="1271572"/>
            <a:ext cx="1682291" cy="21574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E19B1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6A7349"/>
      </a:accent1>
      <a:accent2>
        <a:srgbClr val="E19B10"/>
      </a:accent2>
      <a:accent3>
        <a:srgbClr val="FF9900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宽屏</PresentationFormat>
  <Paragraphs>52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Source Han Sans</vt:lpstr>
      <vt:lpstr>Arial</vt:lpstr>
      <vt:lpstr>OPPOSans H</vt:lpstr>
      <vt:lpstr>Source Han Sans CN Bold</vt:lpstr>
      <vt:lpstr>OPPOSans 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2025-02-19T03:36:21Z</dcterms:modified>
</cp:coreProperties>
</file>