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OPPOSans H" panose="020B0604020202020204" charset="-122"/>
      <p:regular r:id="rId18"/>
    </p:embeddedFont>
    <p:embeddedFont>
      <p:font typeface="OPPOSans R" panose="020B0604020202020204" charset="-122"/>
      <p:regular r:id="rId19"/>
    </p:embeddedFont>
    <p:embeddedFont>
      <p:font typeface="Source Han Sans" panose="020B0604020202020204" charset="-128"/>
      <p:regular r:id="rId20"/>
    </p:embeddedFont>
    <p:embeddedFont>
      <p:font typeface="Source Han Sans CN Bold" panose="020B0604020202020204" charset="-128"/>
      <p:regular r:id="rId21"/>
    </p:embeddedFont>
    <p:embeddedFont>
      <p:font typeface="Source Han Serif SC Regular" panose="020B0604020202020204" charset="-128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3861" y="1335016"/>
            <a:ext cx="10624278" cy="249146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66850" y="1472175"/>
            <a:ext cx="9258300" cy="21450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 dirty="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防 运 球</a:t>
            </a:r>
            <a:endParaRPr kumimoji="1" lang="zh-CN" altLang="en-US" dirty="0"/>
          </a:p>
        </p:txBody>
      </p:sp>
      <p:sp>
        <p:nvSpPr>
          <p:cNvPr id="14" name="标题 1"/>
          <p:cNvSpPr txBox="1"/>
          <p:nvPr/>
        </p:nvSpPr>
        <p:spPr>
          <a:xfrm>
            <a:off x="2523862" y="1028700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827301" y="1028700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130740" y="1028700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627119" y="3894148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930558" y="3894148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233997" y="3894148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58987" y="2250077"/>
            <a:ext cx="1021080" cy="1021080"/>
          </a:xfrm>
          <a:prstGeom prst="ellipse">
            <a:avLst/>
          </a:prstGeom>
          <a:solidFill>
            <a:schemeClr val="bg1"/>
          </a:solidFill>
          <a:ln w="44450" cap="sq">
            <a:solidFill>
              <a:schemeClr val="accent1"/>
            </a:solidFill>
            <a:miter/>
          </a:ln>
          <a:effectLst>
            <a:outerShdw blurRad="190500" dist="63500" dir="2700000" sx="102000" sy="102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65011" y="2556101"/>
            <a:ext cx="409032" cy="409032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80634" y="2250077"/>
            <a:ext cx="4804366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0634" y="2645726"/>
            <a:ext cx="4800011" cy="1335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9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集合整队，体育委员整队并报告人数，师生问好，营造积极的课堂氛围。教师宣布教学内容、目标及重难点，让学生明确学习方向。
慢跑热身，学生围绕篮球场轻松慢跑3 - 4圈，使身体各部位得到初步活动。热身操练习，包括头部运动、肩部运动、扩胸运动、振臂运动、体转运动、腹背运动、弓步压腿、仆步压腿、手腕踝关节运动，每个动作进行4×8拍，充分活动全身关节，预防运动损伤。专项热身：滑步练习，左右、前后滑步各3 - 4组，每组10 - 15米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58987" y="4151841"/>
            <a:ext cx="1021080" cy="102108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87000">
                <a:schemeClr val="accent1">
                  <a:alpha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65011" y="4493218"/>
            <a:ext cx="409032" cy="338327"/>
          </a:xfrm>
          <a:custGeom>
            <a:avLst/>
            <a:gdLst>
              <a:gd name="connsiteX0" fmla="*/ 153878 w 870468"/>
              <a:gd name="connsiteY0" fmla="*/ 353026 h 720000"/>
              <a:gd name="connsiteX1" fmla="*/ 449972 w 870468"/>
              <a:gd name="connsiteY1" fmla="*/ 353026 h 720000"/>
              <a:gd name="connsiteX2" fmla="*/ 489985 w 870468"/>
              <a:gd name="connsiteY2" fmla="*/ 393039 h 720000"/>
              <a:gd name="connsiteX3" fmla="*/ 449972 w 870468"/>
              <a:gd name="connsiteY3" fmla="*/ 433051 h 720000"/>
              <a:gd name="connsiteX4" fmla="*/ 153878 w 870468"/>
              <a:gd name="connsiteY4" fmla="*/ 433051 h 720000"/>
              <a:gd name="connsiteX5" fmla="*/ 113865 w 870468"/>
              <a:gd name="connsiteY5" fmla="*/ 393039 h 720000"/>
              <a:gd name="connsiteX6" fmla="*/ 153878 w 870468"/>
              <a:gd name="connsiteY6" fmla="*/ 353026 h 720000"/>
              <a:gd name="connsiteX7" fmla="*/ 68708 w 870468"/>
              <a:gd name="connsiteY7" fmla="*/ 275858 h 720000"/>
              <a:gd name="connsiteX8" fmla="*/ 68708 w 870468"/>
              <a:gd name="connsiteY8" fmla="*/ 603735 h 720000"/>
              <a:gd name="connsiteX9" fmla="*/ 116266 w 870468"/>
              <a:gd name="connsiteY9" fmla="*/ 651293 h 720000"/>
              <a:gd name="connsiteX10" fmla="*/ 598821 w 870468"/>
              <a:gd name="connsiteY10" fmla="*/ 651293 h 720000"/>
              <a:gd name="connsiteX11" fmla="*/ 754317 w 870468"/>
              <a:gd name="connsiteY11" fmla="*/ 651293 h 720000"/>
              <a:gd name="connsiteX12" fmla="*/ 801875 w 870468"/>
              <a:gd name="connsiteY12" fmla="*/ 603735 h 720000"/>
              <a:gd name="connsiteX13" fmla="*/ 801875 w 870468"/>
              <a:gd name="connsiteY13" fmla="*/ 275858 h 720000"/>
              <a:gd name="connsiteX14" fmla="*/ 598821 w 870468"/>
              <a:gd name="connsiteY14" fmla="*/ 275858 h 720000"/>
              <a:gd name="connsiteX15" fmla="*/ 116266 w 870468"/>
              <a:gd name="connsiteY15" fmla="*/ 68593 h 720000"/>
              <a:gd name="connsiteX16" fmla="*/ 68708 w 870468"/>
              <a:gd name="connsiteY16" fmla="*/ 116151 h 720000"/>
              <a:gd name="connsiteX17" fmla="*/ 68708 w 870468"/>
              <a:gd name="connsiteY17" fmla="*/ 207265 h 720000"/>
              <a:gd name="connsiteX18" fmla="*/ 598821 w 870468"/>
              <a:gd name="connsiteY18" fmla="*/ 207265 h 720000"/>
              <a:gd name="connsiteX19" fmla="*/ 801875 w 870468"/>
              <a:gd name="connsiteY19" fmla="*/ 207265 h 720000"/>
              <a:gd name="connsiteX20" fmla="*/ 801875 w 870468"/>
              <a:gd name="connsiteY20" fmla="*/ 116151 h 720000"/>
              <a:gd name="connsiteX21" fmla="*/ 754317 w 870468"/>
              <a:gd name="connsiteY21" fmla="*/ 68593 h 720000"/>
              <a:gd name="connsiteX22" fmla="*/ 598821 w 870468"/>
              <a:gd name="connsiteY22" fmla="*/ 68593 h 720000"/>
              <a:gd name="connsiteX23" fmla="*/ 116266 w 870468"/>
              <a:gd name="connsiteY23" fmla="*/ 0 h 720000"/>
              <a:gd name="connsiteX24" fmla="*/ 598821 w 870468"/>
              <a:gd name="connsiteY24" fmla="*/ 0 h 720000"/>
              <a:gd name="connsiteX25" fmla="*/ 754317 w 870468"/>
              <a:gd name="connsiteY25" fmla="*/ 0 h 720000"/>
              <a:gd name="connsiteX26" fmla="*/ 870468 w 870468"/>
              <a:gd name="connsiteY26" fmla="*/ 116151 h 720000"/>
              <a:gd name="connsiteX27" fmla="*/ 870468 w 870468"/>
              <a:gd name="connsiteY27" fmla="*/ 241562 h 720000"/>
              <a:gd name="connsiteX28" fmla="*/ 870468 w 870468"/>
              <a:gd name="connsiteY28" fmla="*/ 603735 h 720000"/>
              <a:gd name="connsiteX29" fmla="*/ 754317 w 870468"/>
              <a:gd name="connsiteY29" fmla="*/ 720000 h 720000"/>
              <a:gd name="connsiteX30" fmla="*/ 598821 w 870468"/>
              <a:gd name="connsiteY30" fmla="*/ 720000 h 720000"/>
              <a:gd name="connsiteX31" fmla="*/ 116266 w 870468"/>
              <a:gd name="connsiteY31" fmla="*/ 720000 h 720000"/>
              <a:gd name="connsiteX32" fmla="*/ 115 w 870468"/>
              <a:gd name="connsiteY32" fmla="*/ 603849 h 720000"/>
              <a:gd name="connsiteX33" fmla="*/ 115 w 870468"/>
              <a:gd name="connsiteY33" fmla="*/ 241841 h 720000"/>
              <a:gd name="connsiteX34" fmla="*/ 0 w 870468"/>
              <a:gd name="connsiteY34" fmla="*/ 241562 h 720000"/>
              <a:gd name="connsiteX35" fmla="*/ 115 w 870468"/>
              <a:gd name="connsiteY35" fmla="*/ 241284 h 720000"/>
              <a:gd name="connsiteX36" fmla="*/ 115 w 870468"/>
              <a:gd name="connsiteY36" fmla="*/ 116151 h 720000"/>
              <a:gd name="connsiteX37" fmla="*/ 116266 w 870468"/>
              <a:gd name="connsiteY37" fmla="*/ 0 h 720000"/>
            </a:gdLst>
            <a:ahLst/>
            <a:cxnLst/>
            <a:rect l="l" t="t" r="r" b="b"/>
            <a:pathLst>
              <a:path w="870468" h="720000">
                <a:moveTo>
                  <a:pt x="153878" y="353026"/>
                </a:moveTo>
                <a:lnTo>
                  <a:pt x="449972" y="353026"/>
                </a:lnTo>
                <a:cubicBezTo>
                  <a:pt x="472036" y="353026"/>
                  <a:pt x="489985" y="370975"/>
                  <a:pt x="489985" y="393039"/>
                </a:cubicBezTo>
                <a:cubicBezTo>
                  <a:pt x="489985" y="415103"/>
                  <a:pt x="472150" y="433051"/>
                  <a:pt x="449972" y="433051"/>
                </a:cubicBezTo>
                <a:lnTo>
                  <a:pt x="153878" y="433051"/>
                </a:lnTo>
                <a:cubicBezTo>
                  <a:pt x="131814" y="433051"/>
                  <a:pt x="113865" y="415103"/>
                  <a:pt x="113865" y="393039"/>
                </a:cubicBezTo>
                <a:cubicBezTo>
                  <a:pt x="113865" y="370975"/>
                  <a:pt x="131814" y="353026"/>
                  <a:pt x="153878" y="353026"/>
                </a:cubicBezTo>
                <a:close/>
                <a:moveTo>
                  <a:pt x="68708" y="275858"/>
                </a:moveTo>
                <a:lnTo>
                  <a:pt x="68708" y="603735"/>
                </a:lnTo>
                <a:cubicBezTo>
                  <a:pt x="68708" y="630029"/>
                  <a:pt x="90087" y="651293"/>
                  <a:pt x="116266" y="651293"/>
                </a:cubicBezTo>
                <a:lnTo>
                  <a:pt x="598821" y="651293"/>
                </a:lnTo>
                <a:lnTo>
                  <a:pt x="754317" y="651293"/>
                </a:lnTo>
                <a:cubicBezTo>
                  <a:pt x="780611" y="651293"/>
                  <a:pt x="801875" y="629915"/>
                  <a:pt x="801875" y="603735"/>
                </a:cubicBezTo>
                <a:lnTo>
                  <a:pt x="801875" y="275858"/>
                </a:lnTo>
                <a:lnTo>
                  <a:pt x="598821" y="275858"/>
                </a:lnTo>
                <a:close/>
                <a:moveTo>
                  <a:pt x="116266" y="68593"/>
                </a:moveTo>
                <a:cubicBezTo>
                  <a:pt x="89972" y="68593"/>
                  <a:pt x="68708" y="89972"/>
                  <a:pt x="68708" y="116151"/>
                </a:cubicBezTo>
                <a:lnTo>
                  <a:pt x="68708" y="207265"/>
                </a:lnTo>
                <a:lnTo>
                  <a:pt x="598821" y="207265"/>
                </a:lnTo>
                <a:lnTo>
                  <a:pt x="801875" y="207265"/>
                </a:lnTo>
                <a:lnTo>
                  <a:pt x="801875" y="116151"/>
                </a:lnTo>
                <a:cubicBezTo>
                  <a:pt x="801875" y="89857"/>
                  <a:pt x="780497" y="68593"/>
                  <a:pt x="754317" y="68593"/>
                </a:cubicBezTo>
                <a:lnTo>
                  <a:pt x="598821" y="68593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1"/>
                </a:cubicBezTo>
                <a:lnTo>
                  <a:pt x="870468" y="241562"/>
                </a:lnTo>
                <a:lnTo>
                  <a:pt x="870468" y="603735"/>
                </a:lnTo>
                <a:cubicBezTo>
                  <a:pt x="870468" y="667869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69"/>
                  <a:pt x="115" y="603849"/>
                </a:cubicBezTo>
                <a:lnTo>
                  <a:pt x="115" y="241841"/>
                </a:lnTo>
                <a:lnTo>
                  <a:pt x="0" y="241562"/>
                </a:lnTo>
                <a:lnTo>
                  <a:pt x="115" y="241284"/>
                </a:lnTo>
                <a:lnTo>
                  <a:pt x="115" y="116151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180634" y="4151841"/>
            <a:ext cx="4804366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180634" y="4547490"/>
            <a:ext cx="4800011" cy="1335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着重强调安全事项，如防守时避免犯规、合理对抗等，确保学生在练习中的安全。教师通过讲解和示范，让学生了解正确的防运球姿势和动作要领，引导学生积极参与学习，提高学生的安全意识和自我保护能力。</a:t>
            </a: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569200" y="1765300"/>
            <a:ext cx="4025900" cy="4025900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4500000">
            <a:off x="8244685" y="2254193"/>
            <a:ext cx="3216458" cy="3216458"/>
          </a:xfrm>
          <a:prstGeom prst="donut">
            <a:avLst>
              <a:gd name="adj" fmla="val 2864"/>
            </a:avLst>
          </a:prstGeom>
          <a:gradFill>
            <a:gsLst>
              <a:gs pos="0">
                <a:schemeClr val="accent1"/>
              </a:gs>
              <a:gs pos="76000">
                <a:schemeClr val="bg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5014502" y="2582262"/>
            <a:ext cx="2560320" cy="2560320"/>
          </a:xfrm>
          <a:prstGeom prst="donut">
            <a:avLst>
              <a:gd name="adj" fmla="val 3189"/>
            </a:avLst>
          </a:prstGeom>
          <a:gradFill>
            <a:gsLst>
              <a:gs pos="0">
                <a:schemeClr val="accent1"/>
              </a:gs>
              <a:gs pos="73000">
                <a:schemeClr val="bg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96954" y="3900881"/>
            <a:ext cx="11459362" cy="7550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437624" y="3850547"/>
            <a:ext cx="209724" cy="209724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309176" y="3850547"/>
            <a:ext cx="209724" cy="209724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3600000">
            <a:off x="279400" y="2125061"/>
            <a:ext cx="3474720" cy="3474720"/>
          </a:xfrm>
          <a:prstGeom prst="donut">
            <a:avLst>
              <a:gd name="adj" fmla="val 2338"/>
            </a:avLst>
          </a:prstGeom>
          <a:gradFill>
            <a:gsLst>
              <a:gs pos="0">
                <a:schemeClr val="accent1"/>
              </a:gs>
              <a:gs pos="67000">
                <a:schemeClr val="bg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582170" y="3850547"/>
            <a:ext cx="209724" cy="209724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400" y="4376838"/>
            <a:ext cx="3083200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4855836"/>
            <a:ext cx="3083200" cy="137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87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讲解防守姿势：双脚前后或左右开立，比肩稍宽，前脚脚尖向前，后脚脚尖稍向外，两膝弯曲，重心在两脚之间，上体微前倾，抬头注视进攻者眼睛和球。讲解脚步移动：侧滑步用于横向移动防守，前脚向侧跨出，后脚迅速跟上；后撒步用于后退防守，前脚蹬地，后脚向后撤步。讲解干扰动作：手臂伸展，左右摆动干扰运球视线，注意避免打手犯规。教师完整示范后分解示范，边做边讲要点。学生原地无球模仿练习，体会防守姿势和脚步动作，每组10 - 15次，做2 - 3组，教师巡回纠错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531952" y="4376838"/>
            <a:ext cx="3083200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一对一防运球练习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31952" y="4855836"/>
            <a:ext cx="3083200" cy="137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16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两人一组，一人运球，一人防守。防守者保持正确姿势和脚步移动，干扰运球，练习5 - 8次，交换角色，做3 - 4组。教师观察，纠正防守姿势、脚步移动、干扰动作问题，帮助学生掌握在对抗中准确防守和干扰运球的能力，提高防守的准确性和稳定性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419602" y="4376838"/>
            <a:ext cx="3083200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有对抗防运球练习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419602" y="4855836"/>
            <a:ext cx="3083200" cy="13798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三人一组，一人运球突破，一人防守，一人在旁观察学习。防守者积极防守，运球者运用多种运球方式突破，练习5 - 8次，交换角色，做3 - 4组。教师纠正学生对抗中防守位置、反应速度问题，帮助学生在实战中提高决策能力和应变能力，增强学生在复杂场景下的防运球运用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96364" y="2439431"/>
            <a:ext cx="4525701" cy="3447192"/>
          </a:xfrm>
          <a:prstGeom prst="roundRect">
            <a:avLst>
              <a:gd name="adj" fmla="val 3043"/>
            </a:avLst>
          </a:prstGeom>
          <a:blipFill>
            <a:blip r:embed="rId2"/>
            <a:srcRect/>
            <a:tile tx="0" ty="0" sx="100000" sy="100000" algn="l"/>
          </a:blipFill>
          <a:ln w="38100" cap="sq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088286" y="2439432"/>
            <a:ext cx="4769347" cy="1601960"/>
          </a:xfrm>
          <a:prstGeom prst="roundRect">
            <a:avLst>
              <a:gd name="adj" fmla="val 45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088286" y="4284662"/>
            <a:ext cx="4769347" cy="1601960"/>
          </a:xfrm>
          <a:prstGeom prst="roundRect">
            <a:avLst>
              <a:gd name="adj" fmla="val 45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2187" y="2650510"/>
            <a:ext cx="4421546" cy="12051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标志桶模拟防守场景，学生分组进行防运球练习，要求防守动作连贯，根据运球变化调整防守策略，每组2 - 3次，做3 - 4组。教师指导学生依对手运球节奏和方向变化调整防守，提高动作的实用性和适应性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263420" y="4475040"/>
            <a:ext cx="4419079" cy="12051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5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防守游戏：“防守积分赛”，分组对抗，防守成功一次得1分，限制对手运球推进得2分，限时内积分高组胜，强化防守能力。通过游戏竞赛的形式，激发学生的学习兴趣和竞争意识，让学生在快乐中学习和提高，增强学生的学习动力和参与度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96364" y="1026482"/>
            <a:ext cx="9561269" cy="11760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综合练习与场景模拟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巩固练习与应用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41350" y="1971040"/>
            <a:ext cx="8317455" cy="2749016"/>
          </a:xfrm>
          <a:prstGeom prst="rightArrow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2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2885440"/>
            <a:ext cx="1910080" cy="904240"/>
          </a:xfrm>
          <a:prstGeom prst="rightArrow">
            <a:avLst/>
          </a:prstGeom>
          <a:gradFill>
            <a:gsLst>
              <a:gs pos="600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0" y="4467828"/>
            <a:ext cx="4663954" cy="166627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放松活动：组织学生进行全身放松，如深呼吸、拍打肌肉等，缓解肌肉疲劳，放松身心。
课堂小结：教师全面总结本节课的教学内容，再次回顾防运球的动作要领和防守要点，充分肯定学生在练习中的优点和进步，同时客观指出存在的问题和不足，鼓励学生课后继续加强练习。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3871711"/>
            <a:ext cx="4663954" cy="62717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73100" y="2715261"/>
            <a:ext cx="2316480" cy="119763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033592" y="2885440"/>
            <a:ext cx="1910080" cy="904240"/>
          </a:xfrm>
          <a:prstGeom prst="rightArrow">
            <a:avLst/>
          </a:prstGeom>
          <a:gradFill>
            <a:gsLst>
              <a:gs pos="600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854946" y="4467828"/>
            <a:ext cx="4663954" cy="166627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宣布下课，师生相互道别，组织学生有序归还器材，确保教学资源的合理使用和保管。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54946" y="3871711"/>
            <a:ext cx="4663954" cy="62717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下课与器材归还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867646" y="2715261"/>
            <a:ext cx="2316480" cy="119763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结束部分与总结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167086" y="772253"/>
            <a:ext cx="1857828" cy="1857820"/>
          </a:xfrm>
          <a:prstGeom prst="roundRect">
            <a:avLst/>
          </a:prstGeom>
          <a:gradFill>
            <a:gsLst>
              <a:gs pos="52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635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83567" y="-1204538"/>
            <a:ext cx="2424866" cy="33080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05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2228513"/>
            <a:ext cx="12192000" cy="172261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95914" y="2285614"/>
            <a:ext cx="7000172" cy="1581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教学资源与评价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23862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827301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30740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27119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30558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233997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27955" y="2012786"/>
            <a:ext cx="5163149" cy="3307742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727955" y="1798100"/>
            <a:ext cx="1665370" cy="87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20824" y="2902455"/>
            <a:ext cx="4777409" cy="21201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标准篮球场1块，确保教学场地规范、安全，为学生提供良好的运动环境。
篮球若干（依人数定，保证两人1球），保证学生有足够的器材进行练习，提高练习效率和质量。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20825" y="2243375"/>
            <a:ext cx="4777409" cy="5992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场地器材与教学工具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237941" y="2012786"/>
            <a:ext cx="5163149" cy="3307742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6237941" y="1798100"/>
            <a:ext cx="1665370" cy="870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30810" y="2902455"/>
            <a:ext cx="4777409" cy="21201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过程性评价：在课堂练习过程中，持续观察学生的参与度、积极性和动作掌握进度，及时给予针对性的鼓励和指导，促进学生不断进步。
终结性评价：通过技能考核，如在规定时间内完成防运球，按防守动作准确性、防守效果、反应速度打分；同时，结合比赛运用情况综合评价，全面评估学生的学习效果，为学生的学习提供客观、准确的反馈。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430811" y="2243375"/>
            <a:ext cx="4777409" cy="5992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教学评价体系构建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5819330" y="4840800"/>
            <a:ext cx="116461" cy="128408"/>
          </a:xfrm>
          <a:prstGeom prst="roundRect">
            <a:avLst>
              <a:gd name="adj" fmla="val 7827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5633643" y="5029453"/>
            <a:ext cx="145301" cy="145301"/>
          </a:xfrm>
          <a:prstGeom prst="roundRect">
            <a:avLst>
              <a:gd name="adj" fmla="val 7827"/>
            </a:avLst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11334884" y="4840800"/>
            <a:ext cx="116461" cy="128408"/>
          </a:xfrm>
          <a:prstGeom prst="roundRect">
            <a:avLst>
              <a:gd name="adj" fmla="val 7827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V="1">
            <a:off x="11149197" y="5029453"/>
            <a:ext cx="145301" cy="145301"/>
          </a:xfrm>
          <a:prstGeom prst="roundRect">
            <a:avLst>
              <a:gd name="adj" fmla="val 7827"/>
            </a:avLst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教学资源配备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3861" y="1335016"/>
            <a:ext cx="10624278" cy="249146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66850" y="1472175"/>
            <a:ext cx="9258300" cy="21450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5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谢谢大家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523862" y="1028700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827301" y="1028700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130740" y="1028700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627119" y="3894148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930558" y="3894148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233997" y="3894148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63617" y="1555231"/>
            <a:ext cx="2540000" cy="4064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Catalogue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273523" y="2156455"/>
            <a:ext cx="635000" cy="3048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目录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-949339" y="1729920"/>
            <a:ext cx="3374421" cy="3336650"/>
          </a:xfrm>
          <a:custGeom>
            <a:avLst/>
            <a:gdLst>
              <a:gd name="connsiteX0" fmla="*/ 2883971 w 3841491"/>
              <a:gd name="connsiteY0" fmla="*/ 3798495 h 3798494"/>
              <a:gd name="connsiteX1" fmla="*/ 3679134 w 3841491"/>
              <a:gd name="connsiteY1" fmla="*/ 2463717 h 3798494"/>
              <a:gd name="connsiteX2" fmla="*/ 2643378 w 3841491"/>
              <a:gd name="connsiteY2" fmla="*/ 550616 h 3798494"/>
              <a:gd name="connsiteX3" fmla="*/ 1198096 w 3841491"/>
              <a:gd name="connsiteY3" fmla="*/ 550616 h 3798494"/>
              <a:gd name="connsiteX4" fmla="*/ 162340 w 3841491"/>
              <a:gd name="connsiteY4" fmla="*/ 2463717 h 3798494"/>
              <a:gd name="connsiteX5" fmla="*/ 957503 w 3841491"/>
              <a:gd name="connsiteY5" fmla="*/ 3798495 h 3798494"/>
            </a:gdLst>
            <a:ahLst/>
            <a:cxnLst/>
            <a:rect l="l" t="t" r="r" b="b"/>
            <a:pathLst>
              <a:path w="3841491" h="3798494">
                <a:moveTo>
                  <a:pt x="2883971" y="3798495"/>
                </a:moveTo>
                <a:cubicBezTo>
                  <a:pt x="3718770" y="3798495"/>
                  <a:pt x="4076616" y="3197871"/>
                  <a:pt x="3679134" y="2463717"/>
                </a:cubicBezTo>
                <a:lnTo>
                  <a:pt x="2643378" y="550616"/>
                </a:lnTo>
                <a:cubicBezTo>
                  <a:pt x="2245962" y="-183539"/>
                  <a:pt x="1595579" y="-183539"/>
                  <a:pt x="1198096" y="550616"/>
                </a:cubicBezTo>
                <a:lnTo>
                  <a:pt x="162340" y="2463717"/>
                </a:lnTo>
                <a:cubicBezTo>
                  <a:pt x="-235076" y="3198202"/>
                  <a:pt x="122638" y="3798495"/>
                  <a:pt x="957503" y="3798495"/>
                </a:cubicBezTo>
                <a:close/>
              </a:path>
            </a:pathLst>
          </a:custGeom>
          <a:solidFill>
            <a:schemeClr val="accent1"/>
          </a:solidFill>
          <a:ln w="661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27000" y="6851650"/>
            <a:ext cx="12191741" cy="133510"/>
          </a:xfrm>
          <a:custGeom>
            <a:avLst/>
            <a:gdLst>
              <a:gd name="connsiteX0" fmla="*/ 0 w 12191741"/>
              <a:gd name="connsiteY0" fmla="*/ 0 h 341410"/>
              <a:gd name="connsiteX1" fmla="*/ 12191742 w 12191741"/>
              <a:gd name="connsiteY1" fmla="*/ 0 h 341410"/>
              <a:gd name="connsiteX2" fmla="*/ 12191742 w 12191741"/>
              <a:gd name="connsiteY2" fmla="*/ 341410 h 341410"/>
              <a:gd name="connsiteX3" fmla="*/ 0 w 12191741"/>
              <a:gd name="connsiteY3" fmla="*/ 341410 h 341410"/>
            </a:gdLst>
            <a:ahLst/>
            <a:cxnLst/>
            <a:rect l="l" t="t" r="r" b="b"/>
            <a:pathLst>
              <a:path w="12191741" h="341410">
                <a:moveTo>
                  <a:pt x="0" y="0"/>
                </a:moveTo>
                <a:lnTo>
                  <a:pt x="12191742" y="0"/>
                </a:lnTo>
                <a:lnTo>
                  <a:pt x="12191742" y="341410"/>
                </a:lnTo>
                <a:lnTo>
                  <a:pt x="0" y="341410"/>
                </a:lnTo>
                <a:close/>
              </a:path>
            </a:pathLst>
          </a:custGeom>
          <a:solidFill>
            <a:schemeClr val="accent1"/>
          </a:solidFill>
          <a:ln w="860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667478" y="1220150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1.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245900" y="1281706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教学目标与价值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245900" y="2326521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教学重难点解析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667478" y="2264965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2.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245900" y="3371336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教学方法与策略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67478" y="3309780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3.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245900" y="4416151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教学过程设计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667478" y="4354595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4.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245900" y="5460964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教学资源与评价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667478" y="5399408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311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5.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167086" y="772253"/>
            <a:ext cx="1857828" cy="1857820"/>
          </a:xfrm>
          <a:prstGeom prst="roundRect">
            <a:avLst/>
          </a:prstGeom>
          <a:gradFill>
            <a:gsLst>
              <a:gs pos="52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635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83567" y="-1204538"/>
            <a:ext cx="2424866" cy="33080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2228513"/>
            <a:ext cx="12192000" cy="172261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95914" y="2285614"/>
            <a:ext cx="7000172" cy="1581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教学目标与价值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23862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827301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30740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27119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30558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233997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709160" y="3022600"/>
            <a:ext cx="1249680" cy="1051560"/>
          </a:xfrm>
          <a:custGeom>
            <a:avLst/>
            <a:gdLst>
              <a:gd name="connsiteX0" fmla="*/ 7620 w 1249680"/>
              <a:gd name="connsiteY0" fmla="*/ 0 h 1051560"/>
              <a:gd name="connsiteX1" fmla="*/ 39284 w 1249680"/>
              <a:gd name="connsiteY1" fmla="*/ 3192 h 1051560"/>
              <a:gd name="connsiteX2" fmla="*/ 46990 w 1249680"/>
              <a:gd name="connsiteY2" fmla="*/ 0 h 1051560"/>
              <a:gd name="connsiteX3" fmla="*/ 1207770 w 1249680"/>
              <a:gd name="connsiteY3" fmla="*/ 0 h 1051560"/>
              <a:gd name="connsiteX4" fmla="*/ 1249680 w 1249680"/>
              <a:gd name="connsiteY4" fmla="*/ 41910 h 1051560"/>
              <a:gd name="connsiteX5" fmla="*/ 1207770 w 1249680"/>
              <a:gd name="connsiteY5" fmla="*/ 83820 h 1051560"/>
              <a:gd name="connsiteX6" fmla="*/ 290581 w 1249680"/>
              <a:gd name="connsiteY6" fmla="*/ 83820 h 1051560"/>
              <a:gd name="connsiteX7" fmla="*/ 301589 w 1249680"/>
              <a:gd name="connsiteY7" fmla="*/ 89795 h 1051560"/>
              <a:gd name="connsiteX8" fmla="*/ 533400 w 1249680"/>
              <a:gd name="connsiteY8" fmla="*/ 525780 h 1051560"/>
              <a:gd name="connsiteX9" fmla="*/ 7620 w 1249680"/>
              <a:gd name="connsiteY9" fmla="*/ 1051560 h 1051560"/>
              <a:gd name="connsiteX10" fmla="*/ 0 w 1249680"/>
              <a:gd name="connsiteY10" fmla="*/ 1050792 h 1051560"/>
              <a:gd name="connsiteX11" fmla="*/ 0 w 1249680"/>
              <a:gd name="connsiteY11" fmla="*/ 768 h 1051560"/>
            </a:gdLst>
            <a:ahLst/>
            <a:cxnLst/>
            <a:rect l="l" t="t" r="r" b="b"/>
            <a:pathLst>
              <a:path w="1249680" h="1051560">
                <a:moveTo>
                  <a:pt x="7620" y="0"/>
                </a:moveTo>
                <a:lnTo>
                  <a:pt x="39284" y="3192"/>
                </a:lnTo>
                <a:lnTo>
                  <a:pt x="46990" y="0"/>
                </a:lnTo>
                <a:lnTo>
                  <a:pt x="1207770" y="0"/>
                </a:lnTo>
                <a:cubicBezTo>
                  <a:pt x="1230916" y="0"/>
                  <a:pt x="1249680" y="18764"/>
                  <a:pt x="1249680" y="41910"/>
                </a:cubicBezTo>
                <a:cubicBezTo>
                  <a:pt x="1249680" y="65056"/>
                  <a:pt x="1230916" y="83820"/>
                  <a:pt x="1207770" y="83820"/>
                </a:cubicBezTo>
                <a:lnTo>
                  <a:pt x="290581" y="83820"/>
                </a:lnTo>
                <a:lnTo>
                  <a:pt x="301589" y="89795"/>
                </a:lnTo>
                <a:cubicBezTo>
                  <a:pt x="441447" y="184282"/>
                  <a:pt x="533400" y="344293"/>
                  <a:pt x="533400" y="525780"/>
                </a:cubicBezTo>
                <a:cubicBezTo>
                  <a:pt x="533400" y="816160"/>
                  <a:pt x="298000" y="1051560"/>
                  <a:pt x="7620" y="1051560"/>
                </a:cubicBezTo>
                <a:lnTo>
                  <a:pt x="0" y="1050792"/>
                </a:lnTo>
                <a:lnTo>
                  <a:pt x="0" y="76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524501" y="1968773"/>
            <a:ext cx="5994400" cy="92174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8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精准阐述防运球的动作要领、防守时机及策略，80%以上学生能在简单对抗下完成防守动作，30%学生能在复杂实战中有效限制对手运球，提升篮球防守技巧。比赛中，学生能根据对手运球节奏和突破方向，快速做出反应，有效干扰对手运球推进，增强比赛中的防守能力。
练习中，学生需快速调整脚步移动和防守姿势，这有助于提高反应速度与身体协调性，促进身体素质全面发展，为篮球运动奠定坚实基础。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524501" y="3530873"/>
            <a:ext cx="5994400" cy="92174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8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防运球练习，学生学会保持正确的防守姿势，合理运用脚步移动，积极干扰对手运球，培养防守意识与判断能力。同时，学生需准确判断运球节奏和突破方向，适时进行抢球、断球干扰，提高防守的主动性和有效性。
学生在练习中需相互配合、支持，增强团队凝聚力，共同完成任务，提高团队协作能力，培养学生的体育品德和团队精神。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4709160" y="1460500"/>
            <a:ext cx="1249680" cy="1051560"/>
          </a:xfrm>
          <a:custGeom>
            <a:avLst/>
            <a:gdLst>
              <a:gd name="connsiteX0" fmla="*/ 1242060 w 1249680"/>
              <a:gd name="connsiteY0" fmla="*/ 0 h 1051560"/>
              <a:gd name="connsiteX1" fmla="*/ 1210396 w 1249680"/>
              <a:gd name="connsiteY1" fmla="*/ 3192 h 1051560"/>
              <a:gd name="connsiteX2" fmla="*/ 1202690 w 1249680"/>
              <a:gd name="connsiteY2" fmla="*/ 0 h 1051560"/>
              <a:gd name="connsiteX3" fmla="*/ 41910 w 1249680"/>
              <a:gd name="connsiteY3" fmla="*/ 0 h 1051560"/>
              <a:gd name="connsiteX4" fmla="*/ 0 w 1249680"/>
              <a:gd name="connsiteY4" fmla="*/ 41910 h 1051560"/>
              <a:gd name="connsiteX5" fmla="*/ 41910 w 1249680"/>
              <a:gd name="connsiteY5" fmla="*/ 83820 h 1051560"/>
              <a:gd name="connsiteX6" fmla="*/ 959100 w 1249680"/>
              <a:gd name="connsiteY6" fmla="*/ 83820 h 1051560"/>
              <a:gd name="connsiteX7" fmla="*/ 948092 w 1249680"/>
              <a:gd name="connsiteY7" fmla="*/ 89795 h 1051560"/>
              <a:gd name="connsiteX8" fmla="*/ 716280 w 1249680"/>
              <a:gd name="connsiteY8" fmla="*/ 525780 h 1051560"/>
              <a:gd name="connsiteX9" fmla="*/ 1242060 w 1249680"/>
              <a:gd name="connsiteY9" fmla="*/ 1051560 h 1051560"/>
              <a:gd name="connsiteX10" fmla="*/ 1249680 w 1249680"/>
              <a:gd name="connsiteY10" fmla="*/ 1050792 h 1051560"/>
              <a:gd name="connsiteX11" fmla="*/ 1249680 w 1249680"/>
              <a:gd name="connsiteY11" fmla="*/ 768 h 1051560"/>
            </a:gdLst>
            <a:ahLst/>
            <a:cxnLst/>
            <a:rect l="l" t="t" r="r" b="b"/>
            <a:pathLst>
              <a:path w="1249680" h="1051560">
                <a:moveTo>
                  <a:pt x="1242060" y="0"/>
                </a:moveTo>
                <a:lnTo>
                  <a:pt x="1210396" y="3192"/>
                </a:lnTo>
                <a:lnTo>
                  <a:pt x="1202690" y="0"/>
                </a:lnTo>
                <a:lnTo>
                  <a:pt x="41910" y="0"/>
                </a:lnTo>
                <a:cubicBezTo>
                  <a:pt x="18764" y="0"/>
                  <a:pt x="0" y="18764"/>
                  <a:pt x="0" y="41910"/>
                </a:cubicBezTo>
                <a:cubicBezTo>
                  <a:pt x="0" y="65056"/>
                  <a:pt x="18764" y="83820"/>
                  <a:pt x="41910" y="83820"/>
                </a:cubicBezTo>
                <a:lnTo>
                  <a:pt x="959100" y="83820"/>
                </a:lnTo>
                <a:lnTo>
                  <a:pt x="948092" y="89795"/>
                </a:lnTo>
                <a:cubicBezTo>
                  <a:pt x="808233" y="184282"/>
                  <a:pt x="716280" y="344293"/>
                  <a:pt x="716280" y="525780"/>
                </a:cubicBezTo>
                <a:cubicBezTo>
                  <a:pt x="716280" y="816160"/>
                  <a:pt x="951680" y="1051560"/>
                  <a:pt x="1242060" y="1051560"/>
                </a:cubicBezTo>
                <a:lnTo>
                  <a:pt x="1249680" y="1050792"/>
                </a:lnTo>
                <a:lnTo>
                  <a:pt x="1249680" y="768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54148" y="1875934"/>
            <a:ext cx="243424" cy="220692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861836" y="3434355"/>
            <a:ext cx="228049" cy="228049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alphaModFix/>
          </a:blip>
          <a:srcRect l="26337" r="26337"/>
          <a:stretch>
            <a:fillRect/>
          </a:stretch>
        </p:blipFill>
        <p:spPr>
          <a:xfrm>
            <a:off x="660400" y="1460500"/>
            <a:ext cx="3667760" cy="4343400"/>
          </a:xfrm>
          <a:custGeom>
            <a:avLst/>
            <a:gdLst/>
            <a:ahLst/>
            <a:cxnLst/>
            <a:rect l="l" t="t" r="r" b="b"/>
            <a:pathLst>
              <a:path w="3667760" h="4343400">
                <a:moveTo>
                  <a:pt x="267123" y="0"/>
                </a:moveTo>
                <a:lnTo>
                  <a:pt x="3400637" y="0"/>
                </a:lnTo>
                <a:cubicBezTo>
                  <a:pt x="3548165" y="0"/>
                  <a:pt x="3667760" y="119595"/>
                  <a:pt x="3667760" y="267123"/>
                </a:cubicBezTo>
                <a:lnTo>
                  <a:pt x="3667760" y="4076277"/>
                </a:lnTo>
                <a:cubicBezTo>
                  <a:pt x="3667760" y="4223805"/>
                  <a:pt x="3548165" y="4343400"/>
                  <a:pt x="3400637" y="4343400"/>
                </a:cubicBezTo>
                <a:lnTo>
                  <a:pt x="267123" y="4343400"/>
                </a:lnTo>
                <a:cubicBezTo>
                  <a:pt x="119595" y="4343400"/>
                  <a:pt x="0" y="4223805"/>
                  <a:pt x="0" y="4076277"/>
                </a:cubicBezTo>
                <a:lnTo>
                  <a:pt x="0" y="267123"/>
                </a:lnTo>
                <a:cubicBezTo>
                  <a:pt x="0" y="119595"/>
                  <a:pt x="119595" y="0"/>
                  <a:pt x="26712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0" name="标题 1"/>
          <p:cNvSpPr txBox="1"/>
          <p:nvPr/>
        </p:nvSpPr>
        <p:spPr>
          <a:xfrm>
            <a:off x="4709160" y="4640580"/>
            <a:ext cx="1249680" cy="1051560"/>
          </a:xfrm>
          <a:custGeom>
            <a:avLst/>
            <a:gdLst>
              <a:gd name="connsiteX0" fmla="*/ 7620 w 1249680"/>
              <a:gd name="connsiteY0" fmla="*/ 0 h 1051560"/>
              <a:gd name="connsiteX1" fmla="*/ 39284 w 1249680"/>
              <a:gd name="connsiteY1" fmla="*/ 3192 h 1051560"/>
              <a:gd name="connsiteX2" fmla="*/ 46990 w 1249680"/>
              <a:gd name="connsiteY2" fmla="*/ 0 h 1051560"/>
              <a:gd name="connsiteX3" fmla="*/ 1207770 w 1249680"/>
              <a:gd name="connsiteY3" fmla="*/ 0 h 1051560"/>
              <a:gd name="connsiteX4" fmla="*/ 1249680 w 1249680"/>
              <a:gd name="connsiteY4" fmla="*/ 41910 h 1051560"/>
              <a:gd name="connsiteX5" fmla="*/ 1207770 w 1249680"/>
              <a:gd name="connsiteY5" fmla="*/ 83820 h 1051560"/>
              <a:gd name="connsiteX6" fmla="*/ 290581 w 1249680"/>
              <a:gd name="connsiteY6" fmla="*/ 83820 h 1051560"/>
              <a:gd name="connsiteX7" fmla="*/ 301589 w 1249680"/>
              <a:gd name="connsiteY7" fmla="*/ 89795 h 1051560"/>
              <a:gd name="connsiteX8" fmla="*/ 533400 w 1249680"/>
              <a:gd name="connsiteY8" fmla="*/ 525780 h 1051560"/>
              <a:gd name="connsiteX9" fmla="*/ 7620 w 1249680"/>
              <a:gd name="connsiteY9" fmla="*/ 1051560 h 1051560"/>
              <a:gd name="connsiteX10" fmla="*/ 0 w 1249680"/>
              <a:gd name="connsiteY10" fmla="*/ 1050792 h 1051560"/>
              <a:gd name="connsiteX11" fmla="*/ 0 w 1249680"/>
              <a:gd name="connsiteY11" fmla="*/ 768 h 1051560"/>
            </a:gdLst>
            <a:ahLst/>
            <a:cxnLst/>
            <a:rect l="l" t="t" r="r" b="b"/>
            <a:pathLst>
              <a:path w="1249680" h="1051560">
                <a:moveTo>
                  <a:pt x="7620" y="0"/>
                </a:moveTo>
                <a:lnTo>
                  <a:pt x="39284" y="3192"/>
                </a:lnTo>
                <a:lnTo>
                  <a:pt x="46990" y="0"/>
                </a:lnTo>
                <a:lnTo>
                  <a:pt x="1207770" y="0"/>
                </a:lnTo>
                <a:cubicBezTo>
                  <a:pt x="1230916" y="0"/>
                  <a:pt x="1249680" y="18764"/>
                  <a:pt x="1249680" y="41910"/>
                </a:cubicBezTo>
                <a:cubicBezTo>
                  <a:pt x="1249680" y="65056"/>
                  <a:pt x="1230916" y="83820"/>
                  <a:pt x="1207770" y="83820"/>
                </a:cubicBezTo>
                <a:lnTo>
                  <a:pt x="290581" y="83820"/>
                </a:lnTo>
                <a:lnTo>
                  <a:pt x="301589" y="89795"/>
                </a:lnTo>
                <a:cubicBezTo>
                  <a:pt x="441447" y="184282"/>
                  <a:pt x="533400" y="344293"/>
                  <a:pt x="533400" y="525780"/>
                </a:cubicBezTo>
                <a:cubicBezTo>
                  <a:pt x="533400" y="816160"/>
                  <a:pt x="298000" y="1051560"/>
                  <a:pt x="7620" y="1051560"/>
                </a:cubicBezTo>
                <a:lnTo>
                  <a:pt x="0" y="1050792"/>
                </a:lnTo>
                <a:lnTo>
                  <a:pt x="0" y="768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524501" y="5148853"/>
            <a:ext cx="5994400" cy="92174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76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培养学生坚韧不拔、勇于拼搏的防守精神，通过小组练习和竞赛，让学生学会相互配合、支持，增强团队凝聚力，共同完成任务，提高团队协作能力。
鼓励学生勇于拼搏，在激烈的对抗中不断挑战自我，增强学生的竞争意识和集体荣誉感，促进学生全面发展，培养学生的体育品德和团队精神。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861836" y="5056014"/>
            <a:ext cx="228049" cy="220692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524501" y="1601341"/>
            <a:ext cx="5994000" cy="361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动作要领与比赛运用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524501" y="3178681"/>
            <a:ext cx="5994000" cy="361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防守意识与判断能力培养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524501" y="4756021"/>
            <a:ext cx="5994000" cy="361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情感态度与团队精神塑造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167086" y="772253"/>
            <a:ext cx="1857828" cy="1857820"/>
          </a:xfrm>
          <a:prstGeom prst="roundRect">
            <a:avLst/>
          </a:prstGeom>
          <a:gradFill>
            <a:gsLst>
              <a:gs pos="52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635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83567" y="-1204538"/>
            <a:ext cx="2424866" cy="33080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02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2228513"/>
            <a:ext cx="12192000" cy="172261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95914" y="2285614"/>
            <a:ext cx="7000172" cy="1581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教学重难点解析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23862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827301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30740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27119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30558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233997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1268761"/>
            <a:ext cx="12192000" cy="2482094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  <a:effectLst>
            <a:outerShdw blurRad="304800" dist="38100" dir="8100000" algn="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5723" t="66864" r="5830" b="7832"/>
          <a:stretch>
            <a:fillRect/>
          </a:stretch>
        </p:blipFill>
        <p:spPr>
          <a:xfrm>
            <a:off x="7324809" y="1268760"/>
            <a:ext cx="4891871" cy="2489060"/>
          </a:xfrm>
          <a:custGeom>
            <a:avLst/>
            <a:gdLst/>
            <a:ahLst/>
            <a:cxnLst/>
            <a:rect l="l" t="t" r="r" b="b"/>
            <a:pathLst>
              <a:path w="4889500" h="2489200">
                <a:moveTo>
                  <a:pt x="0" y="0"/>
                </a:moveTo>
                <a:lnTo>
                  <a:pt x="4891871" y="0"/>
                </a:lnTo>
                <a:lnTo>
                  <a:pt x="4891871" y="2489060"/>
                </a:lnTo>
                <a:lnTo>
                  <a:pt x="0" y="248906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7324809" y="1268145"/>
            <a:ext cx="4525578" cy="2482094"/>
          </a:xfrm>
          <a:prstGeom prst="rect">
            <a:avLst/>
          </a:prstGeom>
          <a:gradFill>
            <a:gsLst>
              <a:gs pos="26000">
                <a:schemeClr val="accent1"/>
              </a:gs>
              <a:gs pos="92000">
                <a:schemeClr val="bg1">
                  <a:alpha val="0"/>
                </a:schemeClr>
              </a:gs>
            </a:gsLst>
            <a:lin ang="0" scaled="0"/>
          </a:gradFill>
          <a:ln w="1905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91917" y="2924944"/>
            <a:ext cx="3087445" cy="3498808"/>
          </a:xfrm>
          <a:prstGeom prst="roundRect">
            <a:avLst>
              <a:gd name="adj" fmla="val 2023"/>
            </a:avLst>
          </a:prstGeom>
          <a:solidFill>
            <a:schemeClr val="bg1"/>
          </a:solidFill>
          <a:ln w="19050" cap="sq">
            <a:noFill/>
            <a:miter/>
          </a:ln>
          <a:effectLst>
            <a:outerShdw blurRad="304800" dist="38100" dir="8100000" algn="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24723" y="3887129"/>
            <a:ext cx="2821833" cy="23501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4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保持正确的防守姿势是基础，双脚前后或左右开立，比肩稍宽，屈膝降低重心，身体微前倾，手臂伸展干扰。合理运用脚步移动，积极滑步、撤步，始终保持在进攻者与篮筐之间的有利位置，确保防守的稳定性和有效性。
教师通过示范和讲解，让学生明确防守姿势和脚步移动的要点，通过原地无球模仿练习，帮助学生掌握如何在对抗中保持稳定，提高防守的质量和效果。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24721" y="2979927"/>
            <a:ext cx="2821837" cy="7807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7D020D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防守姿势与脚步移动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552277" y="1975543"/>
            <a:ext cx="3087445" cy="3498808"/>
          </a:xfrm>
          <a:prstGeom prst="roundRect">
            <a:avLst>
              <a:gd name="adj" fmla="val 2023"/>
            </a:avLst>
          </a:prstGeom>
          <a:solidFill>
            <a:schemeClr val="bg1"/>
          </a:solidFill>
          <a:ln w="19050" cap="sq">
            <a:noFill/>
            <a:miter/>
          </a:ln>
          <a:effectLst>
            <a:outerShdw blurRad="304800" dist="38100" dir="8100000" algn="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685083" y="2979235"/>
            <a:ext cx="2821833" cy="22981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2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确判断运球节奏和突破方向，适时进行抢球、断球干扰。干扰动作时，手臂伸展，左右摆动干扰运球视线，注意避免打手犯规。防守者需根据对手运球节奏和方向变化，快速做出反应，选择合适的防守时机，有效限制对手运球推进。
在练习中，学生需要体会干扰动作和防守时机的把握，通过一对一防运球练习，提高在对抗中干扰对手运球的能力，增强防守的果断性和准确性。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660678" y="2060848"/>
            <a:ext cx="2870642" cy="8005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7D020D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干扰动作与防守时机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239332" y="2868434"/>
            <a:ext cx="3087445" cy="3498808"/>
          </a:xfrm>
          <a:prstGeom prst="roundRect">
            <a:avLst>
              <a:gd name="adj" fmla="val 2023"/>
            </a:avLst>
          </a:prstGeom>
          <a:solidFill>
            <a:schemeClr val="bg1"/>
          </a:solidFill>
          <a:ln w="19050" cap="sq">
            <a:noFill/>
            <a:miter/>
          </a:ln>
          <a:effectLst>
            <a:outerShdw blurRad="304800" dist="38100" dir="8100000" algn="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372138" y="3872126"/>
            <a:ext cx="2821833" cy="22981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2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在高强度对抗和对手多变的运球节奏下，持续保持防守位置，快速做出正确防守反应，有效限制对手运球推进。这需要学生具备高度的防守意识和快速反应能力，能在瞬间判断对手意图并做出正确决策。
教师可以通过模拟比赛场景和对抗练习，帮助学生在实战中提高决策能力和应变能力，增强学生在复杂场景下的防运球运用能力。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372136" y="2924566"/>
            <a:ext cx="2821837" cy="7877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7D020D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复杂场景下的防守应对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520055" y="2337109"/>
            <a:ext cx="525998" cy="486585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833000" y="1383649"/>
            <a:ext cx="525998" cy="525998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192850" y="2344462"/>
            <a:ext cx="485579" cy="525999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167086" y="772253"/>
            <a:ext cx="1857828" cy="1857820"/>
          </a:xfrm>
          <a:prstGeom prst="roundRect">
            <a:avLst/>
          </a:prstGeom>
          <a:gradFill>
            <a:gsLst>
              <a:gs pos="52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635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83567" y="-1204538"/>
            <a:ext cx="2424866" cy="33080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03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2228513"/>
            <a:ext cx="12192000" cy="172261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95914" y="2285614"/>
            <a:ext cx="7000172" cy="1581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教学方法与策略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23862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827301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30740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27119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30558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233997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134463" y="1870613"/>
            <a:ext cx="4500000" cy="3420000"/>
          </a:xfrm>
          <a:prstGeom prst="roundRect">
            <a:avLst>
              <a:gd name="adj" fmla="val 5969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476463" y="2829351"/>
            <a:ext cx="3816000" cy="20249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24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运用简洁明了的语言和标准规范的动作示范，让学生快速建立正确的防守概念。教师先进行完整示范，再进行细致的分解示范，边示范边清晰强调每个动作和环节的关键要点，帮助学生理解动作的细节和流程。
将防运球动作拆分为防守姿势、脚步移动、干扰动作等部分，由简至繁、循序渐进地引导学生逐步掌握。例如，先练习防守姿势和脚步移动，再进行完整的防运球练习，降低学习难度，提高学习效率。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76463" y="2151719"/>
            <a:ext cx="3816000" cy="61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097443" y="4989785"/>
            <a:ext cx="574040" cy="574040"/>
          </a:xfrm>
          <a:prstGeom prst="ellipse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097443" y="5122918"/>
            <a:ext cx="574040" cy="30777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 flipV="1">
            <a:off x="5626512" y="1700575"/>
            <a:ext cx="162663" cy="162663"/>
          </a:xfrm>
          <a:prstGeom prst="teardrop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29878" y="1870613"/>
            <a:ext cx="4500000" cy="3420000"/>
          </a:xfrm>
          <a:prstGeom prst="roundRect">
            <a:avLst>
              <a:gd name="adj" fmla="val 5969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771878" y="2829351"/>
            <a:ext cx="3816000" cy="202497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24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设计充满趣味的游戏和紧张刺激的竞赛，激发学生的学习兴趣和竞争意识。例如，“防守积分赛”等游戏，让学生在快乐中学习和提高，增强学生的学习动力和参与度。
在学生练习过程中，密切观察，及时发现并纠正错误动作，确保学生掌握正确的技术和战术。教师可以通过个别指导、集体纠正等方式，帮助学生改正错误，巩固正确动作，避免错误动作的形成和巩固。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71878" y="2151719"/>
            <a:ext cx="3816000" cy="61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92858" y="4989785"/>
            <a:ext cx="574040" cy="574040"/>
          </a:xfrm>
          <a:prstGeom prst="ellipse">
            <a:avLst/>
          </a:prstGeom>
          <a:solidFill>
            <a:schemeClr val="accent2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392858" y="5122918"/>
            <a:ext cx="574040" cy="30777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 flipV="1">
            <a:off x="10921929" y="1700575"/>
            <a:ext cx="162663" cy="162663"/>
          </a:xfrm>
          <a:prstGeom prst="teardrop">
            <a:avLst/>
          </a:prstGeom>
          <a:solidFill>
            <a:schemeClr val="accent2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95933" y="222875"/>
            <a:ext cx="10827932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8135" y="312135"/>
            <a:ext cx="113260" cy="11326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3189" y="312135"/>
            <a:ext cx="113260" cy="1132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18243" y="312135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68135" y="487191"/>
            <a:ext cx="113260" cy="1132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43189" y="487191"/>
            <a:ext cx="113260" cy="1132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18243" y="487191"/>
            <a:ext cx="113260" cy="1132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3085" t="2912" r="3085" b="291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2214538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1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167086" y="772253"/>
            <a:ext cx="1857828" cy="1857820"/>
          </a:xfrm>
          <a:prstGeom prst="roundRect">
            <a:avLst/>
          </a:prstGeom>
          <a:gradFill>
            <a:gsLst>
              <a:gs pos="52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635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883567" y="-1204538"/>
            <a:ext cx="2424866" cy="33080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04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2228513"/>
            <a:ext cx="12192000" cy="172261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rgbClr val="FFFFFF">
                  <a:alpha val="10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95914" y="2285614"/>
            <a:ext cx="7000172" cy="1581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Regular"/>
                <a:ea typeface="Source Han Serif SC Regular"/>
                <a:cs typeface="Source Han Serif SC Regular"/>
              </a:rPr>
              <a:t>教学过程设计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23862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827301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30740" y="186209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27119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30558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233997" y="4130409"/>
            <a:ext cx="216180" cy="216180"/>
          </a:xfrm>
          <a:prstGeom prst="star5">
            <a:avLst>
              <a:gd name="adj" fmla="val 21319"/>
              <a:gd name="hf" fmla="val 105146"/>
              <a:gd name="vf" fmla="val 110557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9493" y="6572504"/>
            <a:ext cx="3946554" cy="1077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700">
                <a:ln w="12700">
                  <a:noFill/>
                </a:ln>
                <a:solidFill>
                  <a:srgbClr val="FFFFFF">
                    <a:alpha val="50000"/>
                  </a:srgbClr>
                </a:solidFill>
                <a:latin typeface="OPPOSans R"/>
                <a:ea typeface="OPPOSans R"/>
                <a:cs typeface="OPPOSans R"/>
              </a:rPr>
              <a:t>202X powerpoint design 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A60311"/>
      </a:accent1>
      <a:accent2>
        <a:srgbClr val="1B1F26"/>
      </a:accent2>
      <a:accent3>
        <a:srgbClr val="686E73"/>
      </a:accent3>
      <a:accent4>
        <a:srgbClr val="3F3F3F"/>
      </a:accent4>
      <a:accent5>
        <a:srgbClr val="3F3F3F"/>
      </a:accent5>
      <a:accent6>
        <a:srgbClr val="3F3F3F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690</Words>
  <Application>Microsoft Office PowerPoint</Application>
  <PresentationFormat>宽屏</PresentationFormat>
  <Paragraphs>80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Source Han Serif SC Regular</vt:lpstr>
      <vt:lpstr>Arial</vt:lpstr>
      <vt:lpstr>OPPOSans H</vt:lpstr>
      <vt:lpstr>OPPOSans R</vt:lpstr>
      <vt:lpstr>Source Han Sans</vt:lpstr>
      <vt:lpstr>Source Han Sans CN Bold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2025-02-19T07:35:26Z</dcterms:modified>
</cp:coreProperties>
</file>