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embeddedFontLst>
    <p:embeddedFont>
      <p:font typeface="OPPOSans B" panose="020B0604020202020204" charset="-122"/>
      <p:regular r:id="rId18"/>
    </p:embeddedFont>
    <p:embeddedFont>
      <p:font typeface="OPPOSans H" panose="020B0604020202020204" charset="-122"/>
      <p:regular r:id="rId19"/>
    </p:embeddedFont>
    <p:embeddedFont>
      <p:font typeface="OPPOSans R" panose="020B0604020202020204" charset="-122"/>
      <p:regular r:id="rId20"/>
    </p:embeddedFont>
    <p:embeddedFont>
      <p:font typeface="Source Han Sans" panose="020B0604020202020204" charset="-128"/>
      <p:regular r:id="rId21"/>
    </p:embeddedFont>
    <p:embeddedFont>
      <p:font typeface="Source Han Sans CN Bold" panose="020B0604020202020204" charset="-128"/>
      <p:regular r:id="rId22"/>
    </p:embeddedFont>
    <p:embeddedFont>
      <p:font typeface="Source Han Serif SC Regular" panose="020B0604020202020204" charset="-128"/>
      <p:regular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662" t="1484" r="1662" b="1484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943" t="52288" r="16674" b="18964"/>
          <a:stretch>
            <a:fillRect/>
          </a:stretch>
        </p:blipFill>
        <p:spPr>
          <a:xfrm flipV="1">
            <a:off x="-9693" y="4893700"/>
            <a:ext cx="12211386" cy="1964300"/>
          </a:xfrm>
          <a:custGeom>
            <a:avLst/>
            <a:gdLst>
              <a:gd name="connsiteX0" fmla="*/ 0 w 12211386"/>
              <a:gd name="connsiteY0" fmla="*/ 1964300 h 1964300"/>
              <a:gd name="connsiteX1" fmla="*/ 12211386 w 12211386"/>
              <a:gd name="connsiteY1" fmla="*/ 1964300 h 1964300"/>
              <a:gd name="connsiteX2" fmla="*/ 12211386 w 12211386"/>
              <a:gd name="connsiteY2" fmla="*/ 0 h 1964300"/>
              <a:gd name="connsiteX3" fmla="*/ 0 w 12211386"/>
              <a:gd name="connsiteY3" fmla="*/ 0 h 1964300"/>
            </a:gdLst>
            <a:ahLst/>
            <a:cxnLst/>
            <a:rect l="l" t="t" r="r" b="b"/>
            <a:pathLst>
              <a:path w="12211386" h="1964300">
                <a:moveTo>
                  <a:pt x="0" y="1964300"/>
                </a:moveTo>
                <a:lnTo>
                  <a:pt x="12211386" y="1964300"/>
                </a:lnTo>
                <a:lnTo>
                  <a:pt x="12211386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3048001" y="-85438"/>
            <a:ext cx="6095999" cy="609599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10000">
                <a:schemeClr val="accent4">
                  <a:alpha val="0"/>
                </a:schemeClr>
              </a:gs>
              <a:gs pos="42000">
                <a:schemeClr val="accent4">
                  <a:alpha val="45000"/>
                </a:schemeClr>
              </a:gs>
              <a:gs pos="75000">
                <a:schemeClr val="accent2">
                  <a:alpha val="3000"/>
                  <a:lumMod val="17000"/>
                  <a:lumOff val="83000"/>
                </a:schemeClr>
              </a:gs>
            </a:gsLst>
            <a:lin ang="48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278014" y="201849"/>
            <a:ext cx="5635972" cy="5635972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noFill/>
          <a:ln w="22225" cap="sq">
            <a:gradFill>
              <a:gsLst>
                <a:gs pos="0">
                  <a:schemeClr val="accent2">
                    <a:lumMod val="40000"/>
                    <a:lumOff val="60000"/>
                    <a:alpha val="100000"/>
                  </a:schemeClr>
                </a:gs>
                <a:gs pos="50000">
                  <a:schemeClr val="accent2">
                    <a:lumMod val="20000"/>
                    <a:lumOff val="80000"/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114550" y="1845382"/>
            <a:ext cx="7962900" cy="24815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900" dirty="0" err="1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策应配合</a:t>
            </a:r>
            <a:endParaRPr kumimoji="1"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alphaModFix/>
          </a:blip>
          <a:srcRect l="51028" t="31416" b="43774"/>
          <a:stretch>
            <a:fillRect/>
          </a:stretch>
        </p:blipFill>
        <p:spPr>
          <a:xfrm>
            <a:off x="9265937" y="953298"/>
            <a:ext cx="2497910" cy="1265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标题 1"/>
          <p:cNvSpPr txBox="1"/>
          <p:nvPr/>
        </p:nvSpPr>
        <p:spPr>
          <a:xfrm>
            <a:off x="10587438" y="4437883"/>
            <a:ext cx="400989" cy="61928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0909320" y="4407019"/>
            <a:ext cx="198980" cy="30730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043679" y="1728403"/>
            <a:ext cx="432070" cy="600558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470875" y="1698472"/>
            <a:ext cx="214403" cy="298012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16200000">
            <a:off x="7390964" y="4896949"/>
            <a:ext cx="10800" cy="1728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 rot="16200000">
            <a:off x="5224138" y="4896949"/>
            <a:ext cx="10800" cy="1728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35280" y="2042160"/>
            <a:ext cx="11183620" cy="311912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631440" y="5008880"/>
            <a:ext cx="1087120" cy="355600"/>
          </a:xfrm>
          <a:prstGeom prst="flowChartMerge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514080" y="1342390"/>
            <a:ext cx="2875280" cy="4579620"/>
          </a:xfrm>
          <a:prstGeom prst="roundRect">
            <a:avLst>
              <a:gd name="adj" fmla="val 6773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5400000">
            <a:off x="8168640" y="3454400"/>
            <a:ext cx="558800" cy="355600"/>
          </a:xfrm>
          <a:prstGeom prst="flowChartMerg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alphaModFix/>
          </a:blip>
          <a:srcRect l="46551" t="1264" r="20808" b="3462"/>
          <a:stretch>
            <a:fillRect/>
          </a:stretch>
        </p:blipFill>
        <p:spPr>
          <a:xfrm>
            <a:off x="8605520" y="1430020"/>
            <a:ext cx="2692400" cy="4404360"/>
          </a:xfrm>
          <a:custGeom>
            <a:avLst/>
            <a:gdLst/>
            <a:ahLst/>
            <a:cxnLst/>
            <a:rect l="l" t="t" r="r" b="b"/>
            <a:pathLst>
              <a:path w="2692400" h="4404360">
                <a:moveTo>
                  <a:pt x="121400" y="0"/>
                </a:moveTo>
                <a:lnTo>
                  <a:pt x="2571000" y="0"/>
                </a:lnTo>
                <a:cubicBezTo>
                  <a:pt x="2638047" y="0"/>
                  <a:pt x="2692400" y="54353"/>
                  <a:pt x="2692400" y="121400"/>
                </a:cubicBezTo>
                <a:lnTo>
                  <a:pt x="2692400" y="4282960"/>
                </a:lnTo>
                <a:cubicBezTo>
                  <a:pt x="2692400" y="4350007"/>
                  <a:pt x="2638047" y="4404360"/>
                  <a:pt x="2571000" y="4404360"/>
                </a:cubicBezTo>
                <a:lnTo>
                  <a:pt x="121400" y="4404360"/>
                </a:lnTo>
                <a:cubicBezTo>
                  <a:pt x="54353" y="4404360"/>
                  <a:pt x="0" y="4350007"/>
                  <a:pt x="0" y="4282960"/>
                </a:cubicBezTo>
                <a:lnTo>
                  <a:pt x="0" y="121400"/>
                </a:lnTo>
                <a:cubicBezTo>
                  <a:pt x="0" y="54353"/>
                  <a:pt x="54353" y="0"/>
                  <a:pt x="121400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8" name="标题 1"/>
          <p:cNvSpPr txBox="1"/>
          <p:nvPr/>
        </p:nvSpPr>
        <p:spPr>
          <a:xfrm>
            <a:off x="8806180" y="1656080"/>
            <a:ext cx="2875280" cy="4579620"/>
          </a:xfrm>
          <a:prstGeom prst="roundRect">
            <a:avLst>
              <a:gd name="adj" fmla="val 6773"/>
            </a:avLst>
          </a:prstGeom>
          <a:solidFill>
            <a:schemeClr val="accent1">
              <a:alpha val="1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282127" y="2477813"/>
            <a:ext cx="487680" cy="48768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409606" y="2595606"/>
            <a:ext cx="232722" cy="252094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069330" y="2508293"/>
            <a:ext cx="487680" cy="48768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927037" y="3017520"/>
            <a:ext cx="319786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课堂导入与热身准备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27037" y="3464560"/>
            <a:ext cx="3197860" cy="12598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84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集合整队，体育委员整队并报告人数，师生问好，营造积极的课堂氛围。教师宣布教学内容、目标及重难点，让学生明确学习方向。
慢跑热身，学生围绕篮球场轻松慢跑3 - 4圈，使身体各部位得到初步活动。热身操练习，包括头部运动、肩部运动、扩胸运动、振臂运动、体转运动、腹背运动、弓步压腿、仆步压腿、手腕踝关节运动，每个动作进行4×8拍，充分活动全身关节，预防运动损伤。篮球专项热身：两人一组传球练习，每组1 - 2分钟，熟悉球性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714240" y="3017520"/>
            <a:ext cx="319786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安全教育与学习引导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714240" y="3464560"/>
            <a:ext cx="3197860" cy="12598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43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着重强调安全事项，如策应时避免犯规、合理对抗等，确保学生在练习中的安全。教师通过讲解和示范，让学生了解正确的策应配合姿势和动作要领，引导学生积极参与学习，提高学生的安全意识和自我保护能力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flipH="1">
            <a:off x="6187123" y="2630153"/>
            <a:ext cx="252094" cy="243960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8352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开始部分与准备活动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2700000">
            <a:off x="256421" y="473520"/>
            <a:ext cx="459926" cy="459926"/>
          </a:xfrm>
          <a:custGeom>
            <a:avLst/>
            <a:gdLst>
              <a:gd name="connsiteX0" fmla="*/ 31025 w 887753"/>
              <a:gd name="connsiteY0" fmla="*/ 31025 h 887753"/>
              <a:gd name="connsiteX1" fmla="*/ 105925 w 887753"/>
              <a:gd name="connsiteY1" fmla="*/ 0 h 887753"/>
              <a:gd name="connsiteX2" fmla="*/ 529615 w 887753"/>
              <a:gd name="connsiteY2" fmla="*/ 0 h 887753"/>
              <a:gd name="connsiteX3" fmla="*/ 635540 w 887753"/>
              <a:gd name="connsiteY3" fmla="*/ 105925 h 887753"/>
              <a:gd name="connsiteX4" fmla="*/ 635540 w 887753"/>
              <a:gd name="connsiteY4" fmla="*/ 252212 h 887753"/>
              <a:gd name="connsiteX5" fmla="*/ 781827 w 887753"/>
              <a:gd name="connsiteY5" fmla="*/ 252212 h 887753"/>
              <a:gd name="connsiteX6" fmla="*/ 887753 w 887753"/>
              <a:gd name="connsiteY6" fmla="*/ 358137 h 887753"/>
              <a:gd name="connsiteX7" fmla="*/ 887753 w 887753"/>
              <a:gd name="connsiteY7" fmla="*/ 781827 h 887753"/>
              <a:gd name="connsiteX8" fmla="*/ 781827 w 887753"/>
              <a:gd name="connsiteY8" fmla="*/ 887753 h 887753"/>
              <a:gd name="connsiteX9" fmla="*/ 358137 w 887753"/>
              <a:gd name="connsiteY9" fmla="*/ 887753 h 887753"/>
              <a:gd name="connsiteX10" fmla="*/ 252212 w 887753"/>
              <a:gd name="connsiteY10" fmla="*/ 781827 h 887753"/>
              <a:gd name="connsiteX11" fmla="*/ 252212 w 887753"/>
              <a:gd name="connsiteY11" fmla="*/ 635540 h 887753"/>
              <a:gd name="connsiteX12" fmla="*/ 105925 w 887753"/>
              <a:gd name="connsiteY12" fmla="*/ 635540 h 887753"/>
              <a:gd name="connsiteX13" fmla="*/ 0 w 887753"/>
              <a:gd name="connsiteY13" fmla="*/ 529615 h 887753"/>
              <a:gd name="connsiteX14" fmla="*/ 0 w 887753"/>
              <a:gd name="connsiteY14" fmla="*/ 105925 h 887753"/>
              <a:gd name="connsiteX15" fmla="*/ 31025 w 887753"/>
              <a:gd name="connsiteY15" fmla="*/ 31025 h 887753"/>
            </a:gdLst>
            <a:ahLst/>
            <a:cxnLst/>
            <a:rect l="l" t="t" r="r" b="b"/>
            <a:pathLst>
              <a:path w="887753" h="887753">
                <a:moveTo>
                  <a:pt x="31025" y="31025"/>
                </a:moveTo>
                <a:cubicBezTo>
                  <a:pt x="50193" y="11856"/>
                  <a:pt x="76675" y="0"/>
                  <a:pt x="105925" y="0"/>
                </a:cubicBezTo>
                <a:lnTo>
                  <a:pt x="529615" y="0"/>
                </a:lnTo>
                <a:cubicBezTo>
                  <a:pt x="588116" y="0"/>
                  <a:pt x="635540" y="47424"/>
                  <a:pt x="635540" y="105925"/>
                </a:cubicBezTo>
                <a:lnTo>
                  <a:pt x="635540" y="252212"/>
                </a:lnTo>
                <a:lnTo>
                  <a:pt x="781827" y="252212"/>
                </a:lnTo>
                <a:cubicBezTo>
                  <a:pt x="840328" y="252212"/>
                  <a:pt x="887753" y="299636"/>
                  <a:pt x="887753" y="358137"/>
                </a:cubicBezTo>
                <a:lnTo>
                  <a:pt x="887753" y="781827"/>
                </a:lnTo>
                <a:cubicBezTo>
                  <a:pt x="887753" y="840328"/>
                  <a:pt x="840328" y="887753"/>
                  <a:pt x="781827" y="887753"/>
                </a:cubicBezTo>
                <a:lnTo>
                  <a:pt x="358137" y="887753"/>
                </a:lnTo>
                <a:cubicBezTo>
                  <a:pt x="299636" y="887753"/>
                  <a:pt x="252212" y="840328"/>
                  <a:pt x="252212" y="781827"/>
                </a:cubicBezTo>
                <a:lnTo>
                  <a:pt x="252212" y="635540"/>
                </a:lnTo>
                <a:lnTo>
                  <a:pt x="105925" y="635540"/>
                </a:lnTo>
                <a:cubicBezTo>
                  <a:pt x="47424" y="635540"/>
                  <a:pt x="0" y="588116"/>
                  <a:pt x="0" y="529615"/>
                </a:cubicBezTo>
                <a:lnTo>
                  <a:pt x="0" y="105925"/>
                </a:lnTo>
                <a:cubicBezTo>
                  <a:pt x="0" y="76675"/>
                  <a:pt x="11856" y="50193"/>
                  <a:pt x="31025" y="31025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25216" r="25216"/>
          <a:stretch>
            <a:fillRect/>
          </a:stretch>
        </p:blipFill>
        <p:spPr>
          <a:xfrm>
            <a:off x="6126480" y="0"/>
            <a:ext cx="606552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 rot="16200000" flipV="1">
            <a:off x="3102399" y="3269463"/>
            <a:ext cx="5578997" cy="1598077"/>
          </a:xfrm>
          <a:prstGeom prst="round1Rect">
            <a:avLst>
              <a:gd name="adj" fmla="val 18856"/>
            </a:avLst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098017" y="4505358"/>
            <a:ext cx="2167164" cy="2097247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-233033" y="1962295"/>
            <a:ext cx="5643233" cy="507656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25676" y="1992775"/>
            <a:ext cx="4780280" cy="3759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动作讲解与原地练习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25676" y="2490615"/>
            <a:ext cx="4780280" cy="8737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62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讲解策应配合概念：指处于内线的队员背对或侧对篮筐接球后，通过多种传球方式与外线队员的空切、绕切相结合，借以摆脱防守，创造各种进攻机会的一种配合方法，可分为内策应、外策应。内策应：策应者在三秒区内靠近篮筐位置接球策应。外策应：策应者在罚球线附近或三分线内一步接球策应。
讲解要点：策应者要提前移动到合理位置，接球时双脚站稳，屈膝降重心，用身体挡住防守队员；接球后，观察队友跑位，根据防守情况决定是自己进攻还是传球；传球时，要根据队友位置和移动速度，选择合适的传球方式和力度；传球者要及时将球传给策应者，传球准确、到位；切入者要利用假动作摆脱防守，抓住策应者传球时机，迅速切入篮下。教师完整示范内策应和外策应配合，再分解示范各环节，边做边讲要点。学生三人一组，无球模仿练习，体会策应跑位、传球、切入动作，每组10 - 15次，做2 - 3组，教师巡回纠错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-233033" y="3562495"/>
            <a:ext cx="5559413" cy="507656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25676" y="3592975"/>
            <a:ext cx="4780280" cy="3759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原地策应练习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25676" y="4090815"/>
            <a:ext cx="4780280" cy="8737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63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三人一组，一人策应，一人传球，一人切入。策应者在指定位置接球，传球者将球传给策应者后，切入者假动作切入，策应者根据情况传球，练习5 - 8次，交换角色，做3 - 4组。教师观察，纠正策应位置、接球姿势、传球时机问题，帮助学生掌握在对抗中准确策应和传球的能力，提高策应配合的流畅性和稳定性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-233033" y="5162695"/>
            <a:ext cx="5554333" cy="507656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25676" y="5193175"/>
            <a:ext cx="4780280" cy="3759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有防守策应练习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25676" y="5691015"/>
            <a:ext cx="4780280" cy="8737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63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四人一组，一人防守策应者，一人传球，一人策应，一人切入。防守者积极防守，策应者和其他队员运用假动作，练习5 - 8次，交换角色，做3 - 4组。教师纠正学生对抗中策应配合失误，帮助学生在实战中提高决策能力和应变能力，增强学生在复杂场景下的策应配合运用能力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8352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基本部分与技能练习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2700000">
            <a:off x="256421" y="473520"/>
            <a:ext cx="459926" cy="459926"/>
          </a:xfrm>
          <a:custGeom>
            <a:avLst/>
            <a:gdLst>
              <a:gd name="connsiteX0" fmla="*/ 31025 w 887753"/>
              <a:gd name="connsiteY0" fmla="*/ 31025 h 887753"/>
              <a:gd name="connsiteX1" fmla="*/ 105925 w 887753"/>
              <a:gd name="connsiteY1" fmla="*/ 0 h 887753"/>
              <a:gd name="connsiteX2" fmla="*/ 529615 w 887753"/>
              <a:gd name="connsiteY2" fmla="*/ 0 h 887753"/>
              <a:gd name="connsiteX3" fmla="*/ 635540 w 887753"/>
              <a:gd name="connsiteY3" fmla="*/ 105925 h 887753"/>
              <a:gd name="connsiteX4" fmla="*/ 635540 w 887753"/>
              <a:gd name="connsiteY4" fmla="*/ 252212 h 887753"/>
              <a:gd name="connsiteX5" fmla="*/ 781827 w 887753"/>
              <a:gd name="connsiteY5" fmla="*/ 252212 h 887753"/>
              <a:gd name="connsiteX6" fmla="*/ 887753 w 887753"/>
              <a:gd name="connsiteY6" fmla="*/ 358137 h 887753"/>
              <a:gd name="connsiteX7" fmla="*/ 887753 w 887753"/>
              <a:gd name="connsiteY7" fmla="*/ 781827 h 887753"/>
              <a:gd name="connsiteX8" fmla="*/ 781827 w 887753"/>
              <a:gd name="connsiteY8" fmla="*/ 887753 h 887753"/>
              <a:gd name="connsiteX9" fmla="*/ 358137 w 887753"/>
              <a:gd name="connsiteY9" fmla="*/ 887753 h 887753"/>
              <a:gd name="connsiteX10" fmla="*/ 252212 w 887753"/>
              <a:gd name="connsiteY10" fmla="*/ 781827 h 887753"/>
              <a:gd name="connsiteX11" fmla="*/ 252212 w 887753"/>
              <a:gd name="connsiteY11" fmla="*/ 635540 h 887753"/>
              <a:gd name="connsiteX12" fmla="*/ 105925 w 887753"/>
              <a:gd name="connsiteY12" fmla="*/ 635540 h 887753"/>
              <a:gd name="connsiteX13" fmla="*/ 0 w 887753"/>
              <a:gd name="connsiteY13" fmla="*/ 529615 h 887753"/>
              <a:gd name="connsiteX14" fmla="*/ 0 w 887753"/>
              <a:gd name="connsiteY14" fmla="*/ 105925 h 887753"/>
              <a:gd name="connsiteX15" fmla="*/ 31025 w 887753"/>
              <a:gd name="connsiteY15" fmla="*/ 31025 h 887753"/>
            </a:gdLst>
            <a:ahLst/>
            <a:cxnLst/>
            <a:rect l="l" t="t" r="r" b="b"/>
            <a:pathLst>
              <a:path w="887753" h="887753">
                <a:moveTo>
                  <a:pt x="31025" y="31025"/>
                </a:moveTo>
                <a:cubicBezTo>
                  <a:pt x="50193" y="11856"/>
                  <a:pt x="76675" y="0"/>
                  <a:pt x="105925" y="0"/>
                </a:cubicBezTo>
                <a:lnTo>
                  <a:pt x="529615" y="0"/>
                </a:lnTo>
                <a:cubicBezTo>
                  <a:pt x="588116" y="0"/>
                  <a:pt x="635540" y="47424"/>
                  <a:pt x="635540" y="105925"/>
                </a:cubicBezTo>
                <a:lnTo>
                  <a:pt x="635540" y="252212"/>
                </a:lnTo>
                <a:lnTo>
                  <a:pt x="781827" y="252212"/>
                </a:lnTo>
                <a:cubicBezTo>
                  <a:pt x="840328" y="252212"/>
                  <a:pt x="887753" y="299636"/>
                  <a:pt x="887753" y="358137"/>
                </a:cubicBezTo>
                <a:lnTo>
                  <a:pt x="887753" y="781827"/>
                </a:lnTo>
                <a:cubicBezTo>
                  <a:pt x="887753" y="840328"/>
                  <a:pt x="840328" y="887753"/>
                  <a:pt x="781827" y="887753"/>
                </a:cubicBezTo>
                <a:lnTo>
                  <a:pt x="358137" y="887753"/>
                </a:lnTo>
                <a:cubicBezTo>
                  <a:pt x="299636" y="887753"/>
                  <a:pt x="252212" y="840328"/>
                  <a:pt x="252212" y="781827"/>
                </a:cubicBezTo>
                <a:lnTo>
                  <a:pt x="252212" y="635540"/>
                </a:lnTo>
                <a:lnTo>
                  <a:pt x="105925" y="635540"/>
                </a:lnTo>
                <a:cubicBezTo>
                  <a:pt x="47424" y="635540"/>
                  <a:pt x="0" y="588116"/>
                  <a:pt x="0" y="529615"/>
                </a:cubicBezTo>
                <a:lnTo>
                  <a:pt x="0" y="105925"/>
                </a:lnTo>
                <a:cubicBezTo>
                  <a:pt x="0" y="76675"/>
                  <a:pt x="11856" y="50193"/>
                  <a:pt x="31025" y="31025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880848" y="1754303"/>
            <a:ext cx="1132094" cy="1132094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/>
            <a:rect l="l" t="t" r="r" b="b"/>
            <a:pathLst>
              <a:path w="1390905" h="1390905">
                <a:moveTo>
                  <a:pt x="231822" y="0"/>
                </a:moveTo>
                <a:lnTo>
                  <a:pt x="1390905" y="0"/>
                </a:lnTo>
                <a:lnTo>
                  <a:pt x="1390905" y="0"/>
                </a:lnTo>
                <a:lnTo>
                  <a:pt x="1390905" y="1159083"/>
                </a:lnTo>
                <a:cubicBezTo>
                  <a:pt x="1390905" y="1287115"/>
                  <a:pt x="1287115" y="1390905"/>
                  <a:pt x="1159083" y="1390905"/>
                </a:cubicBezTo>
                <a:lnTo>
                  <a:pt x="0" y="1390905"/>
                </a:lnTo>
                <a:lnTo>
                  <a:pt x="0" y="1390905"/>
                </a:lnTo>
                <a:lnTo>
                  <a:pt x="0" y="231822"/>
                </a:lnTo>
                <a:cubicBezTo>
                  <a:pt x="0" y="103790"/>
                  <a:pt x="103790" y="0"/>
                  <a:pt x="231822" y="0"/>
                </a:cubicBezTo>
                <a:close/>
              </a:path>
            </a:pathLst>
          </a:custGeom>
          <a:solidFill>
            <a:schemeClr val="accent2">
              <a:hueOff val="0"/>
              <a:satOff val="0"/>
              <a:lumOff val="0"/>
              <a:alphaOff val="0"/>
            </a:schemeClr>
          </a:solidFill>
          <a:ln w="12700" cap="sq">
            <a:noFill/>
            <a:miter/>
          </a:ln>
        </p:spPr>
        <p:txBody>
          <a:bodyPr vert="horz" wrap="square" lIns="274146" tIns="274146" rIns="274146" bIns="274146" rtlCol="0" anchor="ctr"/>
          <a:lstStyle/>
          <a:p>
            <a:pPr algn="ctr">
              <a:lnSpc>
                <a:spcPct val="9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065234" y="1754303"/>
            <a:ext cx="1132094" cy="1132094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/>
            <a:rect l="l" t="t" r="r" b="b"/>
            <a:pathLst>
              <a:path w="1390905" h="1390905">
                <a:moveTo>
                  <a:pt x="1390905" y="231822"/>
                </a:moveTo>
                <a:lnTo>
                  <a:pt x="1390905" y="1390905"/>
                </a:lnTo>
                <a:lnTo>
                  <a:pt x="1390905" y="1390905"/>
                </a:lnTo>
                <a:lnTo>
                  <a:pt x="231822" y="1390905"/>
                </a:lnTo>
                <a:cubicBezTo>
                  <a:pt x="103790" y="1390905"/>
                  <a:pt x="0" y="1287115"/>
                  <a:pt x="0" y="1159083"/>
                </a:cubicBezTo>
                <a:lnTo>
                  <a:pt x="0" y="0"/>
                </a:lnTo>
                <a:lnTo>
                  <a:pt x="0" y="0"/>
                </a:lnTo>
                <a:lnTo>
                  <a:pt x="1159083" y="0"/>
                </a:lnTo>
                <a:cubicBezTo>
                  <a:pt x="1287115" y="0"/>
                  <a:pt x="1390905" y="103790"/>
                  <a:pt x="1390905" y="231822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274146" tIns="274146" rIns="274146" bIns="274146" rtlCol="0" anchor="ctr"/>
          <a:lstStyle/>
          <a:p>
            <a:pPr algn="ctr">
              <a:lnSpc>
                <a:spcPct val="9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065233" y="2938688"/>
            <a:ext cx="1132095" cy="1132095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/>
            <a:rect l="l" t="t" r="r" b="b"/>
            <a:pathLst>
              <a:path w="1390905" h="1390905">
                <a:moveTo>
                  <a:pt x="1159083" y="1390905"/>
                </a:moveTo>
                <a:lnTo>
                  <a:pt x="0" y="1390905"/>
                </a:lnTo>
                <a:lnTo>
                  <a:pt x="0" y="1390905"/>
                </a:lnTo>
                <a:lnTo>
                  <a:pt x="0" y="231822"/>
                </a:lnTo>
                <a:cubicBezTo>
                  <a:pt x="0" y="103790"/>
                  <a:pt x="103790" y="0"/>
                  <a:pt x="231822" y="0"/>
                </a:cubicBezTo>
                <a:lnTo>
                  <a:pt x="1390905" y="0"/>
                </a:lnTo>
                <a:lnTo>
                  <a:pt x="1390905" y="0"/>
                </a:lnTo>
                <a:lnTo>
                  <a:pt x="1390905" y="1159083"/>
                </a:lnTo>
                <a:cubicBezTo>
                  <a:pt x="1390905" y="1287115"/>
                  <a:pt x="1287115" y="1390905"/>
                  <a:pt x="1159083" y="1390905"/>
                </a:cubicBezTo>
                <a:close/>
              </a:path>
            </a:pathLst>
          </a:custGeom>
          <a:solidFill>
            <a:schemeClr val="accent2">
              <a:hueOff val="0"/>
              <a:satOff val="0"/>
              <a:lumOff val="0"/>
              <a:alphaOff val="0"/>
            </a:schemeClr>
          </a:solidFill>
          <a:ln w="12700" cap="sq">
            <a:noFill/>
            <a:miter/>
          </a:ln>
        </p:spPr>
        <p:txBody>
          <a:bodyPr vert="horz" wrap="square" lIns="274146" tIns="274146" rIns="274146" bIns="274146" rtlCol="0" anchor="ctr"/>
          <a:lstStyle/>
          <a:p>
            <a:pPr algn="ctr">
              <a:lnSpc>
                <a:spcPct val="9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880848" y="2938689"/>
            <a:ext cx="1132094" cy="1132094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/>
            <a:rect l="l" t="t" r="r" b="b"/>
            <a:pathLst>
              <a:path w="1390905" h="1390905">
                <a:moveTo>
                  <a:pt x="0" y="1159083"/>
                </a:moveTo>
                <a:lnTo>
                  <a:pt x="0" y="0"/>
                </a:lnTo>
                <a:lnTo>
                  <a:pt x="0" y="0"/>
                </a:lnTo>
                <a:lnTo>
                  <a:pt x="1159083" y="0"/>
                </a:lnTo>
                <a:cubicBezTo>
                  <a:pt x="1287115" y="0"/>
                  <a:pt x="1390905" y="103790"/>
                  <a:pt x="1390905" y="231822"/>
                </a:cubicBezTo>
                <a:lnTo>
                  <a:pt x="1390905" y="1390905"/>
                </a:lnTo>
                <a:lnTo>
                  <a:pt x="1390905" y="1390905"/>
                </a:lnTo>
                <a:lnTo>
                  <a:pt x="231822" y="1390905"/>
                </a:lnTo>
                <a:cubicBezTo>
                  <a:pt x="103790" y="1390905"/>
                  <a:pt x="0" y="1287115"/>
                  <a:pt x="0" y="1159083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274146" tIns="274146" rIns="274146" bIns="274146" rtlCol="0" anchor="ctr"/>
          <a:lstStyle/>
          <a:p>
            <a:pPr algn="ctr">
              <a:lnSpc>
                <a:spcPct val="9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298743" y="2831975"/>
            <a:ext cx="209327" cy="209327"/>
          </a:xfrm>
          <a:prstGeom prst="ellipse">
            <a:avLst/>
          </a:prstGeom>
          <a:solidFill>
            <a:schemeClr val="accent2">
              <a:alpha val="9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671230" y="2805218"/>
            <a:ext cx="209327" cy="209327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7854" y="4713722"/>
            <a:ext cx="10616293" cy="114703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综合练习与场景模拟</a:t>
            </a: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>
            <a:off x="663212" y="4490314"/>
            <a:ext cx="10852876" cy="0"/>
          </a:xfrm>
          <a:prstGeom prst="line">
            <a:avLst/>
          </a:prstGeom>
          <a:noFill/>
          <a:ln w="12700" cap="sq">
            <a:solidFill>
              <a:schemeClr val="bg1">
                <a:lumMod val="65000"/>
              </a:schemeClr>
            </a:solidFill>
            <a:miter/>
            <a:headEnd type="oval" w="med" len="med"/>
            <a:tailEnd type="oval"/>
          </a:ln>
        </p:spPr>
      </p:cxnSp>
      <p:sp>
        <p:nvSpPr>
          <p:cNvPr id="11" name="标题 1"/>
          <p:cNvSpPr txBox="1"/>
          <p:nvPr/>
        </p:nvSpPr>
        <p:spPr>
          <a:xfrm>
            <a:off x="5363160" y="2182840"/>
            <a:ext cx="322498" cy="34934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343511" y="3394756"/>
            <a:ext cx="355570" cy="322365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461220" y="3334650"/>
            <a:ext cx="340119" cy="340169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985534" y="1752600"/>
            <a:ext cx="3530553" cy="23241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策应游戏：“策应得分挑战赛”，分组对抗，运用策应配合投篮得分，限时内得分高组胜，强化技术运用。通过游戏竞赛的形式，激发学生的学习兴趣和竞争意识，让学生在快乐中学习和提高，增强学生的学习动力和参与度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0400" y="1752600"/>
            <a:ext cx="3474113" cy="23241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综合练习：设置多个标志桶模拟防守，学生分组进行策应配合练习，要求动作连贯，根据防守变化调整策略，每组2 - 3次，做3 - 4组。教师指导学生依防守情况选择策应方式和传球时机，提高动作的实用性和适应性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481059" y="2192880"/>
            <a:ext cx="349344" cy="32926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8352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巩固练习与应用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2700000">
            <a:off x="256421" y="473520"/>
            <a:ext cx="459926" cy="459926"/>
          </a:xfrm>
          <a:custGeom>
            <a:avLst/>
            <a:gdLst>
              <a:gd name="connsiteX0" fmla="*/ 31025 w 887753"/>
              <a:gd name="connsiteY0" fmla="*/ 31025 h 887753"/>
              <a:gd name="connsiteX1" fmla="*/ 105925 w 887753"/>
              <a:gd name="connsiteY1" fmla="*/ 0 h 887753"/>
              <a:gd name="connsiteX2" fmla="*/ 529615 w 887753"/>
              <a:gd name="connsiteY2" fmla="*/ 0 h 887753"/>
              <a:gd name="connsiteX3" fmla="*/ 635540 w 887753"/>
              <a:gd name="connsiteY3" fmla="*/ 105925 h 887753"/>
              <a:gd name="connsiteX4" fmla="*/ 635540 w 887753"/>
              <a:gd name="connsiteY4" fmla="*/ 252212 h 887753"/>
              <a:gd name="connsiteX5" fmla="*/ 781827 w 887753"/>
              <a:gd name="connsiteY5" fmla="*/ 252212 h 887753"/>
              <a:gd name="connsiteX6" fmla="*/ 887753 w 887753"/>
              <a:gd name="connsiteY6" fmla="*/ 358137 h 887753"/>
              <a:gd name="connsiteX7" fmla="*/ 887753 w 887753"/>
              <a:gd name="connsiteY7" fmla="*/ 781827 h 887753"/>
              <a:gd name="connsiteX8" fmla="*/ 781827 w 887753"/>
              <a:gd name="connsiteY8" fmla="*/ 887753 h 887753"/>
              <a:gd name="connsiteX9" fmla="*/ 358137 w 887753"/>
              <a:gd name="connsiteY9" fmla="*/ 887753 h 887753"/>
              <a:gd name="connsiteX10" fmla="*/ 252212 w 887753"/>
              <a:gd name="connsiteY10" fmla="*/ 781827 h 887753"/>
              <a:gd name="connsiteX11" fmla="*/ 252212 w 887753"/>
              <a:gd name="connsiteY11" fmla="*/ 635540 h 887753"/>
              <a:gd name="connsiteX12" fmla="*/ 105925 w 887753"/>
              <a:gd name="connsiteY12" fmla="*/ 635540 h 887753"/>
              <a:gd name="connsiteX13" fmla="*/ 0 w 887753"/>
              <a:gd name="connsiteY13" fmla="*/ 529615 h 887753"/>
              <a:gd name="connsiteX14" fmla="*/ 0 w 887753"/>
              <a:gd name="connsiteY14" fmla="*/ 105925 h 887753"/>
              <a:gd name="connsiteX15" fmla="*/ 31025 w 887753"/>
              <a:gd name="connsiteY15" fmla="*/ 31025 h 887753"/>
            </a:gdLst>
            <a:ahLst/>
            <a:cxnLst/>
            <a:rect l="l" t="t" r="r" b="b"/>
            <a:pathLst>
              <a:path w="887753" h="887753">
                <a:moveTo>
                  <a:pt x="31025" y="31025"/>
                </a:moveTo>
                <a:cubicBezTo>
                  <a:pt x="50193" y="11856"/>
                  <a:pt x="76675" y="0"/>
                  <a:pt x="105925" y="0"/>
                </a:cubicBezTo>
                <a:lnTo>
                  <a:pt x="529615" y="0"/>
                </a:lnTo>
                <a:cubicBezTo>
                  <a:pt x="588116" y="0"/>
                  <a:pt x="635540" y="47424"/>
                  <a:pt x="635540" y="105925"/>
                </a:cubicBezTo>
                <a:lnTo>
                  <a:pt x="635540" y="252212"/>
                </a:lnTo>
                <a:lnTo>
                  <a:pt x="781827" y="252212"/>
                </a:lnTo>
                <a:cubicBezTo>
                  <a:pt x="840328" y="252212"/>
                  <a:pt x="887753" y="299636"/>
                  <a:pt x="887753" y="358137"/>
                </a:cubicBezTo>
                <a:lnTo>
                  <a:pt x="887753" y="781827"/>
                </a:lnTo>
                <a:cubicBezTo>
                  <a:pt x="887753" y="840328"/>
                  <a:pt x="840328" y="887753"/>
                  <a:pt x="781827" y="887753"/>
                </a:cubicBezTo>
                <a:lnTo>
                  <a:pt x="358137" y="887753"/>
                </a:lnTo>
                <a:cubicBezTo>
                  <a:pt x="299636" y="887753"/>
                  <a:pt x="252212" y="840328"/>
                  <a:pt x="252212" y="781827"/>
                </a:cubicBezTo>
                <a:lnTo>
                  <a:pt x="252212" y="635540"/>
                </a:lnTo>
                <a:lnTo>
                  <a:pt x="105925" y="635540"/>
                </a:lnTo>
                <a:cubicBezTo>
                  <a:pt x="47424" y="635540"/>
                  <a:pt x="0" y="588116"/>
                  <a:pt x="0" y="529615"/>
                </a:cubicBezTo>
                <a:lnTo>
                  <a:pt x="0" y="105925"/>
                </a:lnTo>
                <a:cubicBezTo>
                  <a:pt x="0" y="76675"/>
                  <a:pt x="11856" y="50193"/>
                  <a:pt x="31025" y="31025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-145514" y="4295426"/>
            <a:ext cx="12337514" cy="2560034"/>
          </a:xfrm>
          <a:prstGeom prst="rect">
            <a:avLst/>
          </a:prstGeom>
        </p:spPr>
      </p:pic>
      <p:sp>
        <p:nvSpPr>
          <p:cNvPr id="4" name="标题 1"/>
          <p:cNvSpPr txBox="1"/>
          <p:nvPr/>
        </p:nvSpPr>
        <p:spPr>
          <a:xfrm>
            <a:off x="1" y="4325256"/>
            <a:ext cx="12191999" cy="253274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244663" y="1469067"/>
            <a:ext cx="9689974" cy="4326268"/>
          </a:xfrm>
          <a:prstGeom prst="roundRect">
            <a:avLst>
              <a:gd name="adj" fmla="val 790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596900" dist="215900" dir="5400000" sx="95000" sy="95000" algn="t" rotWithShape="0">
              <a:srgbClr val="000000">
                <a:alpha val="4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9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194760" y="1873767"/>
            <a:ext cx="1524000" cy="4445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01.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194760" y="2391218"/>
            <a:ext cx="4320000" cy="30777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放松活动与课堂小结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194760" y="2769858"/>
            <a:ext cx="4320000" cy="8555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52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放松活动：组织学生进行全身放松，如深呼吸、拍打肌肉等，缓解肌肉疲劳，放松身心。
课堂小结：教师全面总结本节课的教学内容，再次回顾策应配合的动作要领和战术要点，充分肯定学生在练习中的优点和进步，同时客观指出存在的问题和不足，鼓励学生课后继续加强练习。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194760" y="3705708"/>
            <a:ext cx="1524000" cy="4445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02.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194760" y="4223159"/>
            <a:ext cx="4320000" cy="30777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下课与器材归还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194760" y="4601798"/>
            <a:ext cx="4320000" cy="8555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宣布下课，师生相互道别，组织学生有序归还器材，确保教学资源的合理使用和保管。</a:t>
            </a:r>
            <a:endParaRPr kumimoji="1"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1247194" y="1437687"/>
            <a:ext cx="4604913" cy="4353513"/>
          </a:xfrm>
          <a:prstGeom prst="rect">
            <a:avLst/>
          </a:prstGeom>
        </p:spPr>
      </p:pic>
      <p:sp>
        <p:nvSpPr>
          <p:cNvPr id="13" name="标题 1"/>
          <p:cNvSpPr txBox="1"/>
          <p:nvPr/>
        </p:nvSpPr>
        <p:spPr>
          <a:xfrm>
            <a:off x="78352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结束部分与总结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2700000">
            <a:off x="256421" y="473520"/>
            <a:ext cx="459926" cy="459926"/>
          </a:xfrm>
          <a:custGeom>
            <a:avLst/>
            <a:gdLst>
              <a:gd name="connsiteX0" fmla="*/ 31025 w 887753"/>
              <a:gd name="connsiteY0" fmla="*/ 31025 h 887753"/>
              <a:gd name="connsiteX1" fmla="*/ 105925 w 887753"/>
              <a:gd name="connsiteY1" fmla="*/ 0 h 887753"/>
              <a:gd name="connsiteX2" fmla="*/ 529615 w 887753"/>
              <a:gd name="connsiteY2" fmla="*/ 0 h 887753"/>
              <a:gd name="connsiteX3" fmla="*/ 635540 w 887753"/>
              <a:gd name="connsiteY3" fmla="*/ 105925 h 887753"/>
              <a:gd name="connsiteX4" fmla="*/ 635540 w 887753"/>
              <a:gd name="connsiteY4" fmla="*/ 252212 h 887753"/>
              <a:gd name="connsiteX5" fmla="*/ 781827 w 887753"/>
              <a:gd name="connsiteY5" fmla="*/ 252212 h 887753"/>
              <a:gd name="connsiteX6" fmla="*/ 887753 w 887753"/>
              <a:gd name="connsiteY6" fmla="*/ 358137 h 887753"/>
              <a:gd name="connsiteX7" fmla="*/ 887753 w 887753"/>
              <a:gd name="connsiteY7" fmla="*/ 781827 h 887753"/>
              <a:gd name="connsiteX8" fmla="*/ 781827 w 887753"/>
              <a:gd name="connsiteY8" fmla="*/ 887753 h 887753"/>
              <a:gd name="connsiteX9" fmla="*/ 358137 w 887753"/>
              <a:gd name="connsiteY9" fmla="*/ 887753 h 887753"/>
              <a:gd name="connsiteX10" fmla="*/ 252212 w 887753"/>
              <a:gd name="connsiteY10" fmla="*/ 781827 h 887753"/>
              <a:gd name="connsiteX11" fmla="*/ 252212 w 887753"/>
              <a:gd name="connsiteY11" fmla="*/ 635540 h 887753"/>
              <a:gd name="connsiteX12" fmla="*/ 105925 w 887753"/>
              <a:gd name="connsiteY12" fmla="*/ 635540 h 887753"/>
              <a:gd name="connsiteX13" fmla="*/ 0 w 887753"/>
              <a:gd name="connsiteY13" fmla="*/ 529615 h 887753"/>
              <a:gd name="connsiteX14" fmla="*/ 0 w 887753"/>
              <a:gd name="connsiteY14" fmla="*/ 105925 h 887753"/>
              <a:gd name="connsiteX15" fmla="*/ 31025 w 887753"/>
              <a:gd name="connsiteY15" fmla="*/ 31025 h 887753"/>
            </a:gdLst>
            <a:ahLst/>
            <a:cxnLst/>
            <a:rect l="l" t="t" r="r" b="b"/>
            <a:pathLst>
              <a:path w="887753" h="887753">
                <a:moveTo>
                  <a:pt x="31025" y="31025"/>
                </a:moveTo>
                <a:cubicBezTo>
                  <a:pt x="50193" y="11856"/>
                  <a:pt x="76675" y="0"/>
                  <a:pt x="105925" y="0"/>
                </a:cubicBezTo>
                <a:lnTo>
                  <a:pt x="529615" y="0"/>
                </a:lnTo>
                <a:cubicBezTo>
                  <a:pt x="588116" y="0"/>
                  <a:pt x="635540" y="47424"/>
                  <a:pt x="635540" y="105925"/>
                </a:cubicBezTo>
                <a:lnTo>
                  <a:pt x="635540" y="252212"/>
                </a:lnTo>
                <a:lnTo>
                  <a:pt x="781827" y="252212"/>
                </a:lnTo>
                <a:cubicBezTo>
                  <a:pt x="840328" y="252212"/>
                  <a:pt x="887753" y="299636"/>
                  <a:pt x="887753" y="358137"/>
                </a:cubicBezTo>
                <a:lnTo>
                  <a:pt x="887753" y="781827"/>
                </a:lnTo>
                <a:cubicBezTo>
                  <a:pt x="887753" y="840328"/>
                  <a:pt x="840328" y="887753"/>
                  <a:pt x="781827" y="887753"/>
                </a:cubicBezTo>
                <a:lnTo>
                  <a:pt x="358137" y="887753"/>
                </a:lnTo>
                <a:cubicBezTo>
                  <a:pt x="299636" y="887753"/>
                  <a:pt x="252212" y="840328"/>
                  <a:pt x="252212" y="781827"/>
                </a:cubicBezTo>
                <a:lnTo>
                  <a:pt x="252212" y="635540"/>
                </a:lnTo>
                <a:lnTo>
                  <a:pt x="105925" y="635540"/>
                </a:lnTo>
                <a:cubicBezTo>
                  <a:pt x="47424" y="635540"/>
                  <a:pt x="0" y="588116"/>
                  <a:pt x="0" y="529615"/>
                </a:cubicBezTo>
                <a:lnTo>
                  <a:pt x="0" y="105925"/>
                </a:lnTo>
                <a:cubicBezTo>
                  <a:pt x="0" y="76675"/>
                  <a:pt x="11856" y="50193"/>
                  <a:pt x="31025" y="31025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662" t="1484" r="1662" b="1484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943" t="52288" r="16674" b="18964"/>
          <a:stretch>
            <a:fillRect/>
          </a:stretch>
        </p:blipFill>
        <p:spPr>
          <a:xfrm flipV="1">
            <a:off x="-9693" y="4893700"/>
            <a:ext cx="12211386" cy="1964300"/>
          </a:xfrm>
          <a:custGeom>
            <a:avLst/>
            <a:gdLst>
              <a:gd name="connsiteX0" fmla="*/ 0 w 12211386"/>
              <a:gd name="connsiteY0" fmla="*/ 1964300 h 1964300"/>
              <a:gd name="connsiteX1" fmla="*/ 12211386 w 12211386"/>
              <a:gd name="connsiteY1" fmla="*/ 1964300 h 1964300"/>
              <a:gd name="connsiteX2" fmla="*/ 12211386 w 12211386"/>
              <a:gd name="connsiteY2" fmla="*/ 0 h 1964300"/>
              <a:gd name="connsiteX3" fmla="*/ 0 w 12211386"/>
              <a:gd name="connsiteY3" fmla="*/ 0 h 1964300"/>
            </a:gdLst>
            <a:ahLst/>
            <a:cxnLst/>
            <a:rect l="l" t="t" r="r" b="b"/>
            <a:pathLst>
              <a:path w="12211386" h="1964300">
                <a:moveTo>
                  <a:pt x="0" y="1964300"/>
                </a:moveTo>
                <a:lnTo>
                  <a:pt x="12211386" y="1964300"/>
                </a:lnTo>
                <a:lnTo>
                  <a:pt x="12211386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3048001" y="-85438"/>
            <a:ext cx="6095999" cy="609599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10000">
                <a:schemeClr val="accent4">
                  <a:alpha val="0"/>
                </a:schemeClr>
              </a:gs>
              <a:gs pos="42000">
                <a:schemeClr val="accent4">
                  <a:alpha val="45000"/>
                </a:schemeClr>
              </a:gs>
              <a:gs pos="75000">
                <a:schemeClr val="accent2">
                  <a:alpha val="3000"/>
                  <a:lumMod val="17000"/>
                  <a:lumOff val="83000"/>
                </a:schemeClr>
              </a:gs>
            </a:gsLst>
            <a:lin ang="48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278014" y="201849"/>
            <a:ext cx="5635972" cy="5635972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noFill/>
          <a:ln w="22225" cap="sq"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50000">
                  <a:schemeClr val="accent2">
                    <a:lumMod val="20000"/>
                    <a:lumOff val="80000"/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282162" y="-2140094"/>
            <a:ext cx="3627676" cy="48254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95000"/>
              </a:lnSpc>
            </a:pPr>
            <a:r>
              <a:rPr kumimoji="1" lang="en-US" altLang="zh-CN" sz="13000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05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000825" y="2747337"/>
            <a:ext cx="8190350" cy="19959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000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教学资源与评价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132449" y="4166280"/>
            <a:ext cx="400989" cy="61928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454331" y="4135416"/>
            <a:ext cx="198980" cy="30730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381769" y="2669757"/>
            <a:ext cx="432070" cy="600558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08965" y="2639826"/>
            <a:ext cx="214403" cy="298012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901451" y="508705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148240" y="508705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5400000">
            <a:off x="10567228" y="5159832"/>
            <a:ext cx="1728000" cy="720000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360000" bIns="45720" rtlCol="0" anchor="ctr"/>
          <a:lstStyle/>
          <a:p>
            <a:pPr algn="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5296631" y="1634300"/>
            <a:ext cx="1728000" cy="720000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360000" bIns="45720" rtlCol="0" anchor="ctr"/>
          <a:lstStyle/>
          <a:p>
            <a:pPr algn="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alphaModFix/>
          </a:blip>
          <a:srcRect l="36828" t="7048" r="28489" b="1124"/>
          <a:stretch>
            <a:fillRect/>
          </a:stretch>
        </p:blipFill>
        <p:spPr>
          <a:xfrm>
            <a:off x="8438165" y="1361427"/>
            <a:ext cx="2992068" cy="4456105"/>
          </a:xfrm>
          <a:custGeom>
            <a:avLst/>
            <a:gdLst/>
            <a:ahLst/>
            <a:cxnLst/>
            <a:rect l="l" t="t" r="r" b="b"/>
            <a:pathLst>
              <a:path w="2992068" h="4456105">
                <a:moveTo>
                  <a:pt x="0" y="0"/>
                </a:moveTo>
                <a:lnTo>
                  <a:pt x="2992068" y="0"/>
                </a:lnTo>
                <a:lnTo>
                  <a:pt x="2992068" y="4456105"/>
                </a:lnTo>
                <a:lnTo>
                  <a:pt x="0" y="445610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alphaModFix/>
          </a:blip>
          <a:srcRect l="36828" t="7048" r="28489" b="1124"/>
          <a:stretch>
            <a:fillRect/>
          </a:stretch>
        </p:blipFill>
        <p:spPr>
          <a:xfrm>
            <a:off x="6161626" y="1370394"/>
            <a:ext cx="2109786" cy="2653813"/>
          </a:xfrm>
          <a:custGeom>
            <a:avLst/>
            <a:gdLst/>
            <a:ahLst/>
            <a:cxnLst/>
            <a:rect l="l" t="t" r="r" b="b"/>
            <a:pathLst>
              <a:path w="2109786" h="2653813">
                <a:moveTo>
                  <a:pt x="0" y="0"/>
                </a:moveTo>
                <a:lnTo>
                  <a:pt x="2109786" y="0"/>
                </a:lnTo>
                <a:lnTo>
                  <a:pt x="2109786" y="2653813"/>
                </a:lnTo>
                <a:lnTo>
                  <a:pt x="0" y="265381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7" name="标题 1"/>
          <p:cNvSpPr txBox="1"/>
          <p:nvPr/>
        </p:nvSpPr>
        <p:spPr>
          <a:xfrm rot="5400000">
            <a:off x="7459755" y="4910100"/>
            <a:ext cx="1728000" cy="720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360000" bIns="45720" rtlCol="0" anchor="ctr"/>
          <a:lstStyle/>
          <a:p>
            <a:pPr algn="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170562" y="5692156"/>
            <a:ext cx="306387" cy="247432"/>
          </a:xfrm>
          <a:custGeom>
            <a:avLst/>
            <a:gdLst>
              <a:gd name="T0" fmla="*/ 159 w 160"/>
              <a:gd name="T1" fmla="*/ 66 h 128"/>
              <a:gd name="T2" fmla="*/ 98 w 160"/>
              <a:gd name="T3" fmla="*/ 127 h 128"/>
              <a:gd name="T4" fmla="*/ 96 w 160"/>
              <a:gd name="T5" fmla="*/ 128 h 128"/>
              <a:gd name="T6" fmla="*/ 94 w 160"/>
              <a:gd name="T7" fmla="*/ 127 h 128"/>
              <a:gd name="T8" fmla="*/ 94 w 160"/>
              <a:gd name="T9" fmla="*/ 124 h 128"/>
              <a:gd name="T10" fmla="*/ 152 w 160"/>
              <a:gd name="T11" fmla="*/ 66 h 128"/>
              <a:gd name="T12" fmla="*/ 2 w 160"/>
              <a:gd name="T13" fmla="*/ 66 h 128"/>
              <a:gd name="T14" fmla="*/ 0 w 160"/>
              <a:gd name="T15" fmla="*/ 64 h 128"/>
              <a:gd name="T16" fmla="*/ 2 w 160"/>
              <a:gd name="T17" fmla="*/ 61 h 128"/>
              <a:gd name="T18" fmla="*/ 152 w 160"/>
              <a:gd name="T19" fmla="*/ 61 h 128"/>
              <a:gd name="T20" fmla="*/ 94 w 160"/>
              <a:gd name="T21" fmla="*/ 4 h 128"/>
              <a:gd name="T22" fmla="*/ 94 w 160"/>
              <a:gd name="T23" fmla="*/ 1 h 128"/>
              <a:gd name="T24" fmla="*/ 98 w 160"/>
              <a:gd name="T25" fmla="*/ 1 h 128"/>
              <a:gd name="T26" fmla="*/ 159 w 160"/>
              <a:gd name="T27" fmla="*/ 62 h 128"/>
              <a:gd name="T28" fmla="*/ 160 w 160"/>
              <a:gd name="T29" fmla="*/ 63 h 128"/>
              <a:gd name="T30" fmla="*/ 160 w 160"/>
              <a:gd name="T31" fmla="*/ 63 h 128"/>
              <a:gd name="T32" fmla="*/ 160 w 160"/>
              <a:gd name="T33" fmla="*/ 63 h 128"/>
              <a:gd name="T34" fmla="*/ 160 w 160"/>
              <a:gd name="T35" fmla="*/ 64 h 128"/>
              <a:gd name="T36" fmla="*/ 159 w 160"/>
              <a:gd name="T37" fmla="*/ 66 h 128"/>
            </a:gdLst>
            <a:ahLst/>
            <a:cxnLst/>
            <a:rect l="0" t="0" r="r" b="b"/>
            <a:pathLst>
              <a:path w="160" h="128">
                <a:moveTo>
                  <a:pt x="159" y="66"/>
                </a:moveTo>
                <a:cubicBezTo>
                  <a:pt x="98" y="127"/>
                  <a:pt x="98" y="127"/>
                  <a:pt x="98" y="127"/>
                </a:cubicBezTo>
                <a:cubicBezTo>
                  <a:pt x="97" y="128"/>
                  <a:pt x="97" y="128"/>
                  <a:pt x="96" y="128"/>
                </a:cubicBezTo>
                <a:cubicBezTo>
                  <a:pt x="95" y="128"/>
                  <a:pt x="95" y="128"/>
                  <a:pt x="94" y="127"/>
                </a:cubicBezTo>
                <a:cubicBezTo>
                  <a:pt x="93" y="126"/>
                  <a:pt x="93" y="125"/>
                  <a:pt x="94" y="124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63"/>
                  <a:pt x="1" y="61"/>
                  <a:pt x="2" y="61"/>
                </a:cubicBezTo>
                <a:cubicBezTo>
                  <a:pt x="152" y="61"/>
                  <a:pt x="152" y="61"/>
                  <a:pt x="152" y="61"/>
                </a:cubicBezTo>
                <a:cubicBezTo>
                  <a:pt x="94" y="4"/>
                  <a:pt x="94" y="4"/>
                  <a:pt x="94" y="4"/>
                </a:cubicBezTo>
                <a:cubicBezTo>
                  <a:pt x="93" y="3"/>
                  <a:pt x="93" y="2"/>
                  <a:pt x="94" y="1"/>
                </a:cubicBezTo>
                <a:cubicBezTo>
                  <a:pt x="95" y="0"/>
                  <a:pt x="97" y="0"/>
                  <a:pt x="98" y="1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59" y="62"/>
                  <a:pt x="160" y="62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65"/>
                  <a:pt x="160" y="65"/>
                  <a:pt x="159" y="6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0400" y="2475282"/>
            <a:ext cx="4564231" cy="11809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标准篮球场1块，确保教学场地规范、安全，为学生提供良好的运动环境。
篮球若干（依人数定，保证两人1球），保证学生有足够的器材进行练习，提高练习效率和质量。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0400" y="1900062"/>
            <a:ext cx="576000" cy="4320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32400" y="1972062"/>
            <a:ext cx="432000" cy="28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01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236399" y="1900062"/>
            <a:ext cx="3988231" cy="4320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351270" y="1972062"/>
            <a:ext cx="3758490" cy="28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场地器材与教学工具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4718794"/>
            <a:ext cx="6336747" cy="112259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19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过程性评价：在课堂练习过程中，持续观察学生的参与度、积极性和配合熟练度，及时给予针对性的鼓励和指导，促进学生不断进步。
终结性评价：通过技能考核，如在规定时间内完成策应配合，按配合流畅度、成功率、战术意识打分；同时，结合小组比赛中策应配合的实际运用情况，对学生进行综合评价，全面评估学生的学习效果，为学生的学习提供客观、准确的反馈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0400" y="4143574"/>
            <a:ext cx="576000" cy="4320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32400" y="4215574"/>
            <a:ext cx="432000" cy="28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02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236400" y="4143574"/>
            <a:ext cx="3988230" cy="4320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351270" y="4215574"/>
            <a:ext cx="3758490" cy="28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教学评价体系构建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8352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教学资源配备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2700000">
            <a:off x="256421" y="473520"/>
            <a:ext cx="459926" cy="459926"/>
          </a:xfrm>
          <a:custGeom>
            <a:avLst/>
            <a:gdLst>
              <a:gd name="connsiteX0" fmla="*/ 31025 w 887753"/>
              <a:gd name="connsiteY0" fmla="*/ 31025 h 887753"/>
              <a:gd name="connsiteX1" fmla="*/ 105925 w 887753"/>
              <a:gd name="connsiteY1" fmla="*/ 0 h 887753"/>
              <a:gd name="connsiteX2" fmla="*/ 529615 w 887753"/>
              <a:gd name="connsiteY2" fmla="*/ 0 h 887753"/>
              <a:gd name="connsiteX3" fmla="*/ 635540 w 887753"/>
              <a:gd name="connsiteY3" fmla="*/ 105925 h 887753"/>
              <a:gd name="connsiteX4" fmla="*/ 635540 w 887753"/>
              <a:gd name="connsiteY4" fmla="*/ 252212 h 887753"/>
              <a:gd name="connsiteX5" fmla="*/ 781827 w 887753"/>
              <a:gd name="connsiteY5" fmla="*/ 252212 h 887753"/>
              <a:gd name="connsiteX6" fmla="*/ 887753 w 887753"/>
              <a:gd name="connsiteY6" fmla="*/ 358137 h 887753"/>
              <a:gd name="connsiteX7" fmla="*/ 887753 w 887753"/>
              <a:gd name="connsiteY7" fmla="*/ 781827 h 887753"/>
              <a:gd name="connsiteX8" fmla="*/ 781827 w 887753"/>
              <a:gd name="connsiteY8" fmla="*/ 887753 h 887753"/>
              <a:gd name="connsiteX9" fmla="*/ 358137 w 887753"/>
              <a:gd name="connsiteY9" fmla="*/ 887753 h 887753"/>
              <a:gd name="connsiteX10" fmla="*/ 252212 w 887753"/>
              <a:gd name="connsiteY10" fmla="*/ 781827 h 887753"/>
              <a:gd name="connsiteX11" fmla="*/ 252212 w 887753"/>
              <a:gd name="connsiteY11" fmla="*/ 635540 h 887753"/>
              <a:gd name="connsiteX12" fmla="*/ 105925 w 887753"/>
              <a:gd name="connsiteY12" fmla="*/ 635540 h 887753"/>
              <a:gd name="connsiteX13" fmla="*/ 0 w 887753"/>
              <a:gd name="connsiteY13" fmla="*/ 529615 h 887753"/>
              <a:gd name="connsiteX14" fmla="*/ 0 w 887753"/>
              <a:gd name="connsiteY14" fmla="*/ 105925 h 887753"/>
              <a:gd name="connsiteX15" fmla="*/ 31025 w 887753"/>
              <a:gd name="connsiteY15" fmla="*/ 31025 h 887753"/>
            </a:gdLst>
            <a:ahLst/>
            <a:cxnLst/>
            <a:rect l="l" t="t" r="r" b="b"/>
            <a:pathLst>
              <a:path w="887753" h="887753">
                <a:moveTo>
                  <a:pt x="31025" y="31025"/>
                </a:moveTo>
                <a:cubicBezTo>
                  <a:pt x="50193" y="11856"/>
                  <a:pt x="76675" y="0"/>
                  <a:pt x="105925" y="0"/>
                </a:cubicBezTo>
                <a:lnTo>
                  <a:pt x="529615" y="0"/>
                </a:lnTo>
                <a:cubicBezTo>
                  <a:pt x="588116" y="0"/>
                  <a:pt x="635540" y="47424"/>
                  <a:pt x="635540" y="105925"/>
                </a:cubicBezTo>
                <a:lnTo>
                  <a:pt x="635540" y="252212"/>
                </a:lnTo>
                <a:lnTo>
                  <a:pt x="781827" y="252212"/>
                </a:lnTo>
                <a:cubicBezTo>
                  <a:pt x="840328" y="252212"/>
                  <a:pt x="887753" y="299636"/>
                  <a:pt x="887753" y="358137"/>
                </a:cubicBezTo>
                <a:lnTo>
                  <a:pt x="887753" y="781827"/>
                </a:lnTo>
                <a:cubicBezTo>
                  <a:pt x="887753" y="840328"/>
                  <a:pt x="840328" y="887753"/>
                  <a:pt x="781827" y="887753"/>
                </a:cubicBezTo>
                <a:lnTo>
                  <a:pt x="358137" y="887753"/>
                </a:lnTo>
                <a:cubicBezTo>
                  <a:pt x="299636" y="887753"/>
                  <a:pt x="252212" y="840328"/>
                  <a:pt x="252212" y="781827"/>
                </a:cubicBezTo>
                <a:lnTo>
                  <a:pt x="252212" y="635540"/>
                </a:lnTo>
                <a:lnTo>
                  <a:pt x="105925" y="635540"/>
                </a:lnTo>
                <a:cubicBezTo>
                  <a:pt x="47424" y="635540"/>
                  <a:pt x="0" y="588116"/>
                  <a:pt x="0" y="529615"/>
                </a:cubicBezTo>
                <a:lnTo>
                  <a:pt x="0" y="105925"/>
                </a:lnTo>
                <a:cubicBezTo>
                  <a:pt x="0" y="76675"/>
                  <a:pt x="11856" y="50193"/>
                  <a:pt x="31025" y="31025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662" t="1484" r="1662" b="1484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943" t="52288" r="16674" b="18964"/>
          <a:stretch>
            <a:fillRect/>
          </a:stretch>
        </p:blipFill>
        <p:spPr>
          <a:xfrm flipV="1">
            <a:off x="-9693" y="4893700"/>
            <a:ext cx="12211386" cy="1964300"/>
          </a:xfrm>
          <a:custGeom>
            <a:avLst/>
            <a:gdLst>
              <a:gd name="connsiteX0" fmla="*/ 0 w 12211386"/>
              <a:gd name="connsiteY0" fmla="*/ 1964300 h 1964300"/>
              <a:gd name="connsiteX1" fmla="*/ 12211386 w 12211386"/>
              <a:gd name="connsiteY1" fmla="*/ 1964300 h 1964300"/>
              <a:gd name="connsiteX2" fmla="*/ 12211386 w 12211386"/>
              <a:gd name="connsiteY2" fmla="*/ 0 h 1964300"/>
              <a:gd name="connsiteX3" fmla="*/ 0 w 12211386"/>
              <a:gd name="connsiteY3" fmla="*/ 0 h 1964300"/>
            </a:gdLst>
            <a:ahLst/>
            <a:cxnLst/>
            <a:rect l="l" t="t" r="r" b="b"/>
            <a:pathLst>
              <a:path w="12211386" h="1964300">
                <a:moveTo>
                  <a:pt x="0" y="1964300"/>
                </a:moveTo>
                <a:lnTo>
                  <a:pt x="12211386" y="1964300"/>
                </a:lnTo>
                <a:lnTo>
                  <a:pt x="12211386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3048001" y="-85438"/>
            <a:ext cx="6095999" cy="609599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10000">
                <a:schemeClr val="accent4">
                  <a:alpha val="0"/>
                </a:schemeClr>
              </a:gs>
              <a:gs pos="42000">
                <a:schemeClr val="accent4">
                  <a:alpha val="45000"/>
                </a:schemeClr>
              </a:gs>
              <a:gs pos="75000">
                <a:schemeClr val="accent2">
                  <a:alpha val="3000"/>
                  <a:lumMod val="17000"/>
                  <a:lumOff val="83000"/>
                </a:schemeClr>
              </a:gs>
            </a:gsLst>
            <a:lin ang="48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278014" y="201849"/>
            <a:ext cx="5635972" cy="5635972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noFill/>
          <a:ln w="22225" cap="sq">
            <a:gradFill>
              <a:gsLst>
                <a:gs pos="0">
                  <a:schemeClr val="accent2">
                    <a:lumMod val="40000"/>
                    <a:lumOff val="60000"/>
                    <a:alpha val="100000"/>
                  </a:schemeClr>
                </a:gs>
                <a:gs pos="50000">
                  <a:schemeClr val="accent2">
                    <a:lumMod val="20000"/>
                    <a:lumOff val="80000"/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114550" y="1845382"/>
            <a:ext cx="7962900" cy="24815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000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谢谢大家</a:t>
            </a:r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alphaModFix/>
          </a:blip>
          <a:srcRect l="51028" t="31416" b="43774"/>
          <a:stretch>
            <a:fillRect/>
          </a:stretch>
        </p:blipFill>
        <p:spPr>
          <a:xfrm>
            <a:off x="9265937" y="953298"/>
            <a:ext cx="2497910" cy="1265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"/>
          <p:cNvSpPr txBox="1"/>
          <p:nvPr/>
        </p:nvSpPr>
        <p:spPr>
          <a:xfrm>
            <a:off x="4901451" y="479828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148240" y="479828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587438" y="4437883"/>
            <a:ext cx="400989" cy="61928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0909320" y="4407019"/>
            <a:ext cx="198980" cy="30730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043679" y="1728403"/>
            <a:ext cx="432070" cy="600558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470875" y="1698472"/>
            <a:ext cx="214403" cy="298012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16200000">
            <a:off x="7390964" y="4896949"/>
            <a:ext cx="10800" cy="1728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 rot="16200000">
            <a:off x="5224138" y="4896949"/>
            <a:ext cx="10800" cy="1728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1130300"/>
            <a:ext cx="3418644" cy="1317054"/>
          </a:xfrm>
          <a:prstGeom prst="homeP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901495" y="1258472"/>
            <a:ext cx="2403000" cy="465379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Catalogue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338660" y="1818948"/>
            <a:ext cx="965835" cy="465379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目录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247153" y="1135655"/>
            <a:ext cx="468000" cy="468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1.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758900" y="1154705"/>
            <a:ext cx="5760000" cy="86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教学目标与价值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758900" y="2199520"/>
            <a:ext cx="5760000" cy="86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教学重难点解析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247153" y="2180470"/>
            <a:ext cx="468000" cy="468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2.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758900" y="3244335"/>
            <a:ext cx="5760000" cy="86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教学方法与策略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247153" y="3225285"/>
            <a:ext cx="468000" cy="468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3.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758900" y="4289150"/>
            <a:ext cx="5760000" cy="86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教学过程设计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247153" y="4270100"/>
            <a:ext cx="468000" cy="468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4.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758900" y="5333963"/>
            <a:ext cx="5760000" cy="86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教学资源与评价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247153" y="5314913"/>
            <a:ext cx="468000" cy="468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5.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662" t="1484" r="1662" b="1484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943" t="52288" r="16674" b="18964"/>
          <a:stretch>
            <a:fillRect/>
          </a:stretch>
        </p:blipFill>
        <p:spPr>
          <a:xfrm flipV="1">
            <a:off x="-9693" y="4893700"/>
            <a:ext cx="12211386" cy="1964300"/>
          </a:xfrm>
          <a:custGeom>
            <a:avLst/>
            <a:gdLst>
              <a:gd name="connsiteX0" fmla="*/ 0 w 12211386"/>
              <a:gd name="connsiteY0" fmla="*/ 1964300 h 1964300"/>
              <a:gd name="connsiteX1" fmla="*/ 12211386 w 12211386"/>
              <a:gd name="connsiteY1" fmla="*/ 1964300 h 1964300"/>
              <a:gd name="connsiteX2" fmla="*/ 12211386 w 12211386"/>
              <a:gd name="connsiteY2" fmla="*/ 0 h 1964300"/>
              <a:gd name="connsiteX3" fmla="*/ 0 w 12211386"/>
              <a:gd name="connsiteY3" fmla="*/ 0 h 1964300"/>
            </a:gdLst>
            <a:ahLst/>
            <a:cxnLst/>
            <a:rect l="l" t="t" r="r" b="b"/>
            <a:pathLst>
              <a:path w="12211386" h="1964300">
                <a:moveTo>
                  <a:pt x="0" y="1964300"/>
                </a:moveTo>
                <a:lnTo>
                  <a:pt x="12211386" y="1964300"/>
                </a:lnTo>
                <a:lnTo>
                  <a:pt x="12211386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3048001" y="-85438"/>
            <a:ext cx="6095999" cy="609599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10000">
                <a:schemeClr val="accent4">
                  <a:alpha val="0"/>
                </a:schemeClr>
              </a:gs>
              <a:gs pos="42000">
                <a:schemeClr val="accent4">
                  <a:alpha val="45000"/>
                </a:schemeClr>
              </a:gs>
              <a:gs pos="75000">
                <a:schemeClr val="accent2">
                  <a:alpha val="3000"/>
                  <a:lumMod val="17000"/>
                  <a:lumOff val="83000"/>
                </a:schemeClr>
              </a:gs>
            </a:gsLst>
            <a:lin ang="48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282162" y="-2140094"/>
            <a:ext cx="3627676" cy="48254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95000"/>
              </a:lnSpc>
            </a:pPr>
            <a:r>
              <a:rPr kumimoji="1" lang="en-US" altLang="zh-CN" sz="13000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000825" y="2747337"/>
            <a:ext cx="8190350" cy="19959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000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教学目标与价值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132449" y="4166280"/>
            <a:ext cx="400989" cy="61928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454331" y="4135416"/>
            <a:ext cx="198980" cy="30730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381769" y="2669757"/>
            <a:ext cx="432070" cy="600558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08965" y="2639826"/>
            <a:ext cx="214403" cy="298012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901451" y="508705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148240" y="508705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>
            <a:off x="-1829827" y="2392207"/>
            <a:ext cx="16666713" cy="1320724"/>
          </a:xfrm>
          <a:custGeom>
            <a:avLst/>
            <a:gdLst>
              <a:gd name="connsiteX0" fmla="*/ 363888 w 16380637"/>
              <a:gd name="connsiteY0" fmla="*/ 1150374 h 1320724"/>
              <a:gd name="connsiteX1" fmla="*/ 452379 w 16380637"/>
              <a:gd name="connsiteY1" fmla="*/ 1120877 h 1320724"/>
              <a:gd name="connsiteX2" fmla="*/ 4433877 w 16380637"/>
              <a:gd name="connsiteY2" fmla="*/ 243655 h 1320724"/>
              <a:gd name="connsiteX3" fmla="*/ 9161079 w 16380637"/>
              <a:gd name="connsiteY3" fmla="*/ 1319611 h 1320724"/>
              <a:gd name="connsiteX4" fmla="*/ 16380637 w 16380637"/>
              <a:gd name="connsiteY4" fmla="*/ 0 h 1320724"/>
              <a:gd name="connsiteX5" fmla="*/ 16380637 w 16380637"/>
              <a:gd name="connsiteY5" fmla="*/ 0 h 6636774"/>
              <a:gd name="connsiteX6" fmla="*/ 16558997 w 16558997"/>
              <a:gd name="connsiteY6" fmla="*/ 6698717 h 6698717"/>
              <a:gd name="connsiteX7" fmla="*/ 16558997 w 16558997"/>
              <a:gd name="connsiteY7" fmla="*/ 6698717 h 6698717"/>
              <a:gd name="connsiteX0-1" fmla="*/ 160944 w 16266183"/>
              <a:gd name="connsiteY0-2" fmla="*/ 1150374 h 6636774"/>
              <a:gd name="connsiteX1-3" fmla="*/ 249435 w 16266183"/>
              <a:gd name="connsiteY1-4" fmla="*/ 1120877 h 6636774"/>
              <a:gd name="connsiteX2-5" fmla="*/ 5588351 w 16266183"/>
              <a:gd name="connsiteY2-6" fmla="*/ 176980 h 6636774"/>
              <a:gd name="connsiteX3-7" fmla="*/ 9304944 w 16266183"/>
              <a:gd name="connsiteY3-8" fmla="*/ 1445341 h 6636774"/>
              <a:gd name="connsiteX4-9" fmla="*/ 16177693 w 16266183"/>
              <a:gd name="connsiteY4-10" fmla="*/ 0 h 6636774"/>
              <a:gd name="connsiteX5-11" fmla="*/ 16266183 w 16266183"/>
              <a:gd name="connsiteY5-12" fmla="*/ 6607277 h 6636774"/>
              <a:gd name="connsiteX6-13" fmla="*/ 396918 w 16266183"/>
              <a:gd name="connsiteY6-14" fmla="*/ 6636774 h 6636774"/>
              <a:gd name="connsiteX7-15" fmla="*/ 160944 w 16266183"/>
              <a:gd name="connsiteY7-16" fmla="*/ 1150374 h 6636774"/>
              <a:gd name="connsiteX0-17" fmla="*/ 160944 w 16266183"/>
              <a:gd name="connsiteY0-18" fmla="*/ 1150374 h 6636774"/>
              <a:gd name="connsiteX1-19" fmla="*/ 249435 w 16266183"/>
              <a:gd name="connsiteY1-20" fmla="*/ 1120877 h 6636774"/>
              <a:gd name="connsiteX2-21" fmla="*/ 5588351 w 16266183"/>
              <a:gd name="connsiteY2-22" fmla="*/ 176980 h 6636774"/>
              <a:gd name="connsiteX3-23" fmla="*/ 9388764 w 16266183"/>
              <a:gd name="connsiteY3-24" fmla="*/ 1300561 h 6636774"/>
              <a:gd name="connsiteX4-25" fmla="*/ 16177693 w 16266183"/>
              <a:gd name="connsiteY4-26" fmla="*/ 0 h 6636774"/>
              <a:gd name="connsiteX5-27" fmla="*/ 16266183 w 16266183"/>
              <a:gd name="connsiteY5-28" fmla="*/ 6607277 h 6636774"/>
              <a:gd name="connsiteX6-29" fmla="*/ 396918 w 16266183"/>
              <a:gd name="connsiteY6-30" fmla="*/ 6636774 h 6636774"/>
              <a:gd name="connsiteX7-31" fmla="*/ 160944 w 16266183"/>
              <a:gd name="connsiteY7-32" fmla="*/ 1150374 h 6636774"/>
            </a:gdLst>
            <a:ahLst/>
            <a:cxnLst/>
            <a:rect l="l" t="t" r="r" b="b"/>
            <a:pathLst>
              <a:path w="16380637" h="1320724">
                <a:moveTo>
                  <a:pt x="363888" y="1150374"/>
                </a:moveTo>
                <a:cubicBezTo>
                  <a:pt x="-44151" y="1216741"/>
                  <a:pt x="-225953" y="1271997"/>
                  <a:pt x="452379" y="1120877"/>
                </a:cubicBezTo>
                <a:cubicBezTo>
                  <a:pt x="1130711" y="969757"/>
                  <a:pt x="2982427" y="210533"/>
                  <a:pt x="4433877" y="243655"/>
                </a:cubicBezTo>
                <a:cubicBezTo>
                  <a:pt x="5885327" y="276777"/>
                  <a:pt x="7169952" y="1360220"/>
                  <a:pt x="9161079" y="1319611"/>
                </a:cubicBezTo>
                <a:cubicBezTo>
                  <a:pt x="11152206" y="1279002"/>
                  <a:pt x="13826707" y="707922"/>
                  <a:pt x="16380637" y="0"/>
                </a:cubicBezTo>
              </a:path>
            </a:pathLst>
          </a:custGeom>
          <a:noFill/>
          <a:ln w="19050" cap="flat">
            <a:gradFill>
              <a:gsLst>
                <a:gs pos="9000">
                  <a:schemeClr val="accent1">
                    <a:alpha val="0"/>
                  </a:schemeClr>
                </a:gs>
                <a:gs pos="40000">
                  <a:schemeClr val="accent1">
                    <a:lumMod val="60000"/>
                    <a:lumOff val="40000"/>
                    <a:alpha val="100000"/>
                  </a:schemeClr>
                </a:gs>
                <a:gs pos="62000">
                  <a:schemeClr val="accent1">
                    <a:lumMod val="60000"/>
                    <a:lumOff val="40000"/>
                    <a:alpha val="100000"/>
                  </a:schemeClr>
                </a:gs>
                <a:gs pos="88000">
                  <a:schemeClr val="accent1">
                    <a:alpha val="0"/>
                  </a:schemeClr>
                </a:gs>
              </a:gsLst>
              <a:lin ang="10800000" scaled="0"/>
            </a:gra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81918" y="3666482"/>
            <a:ext cx="2915513" cy="2047636"/>
          </a:xfrm>
          <a:custGeom>
            <a:avLst/>
            <a:gdLst>
              <a:gd name="connsiteX0" fmla="*/ 216443 w 2915513"/>
              <a:gd name="connsiteY0" fmla="*/ 0 h 2047636"/>
              <a:gd name="connsiteX1" fmla="*/ 492672 w 2915513"/>
              <a:gd name="connsiteY1" fmla="*/ 296182 h 2047636"/>
              <a:gd name="connsiteX2" fmla="*/ 2915513 w 2915513"/>
              <a:gd name="connsiteY2" fmla="*/ 295072 h 2047636"/>
              <a:gd name="connsiteX3" fmla="*/ 2915513 w 2915513"/>
              <a:gd name="connsiteY3" fmla="*/ 2047636 h 2047636"/>
              <a:gd name="connsiteX4" fmla="*/ 2308941 w 2915513"/>
              <a:gd name="connsiteY4" fmla="*/ 2047636 h 2047636"/>
              <a:gd name="connsiteX5" fmla="*/ 2001113 w 2915513"/>
              <a:gd name="connsiteY5" fmla="*/ 2047636 h 2047636"/>
              <a:gd name="connsiteX6" fmla="*/ 0 w 2915513"/>
              <a:gd name="connsiteY6" fmla="*/ 2047636 h 2047636"/>
              <a:gd name="connsiteX7" fmla="*/ 0 w 2915513"/>
              <a:gd name="connsiteY7" fmla="*/ 296182 h 2047636"/>
              <a:gd name="connsiteX8" fmla="*/ 216443 w 2915513"/>
              <a:gd name="connsiteY8" fmla="*/ 296182 h 2047636"/>
              <a:gd name="connsiteX9" fmla="*/ 216443 w 2915513"/>
              <a:gd name="connsiteY9" fmla="*/ 0 h 2047636"/>
              <a:gd name="connsiteX10" fmla="*/ 216443 w 2915513"/>
              <a:gd name="connsiteY10" fmla="*/ 0 h 2047636"/>
            </a:gdLst>
            <a:ahLst/>
            <a:cxnLst/>
            <a:rect l="l" t="t" r="r" b="b"/>
            <a:pathLst>
              <a:path w="2915513" h="2047636">
                <a:moveTo>
                  <a:pt x="216443" y="0"/>
                </a:moveTo>
                <a:lnTo>
                  <a:pt x="492672" y="296182"/>
                </a:lnTo>
                <a:lnTo>
                  <a:pt x="2915513" y="295072"/>
                </a:lnTo>
                <a:lnTo>
                  <a:pt x="2915513" y="2047636"/>
                </a:lnTo>
                <a:lnTo>
                  <a:pt x="2308941" y="2047636"/>
                </a:lnTo>
                <a:lnTo>
                  <a:pt x="2001113" y="2047636"/>
                </a:lnTo>
                <a:lnTo>
                  <a:pt x="0" y="2047636"/>
                </a:lnTo>
                <a:lnTo>
                  <a:pt x="0" y="296182"/>
                </a:lnTo>
                <a:lnTo>
                  <a:pt x="216443" y="296182"/>
                </a:lnTo>
                <a:lnTo>
                  <a:pt x="216443" y="0"/>
                </a:lnTo>
                <a:close/>
              </a:path>
            </a:pathLst>
          </a:custGeom>
          <a:solidFill>
            <a:schemeClr val="bg1"/>
          </a:solidFill>
          <a:ln w="3175" cap="sq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8330" y="2088831"/>
            <a:ext cx="3041611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动作要领与比赛运用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06517" y="2682447"/>
            <a:ext cx="792000" cy="792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2459" y="2758389"/>
            <a:ext cx="640116" cy="640116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37108" y="2933634"/>
            <a:ext cx="330818" cy="289626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38331" y="4131562"/>
            <a:ext cx="2612678" cy="14738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04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精准阐述策应配合的概念、分类、动作要领及运用时机，80%以上学生能在简单对抗情境下完成策应配合，30%学生能在复杂实战对抗中熟练运用，提升篮球实战技巧。比赛中，学生能根据防守变化迅速调整策应方式和传球时机，创造得分机会，增强比赛中的进攻能力。
练习中，学生需快速调整传球力度与切入时机，这有助于提高反应速度与身体协调性，促进身体素质全面发展，为篮球运动奠定坚实基础。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640894" y="4086464"/>
            <a:ext cx="2915513" cy="2047636"/>
          </a:xfrm>
          <a:custGeom>
            <a:avLst/>
            <a:gdLst>
              <a:gd name="connsiteX0" fmla="*/ 216443 w 2915513"/>
              <a:gd name="connsiteY0" fmla="*/ 0 h 2047636"/>
              <a:gd name="connsiteX1" fmla="*/ 492672 w 2915513"/>
              <a:gd name="connsiteY1" fmla="*/ 296182 h 2047636"/>
              <a:gd name="connsiteX2" fmla="*/ 2915513 w 2915513"/>
              <a:gd name="connsiteY2" fmla="*/ 295072 h 2047636"/>
              <a:gd name="connsiteX3" fmla="*/ 2915513 w 2915513"/>
              <a:gd name="connsiteY3" fmla="*/ 2047636 h 2047636"/>
              <a:gd name="connsiteX4" fmla="*/ 2308941 w 2915513"/>
              <a:gd name="connsiteY4" fmla="*/ 2047636 h 2047636"/>
              <a:gd name="connsiteX5" fmla="*/ 2001113 w 2915513"/>
              <a:gd name="connsiteY5" fmla="*/ 2047636 h 2047636"/>
              <a:gd name="connsiteX6" fmla="*/ 0 w 2915513"/>
              <a:gd name="connsiteY6" fmla="*/ 2047636 h 2047636"/>
              <a:gd name="connsiteX7" fmla="*/ 0 w 2915513"/>
              <a:gd name="connsiteY7" fmla="*/ 296182 h 2047636"/>
              <a:gd name="connsiteX8" fmla="*/ 216443 w 2915513"/>
              <a:gd name="connsiteY8" fmla="*/ 296182 h 2047636"/>
              <a:gd name="connsiteX9" fmla="*/ 216443 w 2915513"/>
              <a:gd name="connsiteY9" fmla="*/ 0 h 2047636"/>
              <a:gd name="connsiteX10" fmla="*/ 216443 w 2915513"/>
              <a:gd name="connsiteY10" fmla="*/ 0 h 2047636"/>
            </a:gdLst>
            <a:ahLst/>
            <a:cxnLst/>
            <a:rect l="l" t="t" r="r" b="b"/>
            <a:pathLst>
              <a:path w="2915513" h="2047636">
                <a:moveTo>
                  <a:pt x="216443" y="0"/>
                </a:moveTo>
                <a:lnTo>
                  <a:pt x="492672" y="296182"/>
                </a:lnTo>
                <a:lnTo>
                  <a:pt x="2915513" y="295072"/>
                </a:lnTo>
                <a:lnTo>
                  <a:pt x="2915513" y="2047636"/>
                </a:lnTo>
                <a:lnTo>
                  <a:pt x="2308941" y="2047636"/>
                </a:lnTo>
                <a:lnTo>
                  <a:pt x="2001113" y="2047636"/>
                </a:lnTo>
                <a:lnTo>
                  <a:pt x="0" y="2047636"/>
                </a:lnTo>
                <a:lnTo>
                  <a:pt x="0" y="296182"/>
                </a:lnTo>
                <a:lnTo>
                  <a:pt x="216443" y="296182"/>
                </a:lnTo>
                <a:lnTo>
                  <a:pt x="216443" y="0"/>
                </a:lnTo>
                <a:close/>
              </a:path>
            </a:pathLst>
          </a:custGeom>
          <a:solidFill>
            <a:schemeClr val="bg1"/>
          </a:solidFill>
          <a:ln w="3175" cap="sq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790264" y="2641687"/>
            <a:ext cx="3041611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战术意识与团队协作培养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579049" y="3245225"/>
            <a:ext cx="756000" cy="756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651539" y="3317715"/>
            <a:ext cx="611020" cy="611020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804351" y="3457816"/>
            <a:ext cx="305396" cy="330818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790265" y="4552674"/>
            <a:ext cx="2612678" cy="14733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98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策应配合练习，学生学会合理选择策应位置，观察队友跑位，准确判断传球时机，培养战术意识。同时，策应者与传球者、切入者需默契配合，这有助于培养团队协作能力，让学生在比赛中更好地与队友配合，发挥团队优势。
学生在练习中需相互配合、支持，增强团队凝聚力，共同完成任务，提高团队协作能力，培养学生的体育品德和团队精神。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595837" y="2036370"/>
            <a:ext cx="3041611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情感态度与团队精神塑造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430984" y="2638288"/>
            <a:ext cx="756000" cy="756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503474" y="2710778"/>
            <a:ext cx="611020" cy="611020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8661983" y="2869287"/>
            <a:ext cx="294002" cy="294002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8449076" y="3474447"/>
            <a:ext cx="2915513" cy="2047636"/>
          </a:xfrm>
          <a:custGeom>
            <a:avLst/>
            <a:gdLst>
              <a:gd name="connsiteX0" fmla="*/ 216443 w 2915513"/>
              <a:gd name="connsiteY0" fmla="*/ 0 h 2047636"/>
              <a:gd name="connsiteX1" fmla="*/ 492672 w 2915513"/>
              <a:gd name="connsiteY1" fmla="*/ 296182 h 2047636"/>
              <a:gd name="connsiteX2" fmla="*/ 2915513 w 2915513"/>
              <a:gd name="connsiteY2" fmla="*/ 295072 h 2047636"/>
              <a:gd name="connsiteX3" fmla="*/ 2915513 w 2915513"/>
              <a:gd name="connsiteY3" fmla="*/ 2047636 h 2047636"/>
              <a:gd name="connsiteX4" fmla="*/ 2308941 w 2915513"/>
              <a:gd name="connsiteY4" fmla="*/ 2047636 h 2047636"/>
              <a:gd name="connsiteX5" fmla="*/ 2001113 w 2915513"/>
              <a:gd name="connsiteY5" fmla="*/ 2047636 h 2047636"/>
              <a:gd name="connsiteX6" fmla="*/ 0 w 2915513"/>
              <a:gd name="connsiteY6" fmla="*/ 2047636 h 2047636"/>
              <a:gd name="connsiteX7" fmla="*/ 0 w 2915513"/>
              <a:gd name="connsiteY7" fmla="*/ 296182 h 2047636"/>
              <a:gd name="connsiteX8" fmla="*/ 216443 w 2915513"/>
              <a:gd name="connsiteY8" fmla="*/ 296182 h 2047636"/>
              <a:gd name="connsiteX9" fmla="*/ 216443 w 2915513"/>
              <a:gd name="connsiteY9" fmla="*/ 0 h 2047636"/>
              <a:gd name="connsiteX10" fmla="*/ 216443 w 2915513"/>
              <a:gd name="connsiteY10" fmla="*/ 0 h 2047636"/>
            </a:gdLst>
            <a:ahLst/>
            <a:cxnLst/>
            <a:rect l="l" t="t" r="r" b="b"/>
            <a:pathLst>
              <a:path w="2915513" h="2047636">
                <a:moveTo>
                  <a:pt x="216443" y="0"/>
                </a:moveTo>
                <a:lnTo>
                  <a:pt x="492672" y="296182"/>
                </a:lnTo>
                <a:lnTo>
                  <a:pt x="2915513" y="295072"/>
                </a:lnTo>
                <a:lnTo>
                  <a:pt x="2915513" y="2047636"/>
                </a:lnTo>
                <a:lnTo>
                  <a:pt x="2308941" y="2047636"/>
                </a:lnTo>
                <a:lnTo>
                  <a:pt x="2001113" y="2047636"/>
                </a:lnTo>
                <a:lnTo>
                  <a:pt x="0" y="2047636"/>
                </a:lnTo>
                <a:lnTo>
                  <a:pt x="0" y="296182"/>
                </a:lnTo>
                <a:lnTo>
                  <a:pt x="216443" y="296182"/>
                </a:lnTo>
                <a:lnTo>
                  <a:pt x="216443" y="0"/>
                </a:lnTo>
                <a:close/>
              </a:path>
            </a:pathLst>
          </a:custGeom>
          <a:solidFill>
            <a:schemeClr val="bg1"/>
          </a:solidFill>
          <a:ln w="3175" cap="sq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8595838" y="3940657"/>
            <a:ext cx="2612678" cy="14733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18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培养学生团队合作精神，通过小组练习和竞赛，让学生学会相互配合、支持，增强团队凝聚力，共同完成任务，提高团队协作能力。
鼓励学生勇于拼搏，在激烈的对抗中不断挑战自我，增强学生的竞争意识和集体荣誉感，促进学生全面发展，培养学生的体育品德和团队精神。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938330" y="1504631"/>
            <a:ext cx="869911" cy="5236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BAC5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01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4824530" y="2114231"/>
            <a:ext cx="869911" cy="5236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BAC5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02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8596430" y="1504631"/>
            <a:ext cx="869911" cy="5236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BAC5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03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78352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知识技能与身体素质提升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 rot="2700000">
            <a:off x="256421" y="473520"/>
            <a:ext cx="459926" cy="459926"/>
          </a:xfrm>
          <a:custGeom>
            <a:avLst/>
            <a:gdLst>
              <a:gd name="connsiteX0" fmla="*/ 31025 w 887753"/>
              <a:gd name="connsiteY0" fmla="*/ 31025 h 887753"/>
              <a:gd name="connsiteX1" fmla="*/ 105925 w 887753"/>
              <a:gd name="connsiteY1" fmla="*/ 0 h 887753"/>
              <a:gd name="connsiteX2" fmla="*/ 529615 w 887753"/>
              <a:gd name="connsiteY2" fmla="*/ 0 h 887753"/>
              <a:gd name="connsiteX3" fmla="*/ 635540 w 887753"/>
              <a:gd name="connsiteY3" fmla="*/ 105925 h 887753"/>
              <a:gd name="connsiteX4" fmla="*/ 635540 w 887753"/>
              <a:gd name="connsiteY4" fmla="*/ 252212 h 887753"/>
              <a:gd name="connsiteX5" fmla="*/ 781827 w 887753"/>
              <a:gd name="connsiteY5" fmla="*/ 252212 h 887753"/>
              <a:gd name="connsiteX6" fmla="*/ 887753 w 887753"/>
              <a:gd name="connsiteY6" fmla="*/ 358137 h 887753"/>
              <a:gd name="connsiteX7" fmla="*/ 887753 w 887753"/>
              <a:gd name="connsiteY7" fmla="*/ 781827 h 887753"/>
              <a:gd name="connsiteX8" fmla="*/ 781827 w 887753"/>
              <a:gd name="connsiteY8" fmla="*/ 887753 h 887753"/>
              <a:gd name="connsiteX9" fmla="*/ 358137 w 887753"/>
              <a:gd name="connsiteY9" fmla="*/ 887753 h 887753"/>
              <a:gd name="connsiteX10" fmla="*/ 252212 w 887753"/>
              <a:gd name="connsiteY10" fmla="*/ 781827 h 887753"/>
              <a:gd name="connsiteX11" fmla="*/ 252212 w 887753"/>
              <a:gd name="connsiteY11" fmla="*/ 635540 h 887753"/>
              <a:gd name="connsiteX12" fmla="*/ 105925 w 887753"/>
              <a:gd name="connsiteY12" fmla="*/ 635540 h 887753"/>
              <a:gd name="connsiteX13" fmla="*/ 0 w 887753"/>
              <a:gd name="connsiteY13" fmla="*/ 529615 h 887753"/>
              <a:gd name="connsiteX14" fmla="*/ 0 w 887753"/>
              <a:gd name="connsiteY14" fmla="*/ 105925 h 887753"/>
              <a:gd name="connsiteX15" fmla="*/ 31025 w 887753"/>
              <a:gd name="connsiteY15" fmla="*/ 31025 h 887753"/>
            </a:gdLst>
            <a:ahLst/>
            <a:cxnLst/>
            <a:rect l="l" t="t" r="r" b="b"/>
            <a:pathLst>
              <a:path w="887753" h="887753">
                <a:moveTo>
                  <a:pt x="31025" y="31025"/>
                </a:moveTo>
                <a:cubicBezTo>
                  <a:pt x="50193" y="11856"/>
                  <a:pt x="76675" y="0"/>
                  <a:pt x="105925" y="0"/>
                </a:cubicBezTo>
                <a:lnTo>
                  <a:pt x="529615" y="0"/>
                </a:lnTo>
                <a:cubicBezTo>
                  <a:pt x="588116" y="0"/>
                  <a:pt x="635540" y="47424"/>
                  <a:pt x="635540" y="105925"/>
                </a:cubicBezTo>
                <a:lnTo>
                  <a:pt x="635540" y="252212"/>
                </a:lnTo>
                <a:lnTo>
                  <a:pt x="781827" y="252212"/>
                </a:lnTo>
                <a:cubicBezTo>
                  <a:pt x="840328" y="252212"/>
                  <a:pt x="887753" y="299636"/>
                  <a:pt x="887753" y="358137"/>
                </a:cubicBezTo>
                <a:lnTo>
                  <a:pt x="887753" y="781827"/>
                </a:lnTo>
                <a:cubicBezTo>
                  <a:pt x="887753" y="840328"/>
                  <a:pt x="840328" y="887753"/>
                  <a:pt x="781827" y="887753"/>
                </a:cubicBezTo>
                <a:lnTo>
                  <a:pt x="358137" y="887753"/>
                </a:lnTo>
                <a:cubicBezTo>
                  <a:pt x="299636" y="887753"/>
                  <a:pt x="252212" y="840328"/>
                  <a:pt x="252212" y="781827"/>
                </a:cubicBezTo>
                <a:lnTo>
                  <a:pt x="252212" y="635540"/>
                </a:lnTo>
                <a:lnTo>
                  <a:pt x="105925" y="635540"/>
                </a:lnTo>
                <a:cubicBezTo>
                  <a:pt x="47424" y="635540"/>
                  <a:pt x="0" y="588116"/>
                  <a:pt x="0" y="529615"/>
                </a:cubicBezTo>
                <a:lnTo>
                  <a:pt x="0" y="105925"/>
                </a:lnTo>
                <a:cubicBezTo>
                  <a:pt x="0" y="76675"/>
                  <a:pt x="11856" y="50193"/>
                  <a:pt x="31025" y="31025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662" t="1484" r="1662" b="1484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943" t="52288" r="16674" b="18964"/>
          <a:stretch>
            <a:fillRect/>
          </a:stretch>
        </p:blipFill>
        <p:spPr>
          <a:xfrm flipV="1">
            <a:off x="-9693" y="4893700"/>
            <a:ext cx="12211386" cy="1964300"/>
          </a:xfrm>
          <a:custGeom>
            <a:avLst/>
            <a:gdLst>
              <a:gd name="connsiteX0" fmla="*/ 0 w 12211386"/>
              <a:gd name="connsiteY0" fmla="*/ 1964300 h 1964300"/>
              <a:gd name="connsiteX1" fmla="*/ 12211386 w 12211386"/>
              <a:gd name="connsiteY1" fmla="*/ 1964300 h 1964300"/>
              <a:gd name="connsiteX2" fmla="*/ 12211386 w 12211386"/>
              <a:gd name="connsiteY2" fmla="*/ 0 h 1964300"/>
              <a:gd name="connsiteX3" fmla="*/ 0 w 12211386"/>
              <a:gd name="connsiteY3" fmla="*/ 0 h 1964300"/>
            </a:gdLst>
            <a:ahLst/>
            <a:cxnLst/>
            <a:rect l="l" t="t" r="r" b="b"/>
            <a:pathLst>
              <a:path w="12211386" h="1964300">
                <a:moveTo>
                  <a:pt x="0" y="1964300"/>
                </a:moveTo>
                <a:lnTo>
                  <a:pt x="12211386" y="1964300"/>
                </a:lnTo>
                <a:lnTo>
                  <a:pt x="12211386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3048001" y="-85438"/>
            <a:ext cx="6095999" cy="609599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10000">
                <a:schemeClr val="accent4">
                  <a:alpha val="0"/>
                </a:schemeClr>
              </a:gs>
              <a:gs pos="42000">
                <a:schemeClr val="accent4">
                  <a:alpha val="45000"/>
                </a:schemeClr>
              </a:gs>
              <a:gs pos="75000">
                <a:schemeClr val="accent2">
                  <a:alpha val="3000"/>
                  <a:lumMod val="17000"/>
                  <a:lumOff val="83000"/>
                </a:schemeClr>
              </a:gs>
            </a:gsLst>
            <a:lin ang="48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282162" y="-2140094"/>
            <a:ext cx="3627676" cy="48254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95000"/>
              </a:lnSpc>
            </a:pPr>
            <a:r>
              <a:rPr kumimoji="1" lang="en-US" altLang="zh-CN" sz="13000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02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000825" y="2747337"/>
            <a:ext cx="8190350" cy="19959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000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教学重难点解析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132449" y="4166280"/>
            <a:ext cx="400989" cy="61928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454331" y="4135416"/>
            <a:ext cx="198980" cy="30730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381769" y="2669757"/>
            <a:ext cx="432070" cy="600558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08965" y="2639826"/>
            <a:ext cx="214403" cy="298012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901451" y="508705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148240" y="508705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149600" y="1162384"/>
            <a:ext cx="2743199" cy="1917996"/>
          </a:xfrm>
          <a:prstGeom prst="roundRect">
            <a:avLst>
              <a:gd name="adj" fmla="val 496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400" y="1563124"/>
            <a:ext cx="4959684" cy="1917996"/>
          </a:xfrm>
          <a:prstGeom prst="roundRect">
            <a:avLst>
              <a:gd name="adj" fmla="val 4965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86615" y="2311317"/>
            <a:ext cx="4507249" cy="887403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729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策应者需合理选择策应位置，背对或侧对篮筐，保持身体平衡，降低重心。策应者接球时，运用合理的脚步移动和身体卡位，保护好球，做好传球或进攻准备。策应者要提前移动到合理位置，接球时双脚站稳，屈膝降重心，用身体挡住防守队员，确保接球稳定，为后续传球或进攻创造条件。
教师通过示范和讲解，让学生明确策应者技巧和姿势的要点，通过原地策应练习，帮助学生掌握如何在对抗中保持稳定，提高策应的质量和效果。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092691" y="1206726"/>
            <a:ext cx="857016" cy="330353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5400000">
            <a:off x="861438" y="1512655"/>
            <a:ext cx="69495" cy="47157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6200000" flipH="1">
            <a:off x="4933480" y="2658835"/>
            <a:ext cx="80580" cy="128503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86617" y="1819728"/>
            <a:ext cx="4507249" cy="49158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策应者技巧与姿势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775701" y="1162384"/>
            <a:ext cx="2743199" cy="1917996"/>
          </a:xfrm>
          <a:prstGeom prst="roundRect">
            <a:avLst>
              <a:gd name="adj" fmla="val 496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286501" y="1563124"/>
            <a:ext cx="4959684" cy="1917996"/>
          </a:xfrm>
          <a:prstGeom prst="roundRect">
            <a:avLst>
              <a:gd name="adj" fmla="val 4965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12716" y="2311317"/>
            <a:ext cx="4507249" cy="887403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91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策应者与传球者、切入者之间的默契配合至关重要。通过眼神、肢体语言和简单口令沟通，把握传球和切入时机。策应者接球后，观察队友跑位，根据防守情况决定是自己进攻还是传球；传球者要及时将球传给策应者，传球准确、到位；切入者要利用假动作摆脱防守，抓住策应者传球时机，迅速切入篮下。
在练习中，学生需要体会配合默契和沟通协调的重要性，通过多人策应练习，提高在实战中默契配合的能力，增强团队协作能力。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718792" y="1206726"/>
            <a:ext cx="857016" cy="330353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02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5400000">
            <a:off x="6487539" y="1512655"/>
            <a:ext cx="69495" cy="47157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6200000" flipH="1">
            <a:off x="10559581" y="2658835"/>
            <a:ext cx="80580" cy="128503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512718" y="1819728"/>
            <a:ext cx="4507249" cy="49158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配合默契与沟通协调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861300" y="3726849"/>
            <a:ext cx="2743199" cy="1917996"/>
          </a:xfrm>
          <a:prstGeom prst="roundRect">
            <a:avLst>
              <a:gd name="adj" fmla="val 4965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257300" y="4127589"/>
            <a:ext cx="9074484" cy="1917996"/>
          </a:xfrm>
          <a:prstGeom prst="roundRect">
            <a:avLst>
              <a:gd name="adj" fmla="val 4965"/>
            </a:avLst>
          </a:prstGeom>
          <a:solidFill>
            <a:schemeClr val="bg1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597815" y="4875781"/>
            <a:ext cx="8507749" cy="887403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6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激烈的比赛对抗和瞬息万变的防守态势下，策应者需迅速阅读防守，灵活调整策应方式和传球时机，其他队员准确理解策应者意图，高效完成配合。这需要学生具备高度的战术意识和快速反应能力，能在瞬间判断防守变化并做出正确决策。
教师可以通过模拟比赛场景和对抗练习，帮助学生在实战中提高决策能力和应变能力，增强学生在复杂场景下的策应配合运用能力。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8804391" y="3771191"/>
            <a:ext cx="857016" cy="330353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03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5400000">
            <a:off x="1458337" y="4077119"/>
            <a:ext cx="69495" cy="47157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16200000" flipH="1">
            <a:off x="9645180" y="5223299"/>
            <a:ext cx="80580" cy="128503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1600200" y="4384193"/>
            <a:ext cx="8505366" cy="49158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5A901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复杂场景下的决策与运用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78352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动作细节与关键要点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 rot="2700000">
            <a:off x="256421" y="473520"/>
            <a:ext cx="459926" cy="459926"/>
          </a:xfrm>
          <a:custGeom>
            <a:avLst/>
            <a:gdLst>
              <a:gd name="connsiteX0" fmla="*/ 31025 w 887753"/>
              <a:gd name="connsiteY0" fmla="*/ 31025 h 887753"/>
              <a:gd name="connsiteX1" fmla="*/ 105925 w 887753"/>
              <a:gd name="connsiteY1" fmla="*/ 0 h 887753"/>
              <a:gd name="connsiteX2" fmla="*/ 529615 w 887753"/>
              <a:gd name="connsiteY2" fmla="*/ 0 h 887753"/>
              <a:gd name="connsiteX3" fmla="*/ 635540 w 887753"/>
              <a:gd name="connsiteY3" fmla="*/ 105925 h 887753"/>
              <a:gd name="connsiteX4" fmla="*/ 635540 w 887753"/>
              <a:gd name="connsiteY4" fmla="*/ 252212 h 887753"/>
              <a:gd name="connsiteX5" fmla="*/ 781827 w 887753"/>
              <a:gd name="connsiteY5" fmla="*/ 252212 h 887753"/>
              <a:gd name="connsiteX6" fmla="*/ 887753 w 887753"/>
              <a:gd name="connsiteY6" fmla="*/ 358137 h 887753"/>
              <a:gd name="connsiteX7" fmla="*/ 887753 w 887753"/>
              <a:gd name="connsiteY7" fmla="*/ 781827 h 887753"/>
              <a:gd name="connsiteX8" fmla="*/ 781827 w 887753"/>
              <a:gd name="connsiteY8" fmla="*/ 887753 h 887753"/>
              <a:gd name="connsiteX9" fmla="*/ 358137 w 887753"/>
              <a:gd name="connsiteY9" fmla="*/ 887753 h 887753"/>
              <a:gd name="connsiteX10" fmla="*/ 252212 w 887753"/>
              <a:gd name="connsiteY10" fmla="*/ 781827 h 887753"/>
              <a:gd name="connsiteX11" fmla="*/ 252212 w 887753"/>
              <a:gd name="connsiteY11" fmla="*/ 635540 h 887753"/>
              <a:gd name="connsiteX12" fmla="*/ 105925 w 887753"/>
              <a:gd name="connsiteY12" fmla="*/ 635540 h 887753"/>
              <a:gd name="connsiteX13" fmla="*/ 0 w 887753"/>
              <a:gd name="connsiteY13" fmla="*/ 529615 h 887753"/>
              <a:gd name="connsiteX14" fmla="*/ 0 w 887753"/>
              <a:gd name="connsiteY14" fmla="*/ 105925 h 887753"/>
              <a:gd name="connsiteX15" fmla="*/ 31025 w 887753"/>
              <a:gd name="connsiteY15" fmla="*/ 31025 h 887753"/>
            </a:gdLst>
            <a:ahLst/>
            <a:cxnLst/>
            <a:rect l="l" t="t" r="r" b="b"/>
            <a:pathLst>
              <a:path w="887753" h="887753">
                <a:moveTo>
                  <a:pt x="31025" y="31025"/>
                </a:moveTo>
                <a:cubicBezTo>
                  <a:pt x="50193" y="11856"/>
                  <a:pt x="76675" y="0"/>
                  <a:pt x="105925" y="0"/>
                </a:cubicBezTo>
                <a:lnTo>
                  <a:pt x="529615" y="0"/>
                </a:lnTo>
                <a:cubicBezTo>
                  <a:pt x="588116" y="0"/>
                  <a:pt x="635540" y="47424"/>
                  <a:pt x="635540" y="105925"/>
                </a:cubicBezTo>
                <a:lnTo>
                  <a:pt x="635540" y="252212"/>
                </a:lnTo>
                <a:lnTo>
                  <a:pt x="781827" y="252212"/>
                </a:lnTo>
                <a:cubicBezTo>
                  <a:pt x="840328" y="252212"/>
                  <a:pt x="887753" y="299636"/>
                  <a:pt x="887753" y="358137"/>
                </a:cubicBezTo>
                <a:lnTo>
                  <a:pt x="887753" y="781827"/>
                </a:lnTo>
                <a:cubicBezTo>
                  <a:pt x="887753" y="840328"/>
                  <a:pt x="840328" y="887753"/>
                  <a:pt x="781827" y="887753"/>
                </a:cubicBezTo>
                <a:lnTo>
                  <a:pt x="358137" y="887753"/>
                </a:lnTo>
                <a:cubicBezTo>
                  <a:pt x="299636" y="887753"/>
                  <a:pt x="252212" y="840328"/>
                  <a:pt x="252212" y="781827"/>
                </a:cubicBezTo>
                <a:lnTo>
                  <a:pt x="252212" y="635540"/>
                </a:lnTo>
                <a:lnTo>
                  <a:pt x="105925" y="635540"/>
                </a:lnTo>
                <a:cubicBezTo>
                  <a:pt x="47424" y="635540"/>
                  <a:pt x="0" y="588116"/>
                  <a:pt x="0" y="529615"/>
                </a:cubicBezTo>
                <a:lnTo>
                  <a:pt x="0" y="105925"/>
                </a:lnTo>
                <a:cubicBezTo>
                  <a:pt x="0" y="76675"/>
                  <a:pt x="11856" y="50193"/>
                  <a:pt x="31025" y="31025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662" t="1484" r="1662" b="1484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943" t="52288" r="16674" b="18964"/>
          <a:stretch>
            <a:fillRect/>
          </a:stretch>
        </p:blipFill>
        <p:spPr>
          <a:xfrm flipV="1">
            <a:off x="-9693" y="4893700"/>
            <a:ext cx="12211386" cy="1964300"/>
          </a:xfrm>
          <a:custGeom>
            <a:avLst/>
            <a:gdLst>
              <a:gd name="connsiteX0" fmla="*/ 0 w 12211386"/>
              <a:gd name="connsiteY0" fmla="*/ 1964300 h 1964300"/>
              <a:gd name="connsiteX1" fmla="*/ 12211386 w 12211386"/>
              <a:gd name="connsiteY1" fmla="*/ 1964300 h 1964300"/>
              <a:gd name="connsiteX2" fmla="*/ 12211386 w 12211386"/>
              <a:gd name="connsiteY2" fmla="*/ 0 h 1964300"/>
              <a:gd name="connsiteX3" fmla="*/ 0 w 12211386"/>
              <a:gd name="connsiteY3" fmla="*/ 0 h 1964300"/>
            </a:gdLst>
            <a:ahLst/>
            <a:cxnLst/>
            <a:rect l="l" t="t" r="r" b="b"/>
            <a:pathLst>
              <a:path w="12211386" h="1964300">
                <a:moveTo>
                  <a:pt x="0" y="1964300"/>
                </a:moveTo>
                <a:lnTo>
                  <a:pt x="12211386" y="1964300"/>
                </a:lnTo>
                <a:lnTo>
                  <a:pt x="12211386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3048001" y="-85438"/>
            <a:ext cx="6095999" cy="609599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10000">
                <a:schemeClr val="accent4">
                  <a:alpha val="0"/>
                </a:schemeClr>
              </a:gs>
              <a:gs pos="42000">
                <a:schemeClr val="accent4">
                  <a:alpha val="45000"/>
                </a:schemeClr>
              </a:gs>
              <a:gs pos="75000">
                <a:schemeClr val="accent2">
                  <a:alpha val="3000"/>
                  <a:lumMod val="17000"/>
                  <a:lumOff val="83000"/>
                </a:schemeClr>
              </a:gs>
            </a:gsLst>
            <a:lin ang="48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278014" y="201849"/>
            <a:ext cx="5635972" cy="5635972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noFill/>
          <a:ln w="22225" cap="sq"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50000">
                  <a:schemeClr val="accent2">
                    <a:lumMod val="20000"/>
                    <a:lumOff val="80000"/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282162" y="-2140094"/>
            <a:ext cx="3627676" cy="48254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95000"/>
              </a:lnSpc>
            </a:pPr>
            <a:r>
              <a:rPr kumimoji="1" lang="en-US" altLang="zh-CN" sz="13000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03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000825" y="2747337"/>
            <a:ext cx="8190350" cy="19959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000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教学方法与策略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132449" y="4166280"/>
            <a:ext cx="400989" cy="61928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454331" y="4135416"/>
            <a:ext cx="198980" cy="30730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381769" y="2669757"/>
            <a:ext cx="432070" cy="600558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08965" y="2639826"/>
            <a:ext cx="214403" cy="298012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901451" y="508705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148240" y="508705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223065" y="1859261"/>
            <a:ext cx="5288443" cy="3893839"/>
          </a:xfrm>
          <a:prstGeom prst="roundRect">
            <a:avLst>
              <a:gd name="adj" fmla="val 3513"/>
            </a:avLst>
          </a:prstGeom>
          <a:solidFill>
            <a:schemeClr val="accent2">
              <a:lumMod val="20000"/>
              <a:lumOff val="80000"/>
            </a:schemeClr>
          </a:solidFill>
          <a:ln w="19050" cap="sq">
            <a:solidFill>
              <a:schemeClr val="accent2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4681" y="1879523"/>
            <a:ext cx="5288443" cy="3893839"/>
          </a:xfrm>
          <a:prstGeom prst="roundRect">
            <a:avLst>
              <a:gd name="adj" fmla="val 3513"/>
            </a:avLst>
          </a:prstGeom>
          <a:solidFill>
            <a:schemeClr val="accent1">
              <a:lumMod val="20000"/>
              <a:lumOff val="80000"/>
            </a:schemeClr>
          </a:solidFill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958498" y="1457858"/>
            <a:ext cx="700809" cy="700809"/>
          </a:xfrm>
          <a:prstGeom prst="flowChartConnector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516882" y="1457858"/>
            <a:ext cx="700809" cy="700809"/>
          </a:xfrm>
          <a:prstGeom prst="flowChartConnector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35668" y="2454091"/>
            <a:ext cx="4546468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讲解示范与分解练习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594052" y="2454091"/>
            <a:ext cx="4546468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游戏竞赛与纠错指导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681350" y="1633013"/>
            <a:ext cx="371873" cy="350499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  <a:effectLst>
            <a:outerShdw blurRad="50800" dist="38100" dir="2700000" algn="tl" rotWithShape="0">
              <a:schemeClr val="accent2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147120" y="1633013"/>
            <a:ext cx="323565" cy="350499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  <a:effectLst>
            <a:outerShdw blurRad="50800" dist="38100" dir="2700000" algn="tl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594052" y="2909085"/>
            <a:ext cx="4546468" cy="26693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373434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设计充满趣味的游戏和紧张刺激的竞赛，激发学生的学习兴趣和竞争意识。例如，“策应得分挑战赛”等游戏，让学生在快乐中学习和提高，增强学生的学习动力和参与度。
在学生练习过程中，密切观察，及时发现并纠正错误动作和配合失误，确保学生掌握正确的技术和战术。教师可以通过个别指导、集体纠正等方式，帮助学生改正错误，巩固正确动作，避免错误动作的形成和巩固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035668" y="2964792"/>
            <a:ext cx="4546468" cy="26693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373434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运用简洁明了的语言和标准规范的动作示范，让学生快速建立正确的策应配合概念。教师先进行完整示范，再进行细致的分解示范，边示范边清晰强调每个动作和环节的关键要点，帮助学生理解动作的细节和流程。
将策应配合拆分为策应跑位、接球、传球、切入等多个环节，由简至繁、循序渐进地引导学生逐步掌握。例如，先练习策应跑位和接球技巧，再进行完整的策应配合练习，降低学习难度，提高学习效率。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83520" y="46704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多样化教学方法应用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2700000">
            <a:off x="256421" y="473520"/>
            <a:ext cx="459926" cy="459926"/>
          </a:xfrm>
          <a:custGeom>
            <a:avLst/>
            <a:gdLst>
              <a:gd name="connsiteX0" fmla="*/ 31025 w 887753"/>
              <a:gd name="connsiteY0" fmla="*/ 31025 h 887753"/>
              <a:gd name="connsiteX1" fmla="*/ 105925 w 887753"/>
              <a:gd name="connsiteY1" fmla="*/ 0 h 887753"/>
              <a:gd name="connsiteX2" fmla="*/ 529615 w 887753"/>
              <a:gd name="connsiteY2" fmla="*/ 0 h 887753"/>
              <a:gd name="connsiteX3" fmla="*/ 635540 w 887753"/>
              <a:gd name="connsiteY3" fmla="*/ 105925 h 887753"/>
              <a:gd name="connsiteX4" fmla="*/ 635540 w 887753"/>
              <a:gd name="connsiteY4" fmla="*/ 252212 h 887753"/>
              <a:gd name="connsiteX5" fmla="*/ 781827 w 887753"/>
              <a:gd name="connsiteY5" fmla="*/ 252212 h 887753"/>
              <a:gd name="connsiteX6" fmla="*/ 887753 w 887753"/>
              <a:gd name="connsiteY6" fmla="*/ 358137 h 887753"/>
              <a:gd name="connsiteX7" fmla="*/ 887753 w 887753"/>
              <a:gd name="connsiteY7" fmla="*/ 781827 h 887753"/>
              <a:gd name="connsiteX8" fmla="*/ 781827 w 887753"/>
              <a:gd name="connsiteY8" fmla="*/ 887753 h 887753"/>
              <a:gd name="connsiteX9" fmla="*/ 358137 w 887753"/>
              <a:gd name="connsiteY9" fmla="*/ 887753 h 887753"/>
              <a:gd name="connsiteX10" fmla="*/ 252212 w 887753"/>
              <a:gd name="connsiteY10" fmla="*/ 781827 h 887753"/>
              <a:gd name="connsiteX11" fmla="*/ 252212 w 887753"/>
              <a:gd name="connsiteY11" fmla="*/ 635540 h 887753"/>
              <a:gd name="connsiteX12" fmla="*/ 105925 w 887753"/>
              <a:gd name="connsiteY12" fmla="*/ 635540 h 887753"/>
              <a:gd name="connsiteX13" fmla="*/ 0 w 887753"/>
              <a:gd name="connsiteY13" fmla="*/ 529615 h 887753"/>
              <a:gd name="connsiteX14" fmla="*/ 0 w 887753"/>
              <a:gd name="connsiteY14" fmla="*/ 105925 h 887753"/>
              <a:gd name="connsiteX15" fmla="*/ 31025 w 887753"/>
              <a:gd name="connsiteY15" fmla="*/ 31025 h 887753"/>
            </a:gdLst>
            <a:ahLst/>
            <a:cxnLst/>
            <a:rect l="l" t="t" r="r" b="b"/>
            <a:pathLst>
              <a:path w="887753" h="887753">
                <a:moveTo>
                  <a:pt x="31025" y="31025"/>
                </a:moveTo>
                <a:cubicBezTo>
                  <a:pt x="50193" y="11856"/>
                  <a:pt x="76675" y="0"/>
                  <a:pt x="105925" y="0"/>
                </a:cubicBezTo>
                <a:lnTo>
                  <a:pt x="529615" y="0"/>
                </a:lnTo>
                <a:cubicBezTo>
                  <a:pt x="588116" y="0"/>
                  <a:pt x="635540" y="47424"/>
                  <a:pt x="635540" y="105925"/>
                </a:cubicBezTo>
                <a:lnTo>
                  <a:pt x="635540" y="252212"/>
                </a:lnTo>
                <a:lnTo>
                  <a:pt x="781827" y="252212"/>
                </a:lnTo>
                <a:cubicBezTo>
                  <a:pt x="840328" y="252212"/>
                  <a:pt x="887753" y="299636"/>
                  <a:pt x="887753" y="358137"/>
                </a:cubicBezTo>
                <a:lnTo>
                  <a:pt x="887753" y="781827"/>
                </a:lnTo>
                <a:cubicBezTo>
                  <a:pt x="887753" y="840328"/>
                  <a:pt x="840328" y="887753"/>
                  <a:pt x="781827" y="887753"/>
                </a:cubicBezTo>
                <a:lnTo>
                  <a:pt x="358137" y="887753"/>
                </a:lnTo>
                <a:cubicBezTo>
                  <a:pt x="299636" y="887753"/>
                  <a:pt x="252212" y="840328"/>
                  <a:pt x="252212" y="781827"/>
                </a:cubicBezTo>
                <a:lnTo>
                  <a:pt x="252212" y="635540"/>
                </a:lnTo>
                <a:lnTo>
                  <a:pt x="105925" y="635540"/>
                </a:lnTo>
                <a:cubicBezTo>
                  <a:pt x="47424" y="635540"/>
                  <a:pt x="0" y="588116"/>
                  <a:pt x="0" y="529615"/>
                </a:cubicBezTo>
                <a:lnTo>
                  <a:pt x="0" y="105925"/>
                </a:lnTo>
                <a:cubicBezTo>
                  <a:pt x="0" y="76675"/>
                  <a:pt x="11856" y="50193"/>
                  <a:pt x="31025" y="31025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662" t="1484" r="1662" b="1484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943" t="52288" r="16674" b="18964"/>
          <a:stretch>
            <a:fillRect/>
          </a:stretch>
        </p:blipFill>
        <p:spPr>
          <a:xfrm flipV="1">
            <a:off x="-9693" y="4893700"/>
            <a:ext cx="12211386" cy="1964300"/>
          </a:xfrm>
          <a:custGeom>
            <a:avLst/>
            <a:gdLst>
              <a:gd name="connsiteX0" fmla="*/ 0 w 12211386"/>
              <a:gd name="connsiteY0" fmla="*/ 1964300 h 1964300"/>
              <a:gd name="connsiteX1" fmla="*/ 12211386 w 12211386"/>
              <a:gd name="connsiteY1" fmla="*/ 1964300 h 1964300"/>
              <a:gd name="connsiteX2" fmla="*/ 12211386 w 12211386"/>
              <a:gd name="connsiteY2" fmla="*/ 0 h 1964300"/>
              <a:gd name="connsiteX3" fmla="*/ 0 w 12211386"/>
              <a:gd name="connsiteY3" fmla="*/ 0 h 1964300"/>
            </a:gdLst>
            <a:ahLst/>
            <a:cxnLst/>
            <a:rect l="l" t="t" r="r" b="b"/>
            <a:pathLst>
              <a:path w="12211386" h="1964300">
                <a:moveTo>
                  <a:pt x="0" y="1964300"/>
                </a:moveTo>
                <a:lnTo>
                  <a:pt x="12211386" y="1964300"/>
                </a:lnTo>
                <a:lnTo>
                  <a:pt x="12211386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3048001" y="-85438"/>
            <a:ext cx="6095999" cy="609599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10000">
                <a:schemeClr val="accent4">
                  <a:alpha val="0"/>
                </a:schemeClr>
              </a:gs>
              <a:gs pos="42000">
                <a:schemeClr val="accent4">
                  <a:alpha val="45000"/>
                </a:schemeClr>
              </a:gs>
              <a:gs pos="75000">
                <a:schemeClr val="accent2">
                  <a:alpha val="3000"/>
                  <a:lumMod val="17000"/>
                  <a:lumOff val="83000"/>
                </a:schemeClr>
              </a:gs>
            </a:gsLst>
            <a:lin ang="4800000" scaled="0"/>
          </a:gradFill>
          <a:ln w="222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278014" y="201849"/>
            <a:ext cx="5635972" cy="5635972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noFill/>
          <a:ln w="22225" cap="sq"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50000">
                  <a:schemeClr val="accent2">
                    <a:lumMod val="20000"/>
                    <a:lumOff val="80000"/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282162" y="-2140094"/>
            <a:ext cx="3627676" cy="48254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95000"/>
              </a:lnSpc>
            </a:pPr>
            <a:r>
              <a:rPr kumimoji="1" lang="en-US" altLang="zh-CN" sz="13000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04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000825" y="2747337"/>
            <a:ext cx="8190350" cy="19959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000">
                <a:ln w="6350">
                  <a:noFill/>
                </a:ln>
                <a:gradFill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rgbClr val="FECD61">
                        <a:alpha val="100000"/>
                      </a:srgbClr>
                    </a:gs>
                  </a:gsLst>
                  <a:lin ang="540000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教学过程设计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132449" y="4166280"/>
            <a:ext cx="400989" cy="61928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454331" y="4135416"/>
            <a:ext cx="198980" cy="307304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381769" y="2669757"/>
            <a:ext cx="432070" cy="600558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08965" y="2639826"/>
            <a:ext cx="214403" cy="298012"/>
          </a:xfrm>
          <a:custGeom>
            <a:avLst/>
            <a:gdLst>
              <a:gd name="connsiteX0" fmla="*/ 2240280 w 4419600"/>
              <a:gd name="connsiteY0" fmla="*/ 4450079 h 4541519"/>
              <a:gd name="connsiteX1" fmla="*/ 2244898 w 4419600"/>
              <a:gd name="connsiteY1" fmla="*/ 4541519 h 4541519"/>
              <a:gd name="connsiteX2" fmla="*/ 2235663 w 4419600"/>
              <a:gd name="connsiteY2" fmla="*/ 4541519 h 4541519"/>
              <a:gd name="connsiteX3" fmla="*/ 0 w 4419600"/>
              <a:gd name="connsiteY3" fmla="*/ 2238740 h 4541519"/>
              <a:gd name="connsiteX4" fmla="*/ 30480 w 4419600"/>
              <a:gd name="connsiteY4" fmla="*/ 2240279 h 4541519"/>
              <a:gd name="connsiteX5" fmla="*/ 0 w 4419600"/>
              <a:gd name="connsiteY5" fmla="*/ 2241818 h 4541519"/>
              <a:gd name="connsiteX6" fmla="*/ 2238741 w 4419600"/>
              <a:gd name="connsiteY6" fmla="*/ 0 h 4541519"/>
              <a:gd name="connsiteX7" fmla="*/ 2241819 w 4419600"/>
              <a:gd name="connsiteY7" fmla="*/ 0 h 4541519"/>
              <a:gd name="connsiteX8" fmla="*/ 2240280 w 4419600"/>
              <a:gd name="connsiteY8" fmla="*/ 30480 h 4541519"/>
              <a:gd name="connsiteX9" fmla="*/ 4224141 w 4419600"/>
              <a:gd name="connsiteY9" fmla="*/ 2228870 h 4541519"/>
              <a:gd name="connsiteX10" fmla="*/ 4419600 w 4419600"/>
              <a:gd name="connsiteY10" fmla="*/ 2238740 h 4541519"/>
              <a:gd name="connsiteX11" fmla="*/ 4419600 w 4419600"/>
              <a:gd name="connsiteY11" fmla="*/ 2241818 h 4541519"/>
              <a:gd name="connsiteX12" fmla="*/ 4224141 w 4419600"/>
              <a:gd name="connsiteY12" fmla="*/ 2251688 h 4541519"/>
              <a:gd name="connsiteX13" fmla="*/ 2240280 w 4419600"/>
              <a:gd name="connsiteY13" fmla="*/ 4450079 h 4541519"/>
              <a:gd name="connsiteX14" fmla="*/ 30480 w 4419600"/>
              <a:gd name="connsiteY14" fmla="*/ 2240279 h 4541519"/>
              <a:gd name="connsiteX15" fmla="*/ 2240280 w 4419600"/>
              <a:gd name="connsiteY15" fmla="*/ 30479 h 4541519"/>
            </a:gdLst>
            <a:ahLst/>
            <a:cxnLst/>
            <a:rect l="l" t="t" r="r" b="b"/>
            <a:pathLst>
              <a:path w="4419600" h="4541519">
                <a:moveTo>
                  <a:pt x="2240280" y="4450079"/>
                </a:moveTo>
                <a:lnTo>
                  <a:pt x="2244898" y="4541519"/>
                </a:lnTo>
                <a:lnTo>
                  <a:pt x="2235663" y="4541519"/>
                </a:lnTo>
                <a:close/>
                <a:moveTo>
                  <a:pt x="0" y="2238740"/>
                </a:moveTo>
                <a:lnTo>
                  <a:pt x="30480" y="2240279"/>
                </a:lnTo>
                <a:lnTo>
                  <a:pt x="0" y="2241818"/>
                </a:lnTo>
                <a:close/>
                <a:moveTo>
                  <a:pt x="2238741" y="0"/>
                </a:moveTo>
                <a:lnTo>
                  <a:pt x="2241819" y="0"/>
                </a:lnTo>
                <a:lnTo>
                  <a:pt x="2240280" y="30480"/>
                </a:lnTo>
                <a:cubicBezTo>
                  <a:pt x="2240280" y="1174641"/>
                  <a:pt x="3109836" y="2115707"/>
                  <a:pt x="4224141" y="2228870"/>
                </a:cubicBezTo>
                <a:lnTo>
                  <a:pt x="4419600" y="2238740"/>
                </a:lnTo>
                <a:lnTo>
                  <a:pt x="4419600" y="2241818"/>
                </a:lnTo>
                <a:lnTo>
                  <a:pt x="4224141" y="2251688"/>
                </a:lnTo>
                <a:cubicBezTo>
                  <a:pt x="3109836" y="2364852"/>
                  <a:pt x="2240280" y="3305918"/>
                  <a:pt x="2240280" y="4450079"/>
                </a:cubicBezTo>
                <a:cubicBezTo>
                  <a:pt x="2240280" y="3229640"/>
                  <a:pt x="1250919" y="2240279"/>
                  <a:pt x="30480" y="2240279"/>
                </a:cubicBezTo>
                <a:cubicBezTo>
                  <a:pt x="1250919" y="2240279"/>
                  <a:pt x="2240280" y="1250918"/>
                  <a:pt x="2240280" y="30479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76200" dist="50800" dir="5400000" algn="t" rotWithShape="0">
              <a:schemeClr val="accent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901451" y="508705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148240" y="5087050"/>
            <a:ext cx="142309" cy="142309"/>
          </a:xfrm>
          <a:custGeom>
            <a:avLst/>
            <a:gdLst>
              <a:gd name="connsiteX0" fmla="*/ 52694 w 3612601"/>
              <a:gd name="connsiteY0" fmla="*/ 1679022 h 3612601"/>
              <a:gd name="connsiteX1" fmla="*/ 1679022 w 3612601"/>
              <a:gd name="connsiteY1" fmla="*/ 52694 h 3612601"/>
              <a:gd name="connsiteX2" fmla="*/ 1933580 w 3612601"/>
              <a:gd name="connsiteY2" fmla="*/ 52694 h 3612601"/>
              <a:gd name="connsiteX3" fmla="*/ 3559908 w 3612601"/>
              <a:gd name="connsiteY3" fmla="*/ 1679022 h 3612601"/>
              <a:gd name="connsiteX4" fmla="*/ 3559908 w 3612601"/>
              <a:gd name="connsiteY4" fmla="*/ 1933580 h 3612601"/>
              <a:gd name="connsiteX5" fmla="*/ 1933580 w 3612601"/>
              <a:gd name="connsiteY5" fmla="*/ 3559908 h 3612601"/>
              <a:gd name="connsiteX6" fmla="*/ 1679022 w 3612601"/>
              <a:gd name="connsiteY6" fmla="*/ 3559908 h 3612601"/>
              <a:gd name="connsiteX7" fmla="*/ 52694 w 3612601"/>
              <a:gd name="connsiteY7" fmla="*/ 1933580 h 3612601"/>
              <a:gd name="connsiteX8" fmla="*/ 52694 w 3612601"/>
              <a:gd name="connsiteY8" fmla="*/ 1679022 h 3612601"/>
            </a:gdLst>
            <a:ahLst/>
            <a:cxnLst/>
            <a:rect l="l" t="t" r="r" b="b"/>
            <a:pathLst>
              <a:path w="3612601" h="3612601">
                <a:moveTo>
                  <a:pt x="52694" y="1679022"/>
                </a:moveTo>
                <a:lnTo>
                  <a:pt x="1679022" y="52694"/>
                </a:lnTo>
                <a:cubicBezTo>
                  <a:pt x="1749280" y="-17564"/>
                  <a:pt x="1863322" y="-17564"/>
                  <a:pt x="1933580" y="52694"/>
                </a:cubicBezTo>
                <a:lnTo>
                  <a:pt x="3559908" y="1679022"/>
                </a:lnTo>
                <a:cubicBezTo>
                  <a:pt x="3630166" y="1749280"/>
                  <a:pt x="3630166" y="1863322"/>
                  <a:pt x="3559908" y="1933580"/>
                </a:cubicBezTo>
                <a:lnTo>
                  <a:pt x="1933580" y="3559908"/>
                </a:lnTo>
                <a:cubicBezTo>
                  <a:pt x="1863322" y="3630166"/>
                  <a:pt x="1749280" y="3630166"/>
                  <a:pt x="1679022" y="3559908"/>
                </a:cubicBezTo>
                <a:lnTo>
                  <a:pt x="52694" y="1933580"/>
                </a:lnTo>
                <a:cubicBezTo>
                  <a:pt x="-17564" y="1863322"/>
                  <a:pt x="-17564" y="1749280"/>
                  <a:pt x="52694" y="1679022"/>
                </a:cubicBezTo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36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241C3C"/>
      </a:dk2>
      <a:lt2>
        <a:srgbClr val="D6D4D4"/>
      </a:lt2>
      <a:accent1>
        <a:srgbClr val="A6001B"/>
      </a:accent1>
      <a:accent2>
        <a:srgbClr val="F5A901"/>
      </a:accent2>
      <a:accent3>
        <a:srgbClr val="D9272A"/>
      </a:accent3>
      <a:accent4>
        <a:srgbClr val="FED81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714</Words>
  <Application>Microsoft Office PowerPoint</Application>
  <PresentationFormat>宽屏</PresentationFormat>
  <Paragraphs>79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Source Han Serif SC Regular</vt:lpstr>
      <vt:lpstr>Arial</vt:lpstr>
      <vt:lpstr>OPPOSans R</vt:lpstr>
      <vt:lpstr>OPPOSans B</vt:lpstr>
      <vt:lpstr>OPPOSans H</vt:lpstr>
      <vt:lpstr>Source Han Sans</vt:lpstr>
      <vt:lpstr>Source Han Sans CN Bold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1</cp:revision>
  <dcterms:modified xsi:type="dcterms:W3CDTF">2025-02-19T07:30:37Z</dcterms:modified>
</cp:coreProperties>
</file>