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embeddedFontLst>
    <p:embeddedFont>
      <p:font typeface="OPPOSans B" panose="020B0604020202020204" charset="-122"/>
      <p:regular r:id="rId20"/>
    </p:embeddedFont>
    <p:embeddedFont>
      <p:font typeface="OPPOSans H" panose="020B0604020202020204" charset="-122"/>
      <p:regular r:id="rId21"/>
    </p:embeddedFont>
    <p:embeddedFont>
      <p:font typeface="OPPOSans L" panose="020B0604020202020204" charset="-122"/>
      <p:regular r:id="rId22"/>
    </p:embeddedFont>
    <p:embeddedFont>
      <p:font typeface="OPPOSans R" panose="020B0604020202020204" charset="-122"/>
      <p:regular r:id="rId23"/>
    </p:embeddedFont>
    <p:embeddedFont>
      <p:font typeface="Source Han Sans" panose="020B0604020202020204" charset="-128"/>
      <p:regular r:id="rId24"/>
    </p:embeddedFont>
    <p:embeddedFont>
      <p:font typeface="Source Han Sans CN Bold" panose="020B0604020202020204" charset="-128"/>
      <p:regular r:id="rId2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130864"/>
            <a:ext cx="12192000" cy="5717681"/>
          </a:xfrm>
          <a:prstGeom prst="flowChartOffpageConnector">
            <a:avLst/>
          </a:prstGeom>
          <a:gradFill>
            <a:gsLst>
              <a:gs pos="61000">
                <a:schemeClr val="bg1"/>
              </a:gs>
              <a:gs pos="100000">
                <a:schemeClr val="accent1">
                  <a:lumMod val="5000"/>
                  <a:lumOff val="95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65474" y="9455"/>
            <a:ext cx="12126526" cy="6853708"/>
          </a:xfrm>
          <a:prstGeom prst="flowChartOffpageConnector">
            <a:avLst/>
          </a:prstGeom>
          <a:gradFill>
            <a:gsLst>
              <a:gs pos="1000">
                <a:schemeClr val="bg1"/>
              </a:gs>
              <a:gs pos="49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24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853454" y="0"/>
            <a:ext cx="7338546" cy="6858000"/>
          </a:xfrm>
          <a:prstGeom prst="flowChartOffpageConnector">
            <a:avLst/>
          </a:prstGeom>
          <a:gradFill>
            <a:gsLst>
              <a:gs pos="1000">
                <a:schemeClr val="bg1">
                  <a:alpha val="0"/>
                </a:schemeClr>
              </a:gs>
              <a:gs pos="49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/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641413" y="938337"/>
            <a:ext cx="5861783" cy="5542662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926512" y="938336"/>
            <a:ext cx="5313173" cy="5313173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12700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180894" y="5651196"/>
            <a:ext cx="275281" cy="266400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 dirty="0"/>
          </a:p>
        </p:txBody>
      </p:sp>
      <p:sp>
        <p:nvSpPr>
          <p:cNvPr id="14" name="标题 1"/>
          <p:cNvSpPr txBox="1"/>
          <p:nvPr/>
        </p:nvSpPr>
        <p:spPr>
          <a:xfrm>
            <a:off x="698248" y="2041995"/>
            <a:ext cx="4933207" cy="16627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原地单手肩上投篮纲</a:t>
            </a:r>
            <a:endParaRPr kumimoji="1" lang="zh-CN" altLang="en-US" sz="2000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alphaModFix/>
          </a:blip>
          <a:srcRect l="7654" t="8778" r="5587" b="4464"/>
          <a:stretch>
            <a:fillRect/>
          </a:stretch>
        </p:blipFill>
        <p:spPr>
          <a:xfrm>
            <a:off x="6232250" y="1134356"/>
            <a:ext cx="4848808" cy="4848808"/>
          </a:xfrm>
          <a:custGeom>
            <a:avLst/>
            <a:gdLst>
              <a:gd name="connsiteX0" fmla="*/ 0 w 4848808"/>
              <a:gd name="connsiteY0" fmla="*/ 0 h 4848808"/>
              <a:gd name="connsiteX1" fmla="*/ 4848808 w 4848808"/>
              <a:gd name="connsiteY1" fmla="*/ 0 h 4848808"/>
              <a:gd name="connsiteX2" fmla="*/ 4848808 w 4848808"/>
              <a:gd name="connsiteY2" fmla="*/ 3879047 h 4848808"/>
              <a:gd name="connsiteX3" fmla="*/ 2424404 w 4848808"/>
              <a:gd name="connsiteY3" fmla="*/ 4848808 h 4848808"/>
              <a:gd name="connsiteX4" fmla="*/ 0 w 4848808"/>
              <a:gd name="connsiteY4" fmla="*/ 3879047 h 4848808"/>
            </a:gdLst>
            <a:ahLst/>
            <a:cxnLst/>
            <a:rect l="l" t="t" r="r" b="b"/>
            <a:pathLst>
              <a:path w="4848808" h="4848808">
                <a:moveTo>
                  <a:pt x="0" y="0"/>
                </a:moveTo>
                <a:lnTo>
                  <a:pt x="4848808" y="0"/>
                </a:lnTo>
                <a:lnTo>
                  <a:pt x="4848808" y="3879047"/>
                </a:lnTo>
                <a:lnTo>
                  <a:pt x="2424404" y="4848808"/>
                </a:lnTo>
                <a:lnTo>
                  <a:pt x="0" y="387904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6" name="标题 1"/>
          <p:cNvSpPr txBox="1"/>
          <p:nvPr/>
        </p:nvSpPr>
        <p:spPr>
          <a:xfrm>
            <a:off x="0" y="1714494"/>
            <a:ext cx="227049" cy="2456186"/>
          </a:xfrm>
          <a:custGeom>
            <a:avLst/>
            <a:gdLst>
              <a:gd name="connsiteX0" fmla="*/ 0 w 227049"/>
              <a:gd name="connsiteY0" fmla="*/ 0 h 2456186"/>
              <a:gd name="connsiteX1" fmla="*/ 227049 w 227049"/>
              <a:gd name="connsiteY1" fmla="*/ 227049 h 2456186"/>
              <a:gd name="connsiteX2" fmla="*/ 227048 w 227049"/>
              <a:gd name="connsiteY2" fmla="*/ 2229137 h 2456186"/>
              <a:gd name="connsiteX3" fmla="*/ 45758 w 227049"/>
              <a:gd name="connsiteY3" fmla="*/ 2451573 h 2456186"/>
              <a:gd name="connsiteX4" fmla="*/ 0 w 227049"/>
              <a:gd name="connsiteY4" fmla="*/ 2456186 h 2456186"/>
              <a:gd name="connsiteX5" fmla="*/ 0 w 227049"/>
              <a:gd name="connsiteY5" fmla="*/ 2456185 h 2456186"/>
            </a:gdLst>
            <a:ahLst/>
            <a:cxnLst/>
            <a:rect l="l" t="t" r="r" b="b"/>
            <a:pathLst>
              <a:path w="227049" h="2456186">
                <a:moveTo>
                  <a:pt x="0" y="0"/>
                </a:moveTo>
                <a:cubicBezTo>
                  <a:pt x="125396" y="0"/>
                  <a:pt x="227049" y="101653"/>
                  <a:pt x="227049" y="227049"/>
                </a:cubicBezTo>
                <a:cubicBezTo>
                  <a:pt x="227049" y="894412"/>
                  <a:pt x="227048" y="1561774"/>
                  <a:pt x="227048" y="2229137"/>
                </a:cubicBezTo>
                <a:cubicBezTo>
                  <a:pt x="227048" y="2338859"/>
                  <a:pt x="149220" y="2430402"/>
                  <a:pt x="45758" y="2451573"/>
                </a:cubicBezTo>
                <a:lnTo>
                  <a:pt x="0" y="2456186"/>
                </a:lnTo>
                <a:lnTo>
                  <a:pt x="0" y="245618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0" y="0"/>
            <a:ext cx="45559" cy="6858000"/>
          </a:xfrm>
          <a:custGeom>
            <a:avLst/>
            <a:gdLst>
              <a:gd name="connsiteX0" fmla="*/ 0 w 45559"/>
              <a:gd name="connsiteY0" fmla="*/ 0 h 6858000"/>
              <a:gd name="connsiteX1" fmla="*/ 45559 w 45559"/>
              <a:gd name="connsiteY1" fmla="*/ 0 h 6858000"/>
              <a:gd name="connsiteX2" fmla="*/ 45559 w 45559"/>
              <a:gd name="connsiteY2" fmla="*/ 6858000 h 6858000"/>
              <a:gd name="connsiteX3" fmla="*/ 0 w 45559"/>
              <a:gd name="connsiteY3" fmla="*/ 6858000 h 6858000"/>
            </a:gdLst>
            <a:ahLst/>
            <a:cxnLst/>
            <a:rect l="l" t="t" r="r" b="b"/>
            <a:pathLst>
              <a:path w="45559" h="6858000">
                <a:moveTo>
                  <a:pt x="0" y="0"/>
                </a:moveTo>
                <a:lnTo>
                  <a:pt x="45559" y="0"/>
                </a:lnTo>
                <a:lnTo>
                  <a:pt x="4555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3113875" y="1024443"/>
            <a:ext cx="1700524" cy="424582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9306256" y="5983188"/>
            <a:ext cx="2673098" cy="667411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20" name="标题 1"/>
          <p:cNvCxnSpPr/>
          <p:nvPr/>
        </p:nvCxnSpPr>
        <p:spPr>
          <a:xfrm>
            <a:off x="444694" y="4893190"/>
            <a:ext cx="4628078" cy="0"/>
          </a:xfrm>
          <a:prstGeom prst="line">
            <a:avLst/>
          </a:prstGeom>
          <a:noFill/>
          <a:ln w="117475" cap="sq">
            <a:gradFill>
              <a:gsLst>
                <a:gs pos="0">
                  <a:schemeClr val="accent1">
                    <a:lumMod val="5000"/>
                    <a:lumOff val="95000"/>
                    <a:alpha val="100000"/>
                  </a:schemeClr>
                </a:gs>
                <a:gs pos="100000">
                  <a:schemeClr val="accent1">
                    <a:alpha val="100000"/>
                  </a:schemeClr>
                </a:gs>
              </a:gsLst>
              <a:lin ang="7800000" scaled="0"/>
            </a:gradFill>
            <a:miter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171450" y="-209550"/>
            <a:ext cx="12458700" cy="715327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 flipV="1">
            <a:off x="9283538" y="3746268"/>
            <a:ext cx="2914479" cy="1528412"/>
          </a:xfrm>
          <a:custGeom>
            <a:avLst/>
            <a:gdLst>
              <a:gd name="connsiteX0" fmla="*/ 2150908 w 2914479"/>
              <a:gd name="connsiteY0" fmla="*/ 1528412 h 1528412"/>
              <a:gd name="connsiteX1" fmla="*/ 2125757 w 2914479"/>
              <a:gd name="connsiteY1" fmla="*/ 1527142 h 1528412"/>
              <a:gd name="connsiteX2" fmla="*/ 0 w 2914479"/>
              <a:gd name="connsiteY2" fmla="*/ 1527142 h 1528412"/>
              <a:gd name="connsiteX3" fmla="*/ 0 w 2914479"/>
              <a:gd name="connsiteY3" fmla="*/ 0 h 1528412"/>
              <a:gd name="connsiteX4" fmla="*/ 2194479 w 2914479"/>
              <a:gd name="connsiteY4" fmla="*/ 0 h 1528412"/>
              <a:gd name="connsiteX5" fmla="*/ 2194479 w 2914479"/>
              <a:gd name="connsiteY5" fmla="*/ 3470 h 1528412"/>
              <a:gd name="connsiteX6" fmla="*/ 2228979 w 2914479"/>
              <a:gd name="connsiteY6" fmla="*/ 5212 h 1528412"/>
              <a:gd name="connsiteX7" fmla="*/ 2914479 w 2914479"/>
              <a:gd name="connsiteY7" fmla="*/ 764841 h 1528412"/>
              <a:gd name="connsiteX8" fmla="*/ 2228979 w 2914479"/>
              <a:gd name="connsiteY8" fmla="*/ 1524470 h 1528412"/>
              <a:gd name="connsiteX9" fmla="*/ 2194479 w 2914479"/>
              <a:gd name="connsiteY9" fmla="*/ 1526212 h 1528412"/>
              <a:gd name="connsiteX10" fmla="*/ 2194479 w 2914479"/>
              <a:gd name="connsiteY10" fmla="*/ 1527142 h 1528412"/>
              <a:gd name="connsiteX11" fmla="*/ 2176059 w 2914479"/>
              <a:gd name="connsiteY11" fmla="*/ 1527142 h 1528412"/>
            </a:gdLst>
            <a:ahLst/>
            <a:cxnLst/>
            <a:rect l="l" t="t" r="r" b="b"/>
            <a:pathLst>
              <a:path w="2914479" h="1528412">
                <a:moveTo>
                  <a:pt x="2150908" y="1528412"/>
                </a:moveTo>
                <a:lnTo>
                  <a:pt x="2125757" y="1527142"/>
                </a:lnTo>
                <a:lnTo>
                  <a:pt x="0" y="1527142"/>
                </a:lnTo>
                <a:lnTo>
                  <a:pt x="0" y="0"/>
                </a:lnTo>
                <a:lnTo>
                  <a:pt x="2194479" y="0"/>
                </a:lnTo>
                <a:lnTo>
                  <a:pt x="2194479" y="3470"/>
                </a:lnTo>
                <a:lnTo>
                  <a:pt x="2228979" y="5212"/>
                </a:lnTo>
                <a:cubicBezTo>
                  <a:pt x="2614014" y="44315"/>
                  <a:pt x="2914479" y="369489"/>
                  <a:pt x="2914479" y="764841"/>
                </a:cubicBezTo>
                <a:cubicBezTo>
                  <a:pt x="2914479" y="1160193"/>
                  <a:pt x="2614014" y="1485367"/>
                  <a:pt x="2228979" y="1524470"/>
                </a:cubicBezTo>
                <a:lnTo>
                  <a:pt x="2194479" y="1526212"/>
                </a:lnTo>
                <a:lnTo>
                  <a:pt x="2194479" y="1527142"/>
                </a:lnTo>
                <a:lnTo>
                  <a:pt x="2176059" y="1527142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383734" y="1989720"/>
            <a:ext cx="1800000" cy="12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F2F2F2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995566" y="3994949"/>
            <a:ext cx="1800000" cy="12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F2F2F2">
                    <a:alpha val="7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157644" y="2595206"/>
            <a:ext cx="5040000" cy="9216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8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设计充满趣味的游戏和紧张刺激的竞赛，激发学生的学习兴趣和竞争意识。如“投篮积分赛”，将学生分成若干小组，进行投篮比赛，限时内积分高小组获胜，强化技术运用。
游戏竞赛法不仅激发学生的学习热情，还能培养学生的团队合作精神和竞争意识，让学生在轻松愉快的氛围中掌握篮球技术。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981657" y="4260765"/>
            <a:ext cx="5040000" cy="9216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88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在学生练习过程中，密切观察，及时发现并纠正错误动作，确保学生动作的准确性。教师在学生练习过程中，认真观察，发现错误动作及时指出并纠正，如投篮时手腕僵硬、拨指不充分、身体重心不稳定等。
通过及时纠错，帮助学生避免错误动作的形成，提高动作的规范性和准确性，为学生今后的篮球学习打下坚实基础。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157643" y="2187558"/>
            <a:ext cx="5041900" cy="2413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游戏竞赛法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981657" y="3853117"/>
            <a:ext cx="5041900" cy="2413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纠错法</a:t>
            </a: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 t="3350" b="3350"/>
          <a:stretch>
            <a:fillRect/>
          </a:stretch>
        </p:blipFill>
        <p:spPr>
          <a:xfrm>
            <a:off x="-12110" y="1989720"/>
            <a:ext cx="2920573" cy="1527142"/>
          </a:xfrm>
          <a:custGeom>
            <a:avLst/>
            <a:gdLst/>
            <a:ahLst/>
            <a:cxnLst/>
            <a:rect l="l" t="t" r="r" b="b"/>
            <a:pathLst>
              <a:path w="2920573" h="1527142">
                <a:moveTo>
                  <a:pt x="0" y="0"/>
                </a:moveTo>
                <a:lnTo>
                  <a:pt x="2157002" y="0"/>
                </a:lnTo>
                <a:lnTo>
                  <a:pt x="2194479" y="0"/>
                </a:lnTo>
                <a:lnTo>
                  <a:pt x="2194479" y="1893"/>
                </a:lnTo>
                <a:lnTo>
                  <a:pt x="2235073" y="3942"/>
                </a:lnTo>
                <a:cubicBezTo>
                  <a:pt x="2620108" y="43045"/>
                  <a:pt x="2920573" y="368219"/>
                  <a:pt x="2920573" y="763571"/>
                </a:cubicBezTo>
                <a:cubicBezTo>
                  <a:pt x="2920573" y="1158923"/>
                  <a:pt x="2620108" y="1484097"/>
                  <a:pt x="2235073" y="1523200"/>
                </a:cubicBezTo>
                <a:lnTo>
                  <a:pt x="2194479" y="1525250"/>
                </a:lnTo>
                <a:lnTo>
                  <a:pt x="2194479" y="1527142"/>
                </a:lnTo>
                <a:lnTo>
                  <a:pt x="2157002" y="1527142"/>
                </a:lnTo>
                <a:lnTo>
                  <a:pt x="0" y="1527142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alphaModFix/>
          </a:blip>
          <a:srcRect t="3350" b="3350"/>
          <a:stretch>
            <a:fillRect/>
          </a:stretch>
        </p:blipFill>
        <p:spPr>
          <a:xfrm flipH="1">
            <a:off x="9277444" y="3746268"/>
            <a:ext cx="2920573" cy="1527142"/>
          </a:xfrm>
          <a:custGeom>
            <a:avLst/>
            <a:gdLst/>
            <a:ahLst/>
            <a:cxnLst/>
            <a:rect l="l" t="t" r="r" b="b"/>
            <a:pathLst>
              <a:path w="2920573" h="1527142">
                <a:moveTo>
                  <a:pt x="0" y="0"/>
                </a:moveTo>
                <a:lnTo>
                  <a:pt x="2157002" y="0"/>
                </a:lnTo>
                <a:lnTo>
                  <a:pt x="2194479" y="0"/>
                </a:lnTo>
                <a:lnTo>
                  <a:pt x="2194479" y="1893"/>
                </a:lnTo>
                <a:lnTo>
                  <a:pt x="2235073" y="3942"/>
                </a:lnTo>
                <a:cubicBezTo>
                  <a:pt x="2620108" y="43045"/>
                  <a:pt x="2920573" y="368219"/>
                  <a:pt x="2920573" y="763571"/>
                </a:cubicBezTo>
                <a:cubicBezTo>
                  <a:pt x="2920573" y="1158923"/>
                  <a:pt x="2620108" y="1484097"/>
                  <a:pt x="2235073" y="1523200"/>
                </a:cubicBezTo>
                <a:lnTo>
                  <a:pt x="2194479" y="1525250"/>
                </a:lnTo>
                <a:lnTo>
                  <a:pt x="2194479" y="1527142"/>
                </a:lnTo>
                <a:lnTo>
                  <a:pt x="2157002" y="1527142"/>
                </a:lnTo>
                <a:lnTo>
                  <a:pt x="0" y="1527142"/>
                </a:lnTo>
                <a:close/>
              </a:path>
            </a:pathLst>
          </a:custGeom>
          <a:noFill/>
          <a:ln>
            <a:noFill/>
          </a:ln>
        </p:spPr>
      </p:pic>
      <p:cxnSp>
        <p:nvCxnSpPr>
          <p:cNvPr id="12" name="标题 1"/>
          <p:cNvCxnSpPr/>
          <p:nvPr/>
        </p:nvCxnSpPr>
        <p:spPr>
          <a:xfrm>
            <a:off x="-12110" y="1989720"/>
            <a:ext cx="8936907" cy="21000"/>
          </a:xfrm>
          <a:prstGeom prst="straightConnector1">
            <a:avLst/>
          </a:prstGeom>
          <a:noFill/>
          <a:ln w="38100" cap="sq">
            <a:solidFill>
              <a:schemeClr val="accent1"/>
            </a:solidFill>
            <a:miter/>
            <a:tailEnd type="triangle"/>
          </a:ln>
        </p:spPr>
      </p:cxnSp>
      <p:cxnSp>
        <p:nvCxnSpPr>
          <p:cNvPr id="13" name="标题 1"/>
          <p:cNvCxnSpPr/>
          <p:nvPr/>
        </p:nvCxnSpPr>
        <p:spPr>
          <a:xfrm flipH="1" flipV="1">
            <a:off x="3267203" y="5254950"/>
            <a:ext cx="8936907" cy="0"/>
          </a:xfrm>
          <a:prstGeom prst="straightConnector1">
            <a:avLst/>
          </a:prstGeom>
          <a:noFill/>
          <a:ln w="38100" cap="sq">
            <a:solidFill>
              <a:schemeClr val="accent1"/>
            </a:solidFill>
            <a:miter/>
            <a:tailEnd type="triangle"/>
          </a:ln>
        </p:spPr>
      </p:cxnSp>
      <p:sp>
        <p:nvSpPr>
          <p:cNvPr id="14" name="标题 1"/>
          <p:cNvSpPr txBox="1"/>
          <p:nvPr/>
        </p:nvSpPr>
        <p:spPr>
          <a:xfrm>
            <a:off x="548082" y="220652"/>
            <a:ext cx="1003609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游戏竞赛与纠错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347788" y="211125"/>
            <a:ext cx="178984" cy="142532"/>
          </a:xfrm>
          <a:custGeom>
            <a:avLst/>
            <a:gdLst/>
            <a:ahLst/>
            <a:cxnLst/>
            <a:rect l="l" t="t" r="r" b="b"/>
            <a:pathLst>
              <a:path w="178984" h="142532">
                <a:moveTo>
                  <a:pt x="121234" y="0"/>
                </a:moveTo>
                <a:lnTo>
                  <a:pt x="178984" y="11878"/>
                </a:lnTo>
                <a:lnTo>
                  <a:pt x="152772" y="142532"/>
                </a:lnTo>
                <a:lnTo>
                  <a:pt x="94612" y="131064"/>
                </a:lnTo>
                <a:close/>
                <a:moveTo>
                  <a:pt x="26623" y="0"/>
                </a:moveTo>
                <a:lnTo>
                  <a:pt x="84373" y="11878"/>
                </a:lnTo>
                <a:lnTo>
                  <a:pt x="57750" y="142532"/>
                </a:lnTo>
                <a:lnTo>
                  <a:pt x="0" y="1310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130864"/>
            <a:ext cx="12192000" cy="5717681"/>
          </a:xfrm>
          <a:prstGeom prst="flowChartOffpageConnector">
            <a:avLst/>
          </a:prstGeom>
          <a:gradFill>
            <a:gsLst>
              <a:gs pos="61000">
                <a:schemeClr val="bg1"/>
              </a:gs>
              <a:gs pos="100000">
                <a:schemeClr val="accent1">
                  <a:lumMod val="5000"/>
                  <a:lumOff val="95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80087" y="9455"/>
            <a:ext cx="12126526" cy="6853708"/>
          </a:xfrm>
          <a:prstGeom prst="flowChartOffpageConnector">
            <a:avLst/>
          </a:prstGeom>
          <a:gradFill>
            <a:gsLst>
              <a:gs pos="1000">
                <a:schemeClr val="bg1"/>
              </a:gs>
              <a:gs pos="49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24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853454" y="0"/>
            <a:ext cx="7338546" cy="6858000"/>
          </a:xfrm>
          <a:prstGeom prst="flowChartOffpageConnector">
            <a:avLst/>
          </a:prstGeom>
          <a:gradFill>
            <a:gsLst>
              <a:gs pos="1000">
                <a:schemeClr val="bg1">
                  <a:alpha val="0"/>
                </a:schemeClr>
              </a:gs>
              <a:gs pos="49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/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641413" y="938337"/>
            <a:ext cx="5861783" cy="5542662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926512" y="938336"/>
            <a:ext cx="5313173" cy="5313173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12700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08991" y="2126109"/>
            <a:ext cx="2235784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088109" y="3142748"/>
            <a:ext cx="4868911" cy="14723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 l="7654" t="8778" r="5587" b="4464"/>
          <a:stretch>
            <a:fillRect/>
          </a:stretch>
        </p:blipFill>
        <p:spPr>
          <a:xfrm>
            <a:off x="6143350" y="1070856"/>
            <a:ext cx="4848808" cy="4848808"/>
          </a:xfrm>
          <a:custGeom>
            <a:avLst/>
            <a:gdLst>
              <a:gd name="connsiteX0" fmla="*/ 0 w 4848808"/>
              <a:gd name="connsiteY0" fmla="*/ 0 h 4848808"/>
              <a:gd name="connsiteX1" fmla="*/ 4848808 w 4848808"/>
              <a:gd name="connsiteY1" fmla="*/ 0 h 4848808"/>
              <a:gd name="connsiteX2" fmla="*/ 4848808 w 4848808"/>
              <a:gd name="connsiteY2" fmla="*/ 3879047 h 4848808"/>
              <a:gd name="connsiteX3" fmla="*/ 2424404 w 4848808"/>
              <a:gd name="connsiteY3" fmla="*/ 4848808 h 4848808"/>
              <a:gd name="connsiteX4" fmla="*/ 0 w 4848808"/>
              <a:gd name="connsiteY4" fmla="*/ 3879047 h 4848808"/>
            </a:gdLst>
            <a:ahLst/>
            <a:cxnLst/>
            <a:rect l="l" t="t" r="r" b="b"/>
            <a:pathLst>
              <a:path w="4848808" h="4848808">
                <a:moveTo>
                  <a:pt x="0" y="0"/>
                </a:moveTo>
                <a:lnTo>
                  <a:pt x="4848808" y="0"/>
                </a:lnTo>
                <a:lnTo>
                  <a:pt x="4848808" y="3879047"/>
                </a:lnTo>
                <a:lnTo>
                  <a:pt x="2424404" y="4848808"/>
                </a:lnTo>
                <a:lnTo>
                  <a:pt x="0" y="387904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1" name="标题 1"/>
          <p:cNvSpPr txBox="1"/>
          <p:nvPr/>
        </p:nvSpPr>
        <p:spPr>
          <a:xfrm>
            <a:off x="0" y="1714494"/>
            <a:ext cx="227049" cy="2456186"/>
          </a:xfrm>
          <a:custGeom>
            <a:avLst/>
            <a:gdLst>
              <a:gd name="connsiteX0" fmla="*/ 0 w 227049"/>
              <a:gd name="connsiteY0" fmla="*/ 0 h 2456186"/>
              <a:gd name="connsiteX1" fmla="*/ 227049 w 227049"/>
              <a:gd name="connsiteY1" fmla="*/ 227049 h 2456186"/>
              <a:gd name="connsiteX2" fmla="*/ 227048 w 227049"/>
              <a:gd name="connsiteY2" fmla="*/ 2229137 h 2456186"/>
              <a:gd name="connsiteX3" fmla="*/ 45758 w 227049"/>
              <a:gd name="connsiteY3" fmla="*/ 2451573 h 2456186"/>
              <a:gd name="connsiteX4" fmla="*/ 0 w 227049"/>
              <a:gd name="connsiteY4" fmla="*/ 2456186 h 2456186"/>
              <a:gd name="connsiteX5" fmla="*/ 0 w 227049"/>
              <a:gd name="connsiteY5" fmla="*/ 2456185 h 2456186"/>
            </a:gdLst>
            <a:ahLst/>
            <a:cxnLst/>
            <a:rect l="l" t="t" r="r" b="b"/>
            <a:pathLst>
              <a:path w="227049" h="2456186">
                <a:moveTo>
                  <a:pt x="0" y="0"/>
                </a:moveTo>
                <a:cubicBezTo>
                  <a:pt x="125396" y="0"/>
                  <a:pt x="227049" y="101653"/>
                  <a:pt x="227049" y="227049"/>
                </a:cubicBezTo>
                <a:cubicBezTo>
                  <a:pt x="227049" y="894412"/>
                  <a:pt x="227048" y="1561774"/>
                  <a:pt x="227048" y="2229137"/>
                </a:cubicBezTo>
                <a:cubicBezTo>
                  <a:pt x="227048" y="2338859"/>
                  <a:pt x="149220" y="2430402"/>
                  <a:pt x="45758" y="2451573"/>
                </a:cubicBezTo>
                <a:lnTo>
                  <a:pt x="0" y="2456186"/>
                </a:lnTo>
                <a:lnTo>
                  <a:pt x="0" y="245618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0" y="0"/>
            <a:ext cx="45559" cy="6858000"/>
          </a:xfrm>
          <a:custGeom>
            <a:avLst/>
            <a:gdLst>
              <a:gd name="connsiteX0" fmla="*/ 0 w 45559"/>
              <a:gd name="connsiteY0" fmla="*/ 0 h 6858000"/>
              <a:gd name="connsiteX1" fmla="*/ 45559 w 45559"/>
              <a:gd name="connsiteY1" fmla="*/ 0 h 6858000"/>
              <a:gd name="connsiteX2" fmla="*/ 45559 w 45559"/>
              <a:gd name="connsiteY2" fmla="*/ 6858000 h 6858000"/>
              <a:gd name="connsiteX3" fmla="*/ 0 w 45559"/>
              <a:gd name="connsiteY3" fmla="*/ 6858000 h 6858000"/>
            </a:gdLst>
            <a:ahLst/>
            <a:cxnLst/>
            <a:rect l="l" t="t" r="r" b="b"/>
            <a:pathLst>
              <a:path w="45559" h="6858000">
                <a:moveTo>
                  <a:pt x="0" y="0"/>
                </a:moveTo>
                <a:lnTo>
                  <a:pt x="45559" y="0"/>
                </a:lnTo>
                <a:lnTo>
                  <a:pt x="4555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08991" y="1554239"/>
            <a:ext cx="1700524" cy="424582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723378" y="5906498"/>
            <a:ext cx="2051985" cy="512333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508991" y="4755475"/>
            <a:ext cx="4628078" cy="0"/>
          </a:xfrm>
          <a:prstGeom prst="line">
            <a:avLst/>
          </a:prstGeom>
          <a:noFill/>
          <a:ln w="117475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/>
                </a:gs>
              </a:gsLst>
              <a:lin ang="7800000" scaled="0"/>
            </a:gradFill>
            <a:miter/>
          </a:ln>
        </p:spPr>
      </p:cxnSp>
      <p:sp>
        <p:nvSpPr>
          <p:cNvPr id="17" name="标题 1"/>
          <p:cNvSpPr txBox="1"/>
          <p:nvPr/>
        </p:nvSpPr>
        <p:spPr>
          <a:xfrm>
            <a:off x="2823030" y="801039"/>
            <a:ext cx="1566992" cy="2248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171450" y="-209550"/>
            <a:ext cx="12458700" cy="715327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907795" y="1401840"/>
            <a:ext cx="3611105" cy="4386777"/>
          </a:xfrm>
          <a:prstGeom prst="roundRect">
            <a:avLst>
              <a:gd name="adj" fmla="val 2728"/>
            </a:avLst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803397" y="1401840"/>
            <a:ext cx="3611105" cy="4386777"/>
          </a:xfrm>
          <a:prstGeom prst="roundRect">
            <a:avLst>
              <a:gd name="adj" fmla="val 2728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072249" y="2283560"/>
            <a:ext cx="3073400" cy="31935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备部分包括慢跑热身和热身操。慢跑热身使学生身体各部位得到初步活动，热身操涵盖头部、肩部、扩胸、振臂、体转、腹背、弓步压腿、仆步压腿、手腕踝关节运动等，每个动作进行4×8拍，充分活动全身关节，预防运动损伤。
充分的热身活动能够提高身体温度，增加关节灵活性，预防运动损伤，为接下来的基本部分学习做好身体准备。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072249" y="1893066"/>
            <a:ext cx="3073400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准备部分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0398" y="4330684"/>
            <a:ext cx="6926021" cy="127195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4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开始部分包括集合整队、师生问好、宣布教学内容、目标以及重难点，明确学习方向，强调安全等。这一环节为课堂营造良好的氛围，让学生明确学习任务，做好学习准备。
通过集合整队，让学生迅速进入课堂状态；师生问好，拉近师生距离；宣布教学内容、目标、重难点，让学生心中有数，明确学习方向；强调安全，让学生在安全的环境下进行学习。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07438" y="3941716"/>
            <a:ext cx="6778981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</a:t>
            </a:r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alphaModFix/>
          </a:blip>
          <a:srcRect t="21951" b="21951"/>
          <a:stretch>
            <a:fillRect/>
          </a:stretch>
        </p:blipFill>
        <p:spPr>
          <a:xfrm>
            <a:off x="660399" y="1401840"/>
            <a:ext cx="6933769" cy="2179910"/>
          </a:xfrm>
          <a:custGeom>
            <a:avLst/>
            <a:gdLst/>
            <a:ahLst/>
            <a:cxnLst/>
            <a:rect l="l" t="t" r="r" b="b"/>
            <a:pathLst>
              <a:path w="6933769" h="2179910">
                <a:moveTo>
                  <a:pt x="59468" y="0"/>
                </a:moveTo>
                <a:lnTo>
                  <a:pt x="6874301" y="0"/>
                </a:lnTo>
                <a:cubicBezTo>
                  <a:pt x="6907144" y="0"/>
                  <a:pt x="6933769" y="26625"/>
                  <a:pt x="6933769" y="59468"/>
                </a:cubicBezTo>
                <a:lnTo>
                  <a:pt x="6933769" y="2120442"/>
                </a:lnTo>
                <a:cubicBezTo>
                  <a:pt x="6933769" y="2153285"/>
                  <a:pt x="6907144" y="2179910"/>
                  <a:pt x="6874301" y="2179910"/>
                </a:cubicBezTo>
                <a:lnTo>
                  <a:pt x="59468" y="2179910"/>
                </a:lnTo>
                <a:cubicBezTo>
                  <a:pt x="26625" y="2179910"/>
                  <a:pt x="0" y="2153285"/>
                  <a:pt x="0" y="2120442"/>
                </a:cubicBezTo>
                <a:lnTo>
                  <a:pt x="0" y="59468"/>
                </a:lnTo>
                <a:cubicBezTo>
                  <a:pt x="0" y="26625"/>
                  <a:pt x="26625" y="0"/>
                  <a:pt x="5946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0" name="标题 1"/>
          <p:cNvSpPr txBox="1"/>
          <p:nvPr/>
        </p:nvSpPr>
        <p:spPr>
          <a:xfrm>
            <a:off x="7937457" y="1554351"/>
            <a:ext cx="106680" cy="10668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>
            <a:off x="559659" y="4068482"/>
            <a:ext cx="255723" cy="5424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48082" y="220652"/>
            <a:ext cx="1003609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开始准备部分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47788" y="211125"/>
            <a:ext cx="178984" cy="142532"/>
          </a:xfrm>
          <a:custGeom>
            <a:avLst/>
            <a:gdLst/>
            <a:ahLst/>
            <a:cxnLst/>
            <a:rect l="l" t="t" r="r" b="b"/>
            <a:pathLst>
              <a:path w="178984" h="142532">
                <a:moveTo>
                  <a:pt x="121234" y="0"/>
                </a:moveTo>
                <a:lnTo>
                  <a:pt x="178984" y="11878"/>
                </a:lnTo>
                <a:lnTo>
                  <a:pt x="152772" y="142532"/>
                </a:lnTo>
                <a:lnTo>
                  <a:pt x="94612" y="131064"/>
                </a:lnTo>
                <a:close/>
                <a:moveTo>
                  <a:pt x="26623" y="0"/>
                </a:moveTo>
                <a:lnTo>
                  <a:pt x="84373" y="11878"/>
                </a:lnTo>
                <a:lnTo>
                  <a:pt x="57750" y="142532"/>
                </a:lnTo>
                <a:lnTo>
                  <a:pt x="0" y="1310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171450" y="-209550"/>
            <a:ext cx="12458700" cy="715327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5400000">
            <a:off x="621257" y="1401223"/>
            <a:ext cx="1080000" cy="232251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45000" tIns="22500" rIns="45000" bIns="225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982346" y="2947146"/>
            <a:ext cx="1080000" cy="304469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45000" tIns="22500" rIns="45000" bIns="225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54072" y="2277787"/>
            <a:ext cx="1097467" cy="5693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kumimoji="1" lang="en-US" altLang="zh-CN" sz="3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01.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576251" y="4184802"/>
            <a:ext cx="1097467" cy="5693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kumimoji="1" lang="en-US" altLang="zh-CN" sz="3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02.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553291" y="2329941"/>
            <a:ext cx="7560000" cy="1393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基本部分是教学的核心环节，包括动作讲解、原地持球投篮练习、有防守投篮练习等。教师通过讲解示范，让学生理解动作要领；学生通过原地持球投篮练习，体会持球姿势、发力顺序和出手动作；有防守投篮练习，提高学生在对抗中的投篮能力。
在基本部分，教师注重学生动作的规范性和连贯性，通过反复练习，帮助学生掌握原地单手肩上投篮技术。同时，教师及时纠正学生在练习过程中出现的问题，确保学生动作正确。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553291" y="1908023"/>
            <a:ext cx="7560000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275470" y="4224412"/>
            <a:ext cx="7560000" cy="1329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5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巩固练习部分包括综合练习和投篮游戏。综合练习设置多个投篮点，学生依次在不同投篮点进行原地单手肩上投篮练习，教师指导学生根据投篮点的位置和距离，合理调整投篮的力度和角度；投篮游戏“投篮积分赛”，分组进行投篮比赛，强化技术运用。
巩固练习部分通过设置不同的练习情境，帮助学生巩固所学技术，提高动作的熟练度和稳定性。同时，游戏竞赛的形式激发学生的学习兴趣，让学生在快乐中巩固技术，提高实战能力。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275470" y="3802494"/>
            <a:ext cx="7560000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巩固练习部分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48082" y="220652"/>
            <a:ext cx="1003609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基本巩固部分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47788" y="211125"/>
            <a:ext cx="178984" cy="142532"/>
          </a:xfrm>
          <a:custGeom>
            <a:avLst/>
            <a:gdLst/>
            <a:ahLst/>
            <a:cxnLst/>
            <a:rect l="l" t="t" r="r" b="b"/>
            <a:pathLst>
              <a:path w="178984" h="142532">
                <a:moveTo>
                  <a:pt x="121234" y="0"/>
                </a:moveTo>
                <a:lnTo>
                  <a:pt x="178984" y="11878"/>
                </a:lnTo>
                <a:lnTo>
                  <a:pt x="152772" y="142532"/>
                </a:lnTo>
                <a:lnTo>
                  <a:pt x="94612" y="131064"/>
                </a:lnTo>
                <a:close/>
                <a:moveTo>
                  <a:pt x="26623" y="0"/>
                </a:moveTo>
                <a:lnTo>
                  <a:pt x="84373" y="11878"/>
                </a:lnTo>
                <a:lnTo>
                  <a:pt x="57750" y="142532"/>
                </a:lnTo>
                <a:lnTo>
                  <a:pt x="0" y="1310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171450" y="-209550"/>
            <a:ext cx="12458700" cy="715327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63177" y="1760719"/>
            <a:ext cx="4877890" cy="4366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831273" y="1975559"/>
            <a:ext cx="4548010" cy="27312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6285043" y="3589019"/>
            <a:ext cx="389035" cy="389035"/>
          </a:xfrm>
          <a:prstGeom prst="flowChartConnector">
            <a:avLst/>
          </a:prstGeom>
          <a:solidFill>
            <a:schemeClr val="accent1"/>
          </a:solidFill>
          <a:ln w="444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359240" y="3660987"/>
            <a:ext cx="240859" cy="240859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  <a:effectLst/>
        </p:spPr>
        <p:txBody>
          <a:bodyPr vert="horz" wrap="square" lIns="19050" tIns="19050" rIns="19050" bIns="190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988846" y="3589019"/>
            <a:ext cx="389035" cy="389035"/>
          </a:xfrm>
          <a:prstGeom prst="flowChartConnector">
            <a:avLst/>
          </a:prstGeom>
          <a:solidFill>
            <a:schemeClr val="accent2"/>
          </a:solidFill>
          <a:ln w="444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083861" y="3696423"/>
            <a:ext cx="199007" cy="174227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  <a:effectLst/>
        </p:spPr>
        <p:txBody>
          <a:bodyPr vert="horz" wrap="square" lIns="19050" tIns="19050" rIns="19050" bIns="190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784725" y="3589019"/>
            <a:ext cx="389035" cy="389035"/>
          </a:xfrm>
          <a:prstGeom prst="flowChartConnector">
            <a:avLst/>
          </a:prstGeom>
          <a:solidFill>
            <a:schemeClr val="accent3"/>
          </a:solidFill>
          <a:ln w="444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7879739" y="3689751"/>
            <a:ext cx="199005" cy="187566"/>
            <a:chOff x="7879739" y="3689751"/>
            <a:chExt cx="199005" cy="187566"/>
          </a:xfrm>
        </p:grpSpPr>
        <p:sp>
          <p:nvSpPr>
            <p:cNvPr id="11" name="标题 1"/>
            <p:cNvSpPr txBox="1"/>
            <p:nvPr/>
          </p:nvSpPr>
          <p:spPr>
            <a:xfrm>
              <a:off x="7879739" y="3689751"/>
              <a:ext cx="199005" cy="187566"/>
            </a:xfrm>
            <a:custGeom>
              <a:avLst/>
              <a:gdLst>
                <a:gd name="connsiteX0" fmla="*/ 1110072 w 1498885"/>
                <a:gd name="connsiteY0" fmla="*/ 1039039 h 1412736"/>
                <a:gd name="connsiteX1" fmla="*/ 1149511 w 1498885"/>
                <a:gd name="connsiteY1" fmla="*/ 1055363 h 1412736"/>
                <a:gd name="connsiteX2" fmla="*/ 1371451 w 1498885"/>
                <a:gd name="connsiteY2" fmla="*/ 1277303 h 1412736"/>
                <a:gd name="connsiteX3" fmla="*/ 1371451 w 1498885"/>
                <a:gd name="connsiteY3" fmla="*/ 1356182 h 1412736"/>
                <a:gd name="connsiteX4" fmla="*/ 1332012 w 1498885"/>
                <a:gd name="connsiteY4" fmla="*/ 1372553 h 1412736"/>
                <a:gd name="connsiteX5" fmla="*/ 1292572 w 1498885"/>
                <a:gd name="connsiteY5" fmla="*/ 1356182 h 1412736"/>
                <a:gd name="connsiteX6" fmla="*/ 1070632 w 1498885"/>
                <a:gd name="connsiteY6" fmla="*/ 1134242 h 1412736"/>
                <a:gd name="connsiteX7" fmla="*/ 1070632 w 1498885"/>
                <a:gd name="connsiteY7" fmla="*/ 1055363 h 1412736"/>
                <a:gd name="connsiteX8" fmla="*/ 1110072 w 1498885"/>
                <a:gd name="connsiteY8" fmla="*/ 1039039 h 1412736"/>
                <a:gd name="connsiteX9" fmla="*/ 1110072 w 1498885"/>
                <a:gd name="connsiteY9" fmla="*/ 705989 h 1412736"/>
                <a:gd name="connsiteX10" fmla="*/ 1443075 w 1498885"/>
                <a:gd name="connsiteY10" fmla="*/ 705989 h 1412736"/>
                <a:gd name="connsiteX11" fmla="*/ 1498885 w 1498885"/>
                <a:gd name="connsiteY11" fmla="*/ 761800 h 1412736"/>
                <a:gd name="connsiteX12" fmla="*/ 1443075 w 1498885"/>
                <a:gd name="connsiteY12" fmla="*/ 817611 h 1412736"/>
                <a:gd name="connsiteX13" fmla="*/ 1110072 w 1498885"/>
                <a:gd name="connsiteY13" fmla="*/ 817611 h 1412736"/>
                <a:gd name="connsiteX14" fmla="*/ 1054261 w 1498885"/>
                <a:gd name="connsiteY14" fmla="*/ 761800 h 1412736"/>
                <a:gd name="connsiteX15" fmla="*/ 1110072 w 1498885"/>
                <a:gd name="connsiteY15" fmla="*/ 705989 h 1412736"/>
                <a:gd name="connsiteX16" fmla="*/ 1332012 w 1498885"/>
                <a:gd name="connsiteY16" fmla="*/ 151093 h 1412736"/>
                <a:gd name="connsiteX17" fmla="*/ 1371451 w 1498885"/>
                <a:gd name="connsiteY17" fmla="*/ 167418 h 1412736"/>
                <a:gd name="connsiteX18" fmla="*/ 1371451 w 1498885"/>
                <a:gd name="connsiteY18" fmla="*/ 246297 h 1412736"/>
                <a:gd name="connsiteX19" fmla="*/ 1149511 w 1498885"/>
                <a:gd name="connsiteY19" fmla="*/ 468236 h 1412736"/>
                <a:gd name="connsiteX20" fmla="*/ 1110072 w 1498885"/>
                <a:gd name="connsiteY20" fmla="*/ 484608 h 1412736"/>
                <a:gd name="connsiteX21" fmla="*/ 1070632 w 1498885"/>
                <a:gd name="connsiteY21" fmla="*/ 468236 h 1412736"/>
                <a:gd name="connsiteX22" fmla="*/ 1070632 w 1498885"/>
                <a:gd name="connsiteY22" fmla="*/ 389358 h 1412736"/>
                <a:gd name="connsiteX23" fmla="*/ 1292572 w 1498885"/>
                <a:gd name="connsiteY23" fmla="*/ 167418 h 1412736"/>
                <a:gd name="connsiteX24" fmla="*/ 1332012 w 1498885"/>
                <a:gd name="connsiteY24" fmla="*/ 151093 h 1412736"/>
                <a:gd name="connsiteX25" fmla="*/ 709724 w 1498885"/>
                <a:gd name="connsiteY25" fmla="*/ 111607 h 1412736"/>
                <a:gd name="connsiteX26" fmla="*/ 649635 w 1498885"/>
                <a:gd name="connsiteY26" fmla="*/ 127420 h 1412736"/>
                <a:gd name="connsiteX27" fmla="*/ 174129 w 1498885"/>
                <a:gd name="connsiteY27" fmla="*/ 394752 h 1412736"/>
                <a:gd name="connsiteX28" fmla="*/ 111621 w 1498885"/>
                <a:gd name="connsiteY28" fmla="*/ 501536 h 1412736"/>
                <a:gd name="connsiteX29" fmla="*/ 111621 w 1498885"/>
                <a:gd name="connsiteY29" fmla="*/ 910814 h 1412736"/>
                <a:gd name="connsiteX30" fmla="*/ 174129 w 1498885"/>
                <a:gd name="connsiteY30" fmla="*/ 1017598 h 1412736"/>
                <a:gd name="connsiteX31" fmla="*/ 649821 w 1498885"/>
                <a:gd name="connsiteY31" fmla="*/ 1284930 h 1412736"/>
                <a:gd name="connsiteX32" fmla="*/ 771674 w 1498885"/>
                <a:gd name="connsiteY32" fmla="*/ 1283814 h 1412736"/>
                <a:gd name="connsiteX33" fmla="*/ 832321 w 1498885"/>
                <a:gd name="connsiteY33" fmla="*/ 1178146 h 1412736"/>
                <a:gd name="connsiteX34" fmla="*/ 832321 w 1498885"/>
                <a:gd name="connsiteY34" fmla="*/ 234204 h 1412736"/>
                <a:gd name="connsiteX35" fmla="*/ 771674 w 1498885"/>
                <a:gd name="connsiteY35" fmla="*/ 128536 h 1412736"/>
                <a:gd name="connsiteX36" fmla="*/ 709724 w 1498885"/>
                <a:gd name="connsiteY36" fmla="*/ 111607 h 1412736"/>
                <a:gd name="connsiteX37" fmla="*/ 711864 w 1498885"/>
                <a:gd name="connsiteY37" fmla="*/ 9 h 1412736"/>
                <a:gd name="connsiteX38" fmla="*/ 828043 w 1498885"/>
                <a:gd name="connsiteY38" fmla="*/ 32356 h 1412736"/>
                <a:gd name="connsiteX39" fmla="*/ 943942 w 1498885"/>
                <a:gd name="connsiteY39" fmla="*/ 234390 h 1412736"/>
                <a:gd name="connsiteX40" fmla="*/ 943942 w 1498885"/>
                <a:gd name="connsiteY40" fmla="*/ 1178518 h 1412736"/>
                <a:gd name="connsiteX41" fmla="*/ 828043 w 1498885"/>
                <a:gd name="connsiteY41" fmla="*/ 1380552 h 1412736"/>
                <a:gd name="connsiteX42" fmla="*/ 709910 w 1498885"/>
                <a:gd name="connsiteY42" fmla="*/ 1412736 h 1412736"/>
                <a:gd name="connsiteX43" fmla="*/ 595126 w 1498885"/>
                <a:gd name="connsiteY43" fmla="*/ 1382413 h 1412736"/>
                <a:gd name="connsiteX44" fmla="*/ 119435 w 1498885"/>
                <a:gd name="connsiteY44" fmla="*/ 1115080 h 1412736"/>
                <a:gd name="connsiteX45" fmla="*/ 0 w 1498885"/>
                <a:gd name="connsiteY45" fmla="*/ 911000 h 1412736"/>
                <a:gd name="connsiteX46" fmla="*/ 0 w 1498885"/>
                <a:gd name="connsiteY46" fmla="*/ 501722 h 1412736"/>
                <a:gd name="connsiteX47" fmla="*/ 119435 w 1498885"/>
                <a:gd name="connsiteY47" fmla="*/ 297642 h 1412736"/>
                <a:gd name="connsiteX48" fmla="*/ 595126 w 1498885"/>
                <a:gd name="connsiteY48" fmla="*/ 30309 h 1412736"/>
                <a:gd name="connsiteX49" fmla="*/ 711864 w 1498885"/>
                <a:gd name="connsiteY49" fmla="*/ 9 h 1412736"/>
              </a:gdLst>
              <a:ahLst/>
              <a:cxnLst/>
              <a:rect l="l" t="t" r="r" b="b"/>
              <a:pathLst>
                <a:path w="1498885" h="1412736">
                  <a:moveTo>
                    <a:pt x="1110072" y="1039039"/>
                  </a:moveTo>
                  <a:cubicBezTo>
                    <a:pt x="1124350" y="1039039"/>
                    <a:pt x="1138628" y="1044480"/>
                    <a:pt x="1149511" y="1055363"/>
                  </a:cubicBezTo>
                  <a:lnTo>
                    <a:pt x="1371451" y="1277303"/>
                  </a:lnTo>
                  <a:cubicBezTo>
                    <a:pt x="1393217" y="1299070"/>
                    <a:pt x="1393217" y="1334416"/>
                    <a:pt x="1371451" y="1356182"/>
                  </a:cubicBezTo>
                  <a:cubicBezTo>
                    <a:pt x="1360661" y="1366972"/>
                    <a:pt x="1346336" y="1372553"/>
                    <a:pt x="1332012" y="1372553"/>
                  </a:cubicBezTo>
                  <a:cubicBezTo>
                    <a:pt x="1317687" y="1372553"/>
                    <a:pt x="1303362" y="1367158"/>
                    <a:pt x="1292572" y="1356182"/>
                  </a:cubicBezTo>
                  <a:lnTo>
                    <a:pt x="1070632" y="1134242"/>
                  </a:lnTo>
                  <a:cubicBezTo>
                    <a:pt x="1048866" y="1112476"/>
                    <a:pt x="1048866" y="1077130"/>
                    <a:pt x="1070632" y="1055363"/>
                  </a:cubicBezTo>
                  <a:cubicBezTo>
                    <a:pt x="1081515" y="1044480"/>
                    <a:pt x="1095793" y="1039039"/>
                    <a:pt x="1110072" y="1039039"/>
                  </a:cubicBezTo>
                  <a:close/>
                  <a:moveTo>
                    <a:pt x="1110072" y="705989"/>
                  </a:moveTo>
                  <a:lnTo>
                    <a:pt x="1443075" y="705989"/>
                  </a:lnTo>
                  <a:cubicBezTo>
                    <a:pt x="1473956" y="705989"/>
                    <a:pt x="1498885" y="730918"/>
                    <a:pt x="1498885" y="761800"/>
                  </a:cubicBezTo>
                  <a:cubicBezTo>
                    <a:pt x="1498885" y="792682"/>
                    <a:pt x="1473770" y="817611"/>
                    <a:pt x="1443075" y="817611"/>
                  </a:cubicBezTo>
                  <a:lnTo>
                    <a:pt x="1110072" y="817611"/>
                  </a:lnTo>
                  <a:cubicBezTo>
                    <a:pt x="1079190" y="817611"/>
                    <a:pt x="1054261" y="792682"/>
                    <a:pt x="1054261" y="761800"/>
                  </a:cubicBezTo>
                  <a:cubicBezTo>
                    <a:pt x="1054261" y="730918"/>
                    <a:pt x="1079190" y="705989"/>
                    <a:pt x="1110072" y="705989"/>
                  </a:cubicBezTo>
                  <a:close/>
                  <a:moveTo>
                    <a:pt x="1332012" y="151093"/>
                  </a:moveTo>
                  <a:cubicBezTo>
                    <a:pt x="1346290" y="151093"/>
                    <a:pt x="1360568" y="156535"/>
                    <a:pt x="1371451" y="167418"/>
                  </a:cubicBezTo>
                  <a:cubicBezTo>
                    <a:pt x="1393217" y="189184"/>
                    <a:pt x="1393217" y="224530"/>
                    <a:pt x="1371451" y="246297"/>
                  </a:cubicBezTo>
                  <a:lnTo>
                    <a:pt x="1149511" y="468236"/>
                  </a:lnTo>
                  <a:cubicBezTo>
                    <a:pt x="1138721" y="479213"/>
                    <a:pt x="1124396" y="484608"/>
                    <a:pt x="1110072" y="484608"/>
                  </a:cubicBezTo>
                  <a:cubicBezTo>
                    <a:pt x="1095747" y="484608"/>
                    <a:pt x="1081422" y="479213"/>
                    <a:pt x="1070632" y="468236"/>
                  </a:cubicBezTo>
                  <a:cubicBezTo>
                    <a:pt x="1048866" y="446470"/>
                    <a:pt x="1048866" y="411124"/>
                    <a:pt x="1070632" y="389358"/>
                  </a:cubicBezTo>
                  <a:lnTo>
                    <a:pt x="1292572" y="167418"/>
                  </a:lnTo>
                  <a:cubicBezTo>
                    <a:pt x="1303455" y="156535"/>
                    <a:pt x="1317733" y="151093"/>
                    <a:pt x="1332012" y="151093"/>
                  </a:cubicBezTo>
                  <a:close/>
                  <a:moveTo>
                    <a:pt x="709724" y="111607"/>
                  </a:moveTo>
                  <a:cubicBezTo>
                    <a:pt x="689074" y="111607"/>
                    <a:pt x="668610" y="116816"/>
                    <a:pt x="649635" y="127420"/>
                  </a:cubicBezTo>
                  <a:lnTo>
                    <a:pt x="174129" y="394752"/>
                  </a:lnTo>
                  <a:cubicBezTo>
                    <a:pt x="135620" y="416332"/>
                    <a:pt x="111621" y="457260"/>
                    <a:pt x="111621" y="501536"/>
                  </a:cubicBezTo>
                  <a:lnTo>
                    <a:pt x="111621" y="910814"/>
                  </a:lnTo>
                  <a:cubicBezTo>
                    <a:pt x="111621" y="955090"/>
                    <a:pt x="135620" y="996018"/>
                    <a:pt x="174129" y="1017598"/>
                  </a:cubicBezTo>
                  <a:lnTo>
                    <a:pt x="649821" y="1284930"/>
                  </a:lnTo>
                  <a:cubicBezTo>
                    <a:pt x="688144" y="1306510"/>
                    <a:pt x="733723" y="1306138"/>
                    <a:pt x="771674" y="1283814"/>
                  </a:cubicBezTo>
                  <a:cubicBezTo>
                    <a:pt x="809625" y="1261676"/>
                    <a:pt x="832321" y="1222050"/>
                    <a:pt x="832321" y="1178146"/>
                  </a:cubicBezTo>
                  <a:lnTo>
                    <a:pt x="832321" y="234204"/>
                  </a:lnTo>
                  <a:cubicBezTo>
                    <a:pt x="832321" y="190113"/>
                    <a:pt x="809625" y="150674"/>
                    <a:pt x="771674" y="128536"/>
                  </a:cubicBezTo>
                  <a:cubicBezTo>
                    <a:pt x="752326" y="117188"/>
                    <a:pt x="731118" y="111607"/>
                    <a:pt x="709724" y="111607"/>
                  </a:cubicBezTo>
                  <a:close/>
                  <a:moveTo>
                    <a:pt x="711864" y="9"/>
                  </a:moveTo>
                  <a:cubicBezTo>
                    <a:pt x="751861" y="358"/>
                    <a:pt x="791766" y="11148"/>
                    <a:pt x="828043" y="32356"/>
                  </a:cubicBezTo>
                  <a:cubicBezTo>
                    <a:pt x="900596" y="74772"/>
                    <a:pt x="943942" y="150302"/>
                    <a:pt x="943942" y="234390"/>
                  </a:cubicBezTo>
                  <a:lnTo>
                    <a:pt x="943942" y="1178518"/>
                  </a:lnTo>
                  <a:cubicBezTo>
                    <a:pt x="943942" y="1262606"/>
                    <a:pt x="900596" y="1338136"/>
                    <a:pt x="828043" y="1380552"/>
                  </a:cubicBezTo>
                  <a:cubicBezTo>
                    <a:pt x="791208" y="1401946"/>
                    <a:pt x="750466" y="1412736"/>
                    <a:pt x="709910" y="1412736"/>
                  </a:cubicBezTo>
                  <a:cubicBezTo>
                    <a:pt x="670471" y="1412736"/>
                    <a:pt x="631217" y="1402691"/>
                    <a:pt x="595126" y="1382413"/>
                  </a:cubicBezTo>
                  <a:lnTo>
                    <a:pt x="119435" y="1115080"/>
                  </a:lnTo>
                  <a:cubicBezTo>
                    <a:pt x="45765" y="1073594"/>
                    <a:pt x="0" y="995460"/>
                    <a:pt x="0" y="911000"/>
                  </a:cubicBezTo>
                  <a:lnTo>
                    <a:pt x="0" y="501722"/>
                  </a:lnTo>
                  <a:cubicBezTo>
                    <a:pt x="0" y="417262"/>
                    <a:pt x="45765" y="338942"/>
                    <a:pt x="119435" y="297642"/>
                  </a:cubicBezTo>
                  <a:lnTo>
                    <a:pt x="595126" y="30309"/>
                  </a:lnTo>
                  <a:cubicBezTo>
                    <a:pt x="631775" y="9752"/>
                    <a:pt x="671866" y="-340"/>
                    <a:pt x="711864" y="9"/>
                  </a:cubicBezTo>
                  <a:close/>
                </a:path>
              </a:pathLst>
            </a:custGeom>
            <a:solidFill>
              <a:schemeClr val="bg1"/>
            </a:solidFill>
            <a:ln cap="sq">
              <a:noFill/>
            </a:ln>
            <a:effectLst/>
          </p:spPr>
          <p:txBody>
            <a:bodyPr vert="horz" wrap="square" lIns="19050" tIns="19050" rIns="19050" bIns="1905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7941885" y="3715275"/>
              <a:ext cx="40412" cy="404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/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solidFill>
              <a:schemeClr val="accent3"/>
            </a:solidFill>
            <a:ln cap="sq">
              <a:noFill/>
            </a:ln>
            <a:effectLst/>
          </p:spPr>
          <p:txBody>
            <a:bodyPr vert="horz" wrap="square" lIns="19050" tIns="19050" rIns="19050" bIns="1905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3" name="标题 1"/>
          <p:cNvSpPr txBox="1"/>
          <p:nvPr/>
        </p:nvSpPr>
        <p:spPr>
          <a:xfrm>
            <a:off x="8580605" y="3589019"/>
            <a:ext cx="389035" cy="389035"/>
          </a:xfrm>
          <a:prstGeom prst="flowChartConnector">
            <a:avLst/>
          </a:prstGeom>
          <a:solidFill>
            <a:schemeClr val="accent5"/>
          </a:solidFill>
          <a:ln w="444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675789" y="3687410"/>
            <a:ext cx="198665" cy="192255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cap="sq">
            <a:noFill/>
          </a:ln>
          <a:effectLst/>
        </p:spPr>
        <p:txBody>
          <a:bodyPr vert="horz" wrap="square" lIns="19050" tIns="19050" rIns="19050" bIns="190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235869" y="1772127"/>
            <a:ext cx="1910604" cy="50481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放松活动与课堂小结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235868" y="2322833"/>
            <a:ext cx="4541678" cy="5294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693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结束部分包括放松活动和课堂小结。放松活动通过深呼吸、缓慢转动身体、轻轻拍打腿部和手臂肌肉等方式，帮助学生缓解肌肉疲劳，放松身心；课堂小结回顾动作，充分肯定学生在练习中的优点和进步，同时客观指出存在的问题和不足，鼓励学生课后继续加强练习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235868" y="4399299"/>
            <a:ext cx="4541678" cy="10834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放松活动能够帮助学生缓解身体疲劳，促进身体恢复；课堂小结让学生回顾课堂所学，明确自己的优点和不足，为今后的学习指明方向。同时，鼓励课后练习，帮助学生巩固课堂所学，提高篮球技术水平。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548082" y="220652"/>
            <a:ext cx="1003609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347788" y="211125"/>
            <a:ext cx="178984" cy="142532"/>
          </a:xfrm>
          <a:custGeom>
            <a:avLst/>
            <a:gdLst/>
            <a:ahLst/>
            <a:cxnLst/>
            <a:rect l="l" t="t" r="r" b="b"/>
            <a:pathLst>
              <a:path w="178984" h="142532">
                <a:moveTo>
                  <a:pt x="121234" y="0"/>
                </a:moveTo>
                <a:lnTo>
                  <a:pt x="178984" y="11878"/>
                </a:lnTo>
                <a:lnTo>
                  <a:pt x="152772" y="142532"/>
                </a:lnTo>
                <a:lnTo>
                  <a:pt x="94612" y="131064"/>
                </a:lnTo>
                <a:close/>
                <a:moveTo>
                  <a:pt x="26623" y="0"/>
                </a:moveTo>
                <a:lnTo>
                  <a:pt x="84373" y="11878"/>
                </a:lnTo>
                <a:lnTo>
                  <a:pt x="57750" y="142532"/>
                </a:lnTo>
                <a:lnTo>
                  <a:pt x="0" y="1310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130864"/>
            <a:ext cx="12192000" cy="5717681"/>
          </a:xfrm>
          <a:prstGeom prst="flowChartOffpageConnector">
            <a:avLst/>
          </a:prstGeom>
          <a:gradFill>
            <a:gsLst>
              <a:gs pos="61000">
                <a:schemeClr val="bg1"/>
              </a:gs>
              <a:gs pos="100000">
                <a:schemeClr val="accent1">
                  <a:lumMod val="5000"/>
                  <a:lumOff val="95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80087" y="9455"/>
            <a:ext cx="12126526" cy="6853708"/>
          </a:xfrm>
          <a:prstGeom prst="flowChartOffpageConnector">
            <a:avLst/>
          </a:prstGeom>
          <a:gradFill>
            <a:gsLst>
              <a:gs pos="1000">
                <a:schemeClr val="bg1"/>
              </a:gs>
              <a:gs pos="49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24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853454" y="0"/>
            <a:ext cx="7338546" cy="6858000"/>
          </a:xfrm>
          <a:prstGeom prst="flowChartOffpageConnector">
            <a:avLst/>
          </a:prstGeom>
          <a:gradFill>
            <a:gsLst>
              <a:gs pos="1000">
                <a:schemeClr val="bg1">
                  <a:alpha val="0"/>
                </a:schemeClr>
              </a:gs>
              <a:gs pos="49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/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641413" y="938337"/>
            <a:ext cx="5861783" cy="5542662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926512" y="938336"/>
            <a:ext cx="5313173" cy="5313173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12700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08991" y="2126109"/>
            <a:ext cx="2235784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92563" y="3196727"/>
            <a:ext cx="4868911" cy="14723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 l="7654" t="8778" r="5587" b="4464"/>
          <a:stretch>
            <a:fillRect/>
          </a:stretch>
        </p:blipFill>
        <p:spPr>
          <a:xfrm>
            <a:off x="6143350" y="1070856"/>
            <a:ext cx="4848808" cy="4848808"/>
          </a:xfrm>
          <a:custGeom>
            <a:avLst/>
            <a:gdLst>
              <a:gd name="connsiteX0" fmla="*/ 0 w 4848808"/>
              <a:gd name="connsiteY0" fmla="*/ 0 h 4848808"/>
              <a:gd name="connsiteX1" fmla="*/ 4848808 w 4848808"/>
              <a:gd name="connsiteY1" fmla="*/ 0 h 4848808"/>
              <a:gd name="connsiteX2" fmla="*/ 4848808 w 4848808"/>
              <a:gd name="connsiteY2" fmla="*/ 3879047 h 4848808"/>
              <a:gd name="connsiteX3" fmla="*/ 2424404 w 4848808"/>
              <a:gd name="connsiteY3" fmla="*/ 4848808 h 4848808"/>
              <a:gd name="connsiteX4" fmla="*/ 0 w 4848808"/>
              <a:gd name="connsiteY4" fmla="*/ 3879047 h 4848808"/>
            </a:gdLst>
            <a:ahLst/>
            <a:cxnLst/>
            <a:rect l="l" t="t" r="r" b="b"/>
            <a:pathLst>
              <a:path w="4848808" h="4848808">
                <a:moveTo>
                  <a:pt x="0" y="0"/>
                </a:moveTo>
                <a:lnTo>
                  <a:pt x="4848808" y="0"/>
                </a:lnTo>
                <a:lnTo>
                  <a:pt x="4848808" y="3879047"/>
                </a:lnTo>
                <a:lnTo>
                  <a:pt x="2424404" y="4848808"/>
                </a:lnTo>
                <a:lnTo>
                  <a:pt x="0" y="387904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1" name="标题 1"/>
          <p:cNvSpPr txBox="1"/>
          <p:nvPr/>
        </p:nvSpPr>
        <p:spPr>
          <a:xfrm>
            <a:off x="0" y="1714494"/>
            <a:ext cx="227049" cy="2456186"/>
          </a:xfrm>
          <a:custGeom>
            <a:avLst/>
            <a:gdLst>
              <a:gd name="connsiteX0" fmla="*/ 0 w 227049"/>
              <a:gd name="connsiteY0" fmla="*/ 0 h 2456186"/>
              <a:gd name="connsiteX1" fmla="*/ 227049 w 227049"/>
              <a:gd name="connsiteY1" fmla="*/ 227049 h 2456186"/>
              <a:gd name="connsiteX2" fmla="*/ 227048 w 227049"/>
              <a:gd name="connsiteY2" fmla="*/ 2229137 h 2456186"/>
              <a:gd name="connsiteX3" fmla="*/ 45758 w 227049"/>
              <a:gd name="connsiteY3" fmla="*/ 2451573 h 2456186"/>
              <a:gd name="connsiteX4" fmla="*/ 0 w 227049"/>
              <a:gd name="connsiteY4" fmla="*/ 2456186 h 2456186"/>
              <a:gd name="connsiteX5" fmla="*/ 0 w 227049"/>
              <a:gd name="connsiteY5" fmla="*/ 2456185 h 2456186"/>
            </a:gdLst>
            <a:ahLst/>
            <a:cxnLst/>
            <a:rect l="l" t="t" r="r" b="b"/>
            <a:pathLst>
              <a:path w="227049" h="2456186">
                <a:moveTo>
                  <a:pt x="0" y="0"/>
                </a:moveTo>
                <a:cubicBezTo>
                  <a:pt x="125396" y="0"/>
                  <a:pt x="227049" y="101653"/>
                  <a:pt x="227049" y="227049"/>
                </a:cubicBezTo>
                <a:cubicBezTo>
                  <a:pt x="227049" y="894412"/>
                  <a:pt x="227048" y="1561774"/>
                  <a:pt x="227048" y="2229137"/>
                </a:cubicBezTo>
                <a:cubicBezTo>
                  <a:pt x="227048" y="2338859"/>
                  <a:pt x="149220" y="2430402"/>
                  <a:pt x="45758" y="2451573"/>
                </a:cubicBezTo>
                <a:lnTo>
                  <a:pt x="0" y="2456186"/>
                </a:lnTo>
                <a:lnTo>
                  <a:pt x="0" y="245618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0" y="0"/>
            <a:ext cx="45559" cy="6858000"/>
          </a:xfrm>
          <a:custGeom>
            <a:avLst/>
            <a:gdLst>
              <a:gd name="connsiteX0" fmla="*/ 0 w 45559"/>
              <a:gd name="connsiteY0" fmla="*/ 0 h 6858000"/>
              <a:gd name="connsiteX1" fmla="*/ 45559 w 45559"/>
              <a:gd name="connsiteY1" fmla="*/ 0 h 6858000"/>
              <a:gd name="connsiteX2" fmla="*/ 45559 w 45559"/>
              <a:gd name="connsiteY2" fmla="*/ 6858000 h 6858000"/>
              <a:gd name="connsiteX3" fmla="*/ 0 w 45559"/>
              <a:gd name="connsiteY3" fmla="*/ 6858000 h 6858000"/>
            </a:gdLst>
            <a:ahLst/>
            <a:cxnLst/>
            <a:rect l="l" t="t" r="r" b="b"/>
            <a:pathLst>
              <a:path w="45559" h="6858000">
                <a:moveTo>
                  <a:pt x="0" y="0"/>
                </a:moveTo>
                <a:lnTo>
                  <a:pt x="45559" y="0"/>
                </a:lnTo>
                <a:lnTo>
                  <a:pt x="4555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08991" y="1554239"/>
            <a:ext cx="1700524" cy="424582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723378" y="5906498"/>
            <a:ext cx="2051985" cy="512333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508991" y="4755475"/>
            <a:ext cx="4628078" cy="0"/>
          </a:xfrm>
          <a:prstGeom prst="line">
            <a:avLst/>
          </a:prstGeom>
          <a:noFill/>
          <a:ln w="117475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/>
                </a:gs>
              </a:gsLst>
              <a:lin ang="7800000" scaled="0"/>
            </a:gradFill>
            <a:miter/>
          </a:ln>
        </p:spPr>
      </p:cxnSp>
      <p:sp>
        <p:nvSpPr>
          <p:cNvPr id="17" name="标题 1"/>
          <p:cNvSpPr txBox="1"/>
          <p:nvPr/>
        </p:nvSpPr>
        <p:spPr>
          <a:xfrm>
            <a:off x="2823030" y="801039"/>
            <a:ext cx="1566992" cy="2248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171450" y="-209550"/>
            <a:ext cx="12458700" cy="715327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3" name="标题 1"/>
          <p:cNvCxnSpPr/>
          <p:nvPr/>
        </p:nvCxnSpPr>
        <p:spPr>
          <a:xfrm>
            <a:off x="2821259" y="5681954"/>
            <a:ext cx="8697641" cy="0"/>
          </a:xfrm>
          <a:prstGeom prst="line">
            <a:avLst/>
          </a:prstGeom>
          <a:noFill/>
          <a:ln w="25400" cap="sq">
            <a:solidFill>
              <a:schemeClr val="accent1"/>
            </a:solidFill>
            <a:miter/>
            <a:headEnd type="none"/>
            <a:tailEnd type="none"/>
          </a:ln>
        </p:spPr>
      </p:cxnSp>
      <p:sp>
        <p:nvSpPr>
          <p:cNvPr id="4" name="标题 1"/>
          <p:cNvSpPr txBox="1"/>
          <p:nvPr/>
        </p:nvSpPr>
        <p:spPr>
          <a:xfrm>
            <a:off x="660400" y="2875926"/>
            <a:ext cx="2195240" cy="3066585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004273" y="2933302"/>
            <a:ext cx="2950478" cy="2540204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108000" tIns="108000" rIns="108000" bIns="10800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标准篮球场1块，篮球若干（根据学生人数合理配备，保证每人1球），口哨1个，标志桶若干。这些教学资源为教学活动的开展提供了必要的物质保障。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224549" y="2875926"/>
            <a:ext cx="2195240" cy="3066585"/>
          </a:xfrm>
          <a:prstGeom prst="rect">
            <a:avLst/>
          </a:prstGeom>
          <a:blipFill>
            <a:blip r:embed="rId3"/>
            <a:srcRect/>
            <a:stretch>
              <a:fillRect/>
            </a:stretch>
          </a:blip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568422" y="2933302"/>
            <a:ext cx="2950478" cy="2540204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108000" tIns="108000" rIns="108000" bIns="10800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篮球场是教学的主要场地，篮球是学生练习的工具，口哨用于教师指挥，标志桶用于设置练习情境。这些资源的合理配置，能够确保教学活动顺利进行。</a:t>
            </a: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264950" y="5465930"/>
            <a:ext cx="432048" cy="432048"/>
            <a:chOff x="4264950" y="5465930"/>
            <a:chExt cx="432048" cy="432048"/>
          </a:xfrm>
        </p:grpSpPr>
        <p:sp>
          <p:nvSpPr>
            <p:cNvPr id="9" name="标题 1"/>
            <p:cNvSpPr txBox="1"/>
            <p:nvPr/>
          </p:nvSpPr>
          <p:spPr>
            <a:xfrm>
              <a:off x="4264950" y="5465930"/>
              <a:ext cx="432048" cy="432048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4401650" y="5611069"/>
              <a:ext cx="158649" cy="158649"/>
            </a:xfrm>
            <a:prstGeom prst="chevron">
              <a:avLst/>
            </a:prstGeom>
            <a:solidFill>
              <a:schemeClr val="bg1"/>
            </a:solidFill>
            <a:ln w="6055" cap="flat">
              <a:noFill/>
              <a:miter/>
            </a:ln>
          </p:spPr>
          <p:txBody>
            <a:bodyPr vert="horz" wrap="square" lIns="108000" tIns="108000" rIns="108000" bIns="10800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776750" y="5465930"/>
            <a:ext cx="432048" cy="432048"/>
            <a:chOff x="9776750" y="5465930"/>
            <a:chExt cx="432048" cy="432048"/>
          </a:xfrm>
        </p:grpSpPr>
        <p:sp>
          <p:nvSpPr>
            <p:cNvPr id="12" name="标题 1"/>
            <p:cNvSpPr txBox="1"/>
            <p:nvPr/>
          </p:nvSpPr>
          <p:spPr>
            <a:xfrm>
              <a:off x="9776750" y="5465930"/>
              <a:ext cx="432048" cy="432048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" name="标题 1"/>
            <p:cNvSpPr txBox="1"/>
            <p:nvPr/>
          </p:nvSpPr>
          <p:spPr>
            <a:xfrm>
              <a:off x="9913450" y="5611069"/>
              <a:ext cx="158649" cy="158649"/>
            </a:xfrm>
            <a:prstGeom prst="chevron">
              <a:avLst/>
            </a:prstGeom>
            <a:solidFill>
              <a:schemeClr val="bg1"/>
            </a:solidFill>
            <a:ln w="6055" cap="flat">
              <a:noFill/>
              <a:miter/>
            </a:ln>
          </p:spPr>
          <p:txBody>
            <a:bodyPr vert="horz" wrap="square" lIns="108000" tIns="108000" rIns="108000" bIns="10800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4" name="标题 1"/>
          <p:cNvSpPr txBox="1"/>
          <p:nvPr/>
        </p:nvSpPr>
        <p:spPr>
          <a:xfrm>
            <a:off x="1365076" y="1493325"/>
            <a:ext cx="9846853" cy="12948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场地器材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9751" y="1435237"/>
            <a:ext cx="476250" cy="377952"/>
          </a:xfrm>
          <a:custGeom>
            <a:avLst/>
            <a:gdLst>
              <a:gd name="connsiteX0" fmla="*/ 476250 w 476250"/>
              <a:gd name="connsiteY0" fmla="*/ 0 h 377952"/>
              <a:gd name="connsiteX1" fmla="*/ 476250 w 476250"/>
              <a:gd name="connsiteY1" fmla="*/ 81725 h 377952"/>
              <a:gd name="connsiteX2" fmla="*/ 367570 w 476250"/>
              <a:gd name="connsiteY2" fmla="*/ 187452 h 377952"/>
              <a:gd name="connsiteX3" fmla="*/ 476250 w 476250"/>
              <a:gd name="connsiteY3" fmla="*/ 187452 h 377952"/>
              <a:gd name="connsiteX4" fmla="*/ 476250 w 476250"/>
              <a:gd name="connsiteY4" fmla="*/ 377952 h 377952"/>
              <a:gd name="connsiteX5" fmla="*/ 285750 w 476250"/>
              <a:gd name="connsiteY5" fmla="*/ 377952 h 377952"/>
              <a:gd name="connsiteX6" fmla="*/ 285750 w 476250"/>
              <a:gd name="connsiteY6" fmla="*/ 187452 h 377952"/>
              <a:gd name="connsiteX7" fmla="*/ 476250 w 476250"/>
              <a:gd name="connsiteY7" fmla="*/ 0 h 377952"/>
              <a:gd name="connsiteX8" fmla="*/ 190500 w 476250"/>
              <a:gd name="connsiteY8" fmla="*/ 0 h 377952"/>
              <a:gd name="connsiteX9" fmla="*/ 190500 w 476250"/>
              <a:gd name="connsiteY9" fmla="*/ 81725 h 377952"/>
              <a:gd name="connsiteX10" fmla="*/ 81820 w 476250"/>
              <a:gd name="connsiteY10" fmla="*/ 187452 h 377952"/>
              <a:gd name="connsiteX11" fmla="*/ 190500 w 476250"/>
              <a:gd name="connsiteY11" fmla="*/ 187452 h 377952"/>
              <a:gd name="connsiteX12" fmla="*/ 190500 w 476250"/>
              <a:gd name="connsiteY12" fmla="*/ 377952 h 377952"/>
              <a:gd name="connsiteX13" fmla="*/ 0 w 476250"/>
              <a:gd name="connsiteY13" fmla="*/ 377952 h 377952"/>
              <a:gd name="connsiteX14" fmla="*/ 0 w 476250"/>
              <a:gd name="connsiteY14" fmla="*/ 187452 h 377952"/>
              <a:gd name="connsiteX15" fmla="*/ 190500 w 476250"/>
              <a:gd name="connsiteY15" fmla="*/ 0 h 377952"/>
            </a:gdLst>
            <a:ahLst/>
            <a:cxnLst/>
            <a:rect l="l" t="t" r="r" b="b"/>
            <a:pathLst>
              <a:path w="476250" h="377952">
                <a:moveTo>
                  <a:pt x="476250" y="0"/>
                </a:moveTo>
                <a:lnTo>
                  <a:pt x="476250" y="81725"/>
                </a:lnTo>
                <a:cubicBezTo>
                  <a:pt x="417383" y="81753"/>
                  <a:pt x="369219" y="128608"/>
                  <a:pt x="367570" y="187452"/>
                </a:cubicBezTo>
                <a:lnTo>
                  <a:pt x="476250" y="187452"/>
                </a:lnTo>
                <a:lnTo>
                  <a:pt x="476250" y="377952"/>
                </a:lnTo>
                <a:lnTo>
                  <a:pt x="285750" y="377952"/>
                </a:lnTo>
                <a:lnTo>
                  <a:pt x="285750" y="187452"/>
                </a:lnTo>
                <a:cubicBezTo>
                  <a:pt x="287415" y="83434"/>
                  <a:pt x="372219" y="-13"/>
                  <a:pt x="476250" y="0"/>
                </a:cubicBezTo>
                <a:close/>
                <a:moveTo>
                  <a:pt x="190500" y="0"/>
                </a:moveTo>
                <a:lnTo>
                  <a:pt x="190500" y="81725"/>
                </a:lnTo>
                <a:cubicBezTo>
                  <a:pt x="131633" y="81753"/>
                  <a:pt x="83469" y="128608"/>
                  <a:pt x="81820" y="187452"/>
                </a:cubicBezTo>
                <a:lnTo>
                  <a:pt x="190500" y="187452"/>
                </a:lnTo>
                <a:lnTo>
                  <a:pt x="190500" y="377952"/>
                </a:lnTo>
                <a:lnTo>
                  <a:pt x="0" y="377952"/>
                </a:lnTo>
                <a:lnTo>
                  <a:pt x="0" y="187452"/>
                </a:lnTo>
                <a:cubicBezTo>
                  <a:pt x="1665" y="83434"/>
                  <a:pt x="86469" y="-13"/>
                  <a:pt x="190500" y="0"/>
                </a:cubicBezTo>
                <a:close/>
              </a:path>
            </a:pathLst>
          </a:custGeom>
          <a:solidFill>
            <a:schemeClr val="accent1"/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48082" y="220652"/>
            <a:ext cx="1003609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教学资源准备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347788" y="211125"/>
            <a:ext cx="178984" cy="142532"/>
          </a:xfrm>
          <a:custGeom>
            <a:avLst/>
            <a:gdLst/>
            <a:ahLst/>
            <a:cxnLst/>
            <a:rect l="l" t="t" r="r" b="b"/>
            <a:pathLst>
              <a:path w="178984" h="142532">
                <a:moveTo>
                  <a:pt x="121234" y="0"/>
                </a:moveTo>
                <a:lnTo>
                  <a:pt x="178984" y="11878"/>
                </a:lnTo>
                <a:lnTo>
                  <a:pt x="152772" y="142532"/>
                </a:lnTo>
                <a:lnTo>
                  <a:pt x="94612" y="131064"/>
                </a:lnTo>
                <a:close/>
                <a:moveTo>
                  <a:pt x="26623" y="0"/>
                </a:moveTo>
                <a:lnTo>
                  <a:pt x="84373" y="11878"/>
                </a:lnTo>
                <a:lnTo>
                  <a:pt x="57750" y="142532"/>
                </a:lnTo>
                <a:lnTo>
                  <a:pt x="0" y="1310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171450" y="-209550"/>
            <a:ext cx="12458700" cy="715327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079655" y="4892040"/>
            <a:ext cx="3497580" cy="196596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bg1">
                <a:lumMod val="50000"/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079655" y="-1"/>
            <a:ext cx="3497580" cy="2097663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bg1">
                <a:lumMod val="50000"/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0894671" y="5088513"/>
            <a:ext cx="1279967" cy="1769487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bg1">
                <a:lumMod val="50000"/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0894671" y="-1"/>
            <a:ext cx="1279967" cy="1975079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bg1">
                <a:lumMod val="50000"/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912033" y="2301240"/>
            <a:ext cx="1279967" cy="223266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bg1">
                <a:lumMod val="50000"/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alphaModFix/>
          </a:blip>
          <a:srcRect l="40326" t="28502" r="30283" b="19056"/>
          <a:stretch>
            <a:fillRect/>
          </a:stretch>
        </p:blipFill>
        <p:spPr>
          <a:xfrm>
            <a:off x="7078845" y="0"/>
            <a:ext cx="3499200" cy="2098180"/>
          </a:xfrm>
          <a:custGeom>
            <a:avLst/>
            <a:gdLst/>
            <a:ahLst/>
            <a:cxnLst/>
            <a:rect l="l" t="t" r="r" b="b"/>
            <a:pathLst>
              <a:path w="3499200" h="2098180">
                <a:moveTo>
                  <a:pt x="0" y="0"/>
                </a:moveTo>
                <a:lnTo>
                  <a:pt x="3499200" y="0"/>
                </a:lnTo>
                <a:lnTo>
                  <a:pt x="3499200" y="2098180"/>
                </a:lnTo>
                <a:lnTo>
                  <a:pt x="0" y="20981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alphaModFix/>
          </a:blip>
          <a:srcRect l="6102" r="6102"/>
          <a:stretch>
            <a:fillRect/>
          </a:stretch>
        </p:blipFill>
        <p:spPr>
          <a:xfrm>
            <a:off x="7078845" y="4624307"/>
            <a:ext cx="3499200" cy="2233693"/>
          </a:xfrm>
          <a:custGeom>
            <a:avLst/>
            <a:gdLst/>
            <a:ahLst/>
            <a:cxnLst/>
            <a:rect l="l" t="t" r="r" b="b"/>
            <a:pathLst>
              <a:path w="3499200" h="2233693">
                <a:moveTo>
                  <a:pt x="0" y="0"/>
                </a:moveTo>
                <a:lnTo>
                  <a:pt x="3499200" y="0"/>
                </a:lnTo>
                <a:lnTo>
                  <a:pt x="3499200" y="2233693"/>
                </a:lnTo>
                <a:lnTo>
                  <a:pt x="0" y="223369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0" name="标题 1"/>
          <p:cNvSpPr txBox="1"/>
          <p:nvPr/>
        </p:nvSpPr>
        <p:spPr>
          <a:xfrm>
            <a:off x="6338007" y="1827814"/>
            <a:ext cx="4980876" cy="3179512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203200" dist="38100" dir="2700000" algn="tl" rotWithShape="0">
              <a:schemeClr val="accent1"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alphaModFix/>
          </a:blip>
          <a:srcRect l="31599" r="31599"/>
          <a:stretch>
            <a:fillRect/>
          </a:stretch>
        </p:blipFill>
        <p:spPr>
          <a:xfrm>
            <a:off x="10894671" y="0"/>
            <a:ext cx="1297329" cy="1975596"/>
          </a:xfrm>
          <a:custGeom>
            <a:avLst/>
            <a:gdLst/>
            <a:ahLst/>
            <a:cxnLst/>
            <a:rect l="l" t="t" r="r" b="b"/>
            <a:pathLst>
              <a:path w="1297329" h="1975596">
                <a:moveTo>
                  <a:pt x="0" y="0"/>
                </a:moveTo>
                <a:lnTo>
                  <a:pt x="1297329" y="0"/>
                </a:lnTo>
                <a:lnTo>
                  <a:pt x="1297329" y="1975596"/>
                </a:lnTo>
                <a:lnTo>
                  <a:pt x="0" y="197559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alphaModFix/>
          </a:blip>
          <a:srcRect l="33725" r="33725"/>
          <a:stretch>
            <a:fillRect/>
          </a:stretch>
        </p:blipFill>
        <p:spPr>
          <a:xfrm>
            <a:off x="10890555" y="2253609"/>
            <a:ext cx="1297329" cy="2233693"/>
          </a:xfrm>
          <a:custGeom>
            <a:avLst/>
            <a:gdLst/>
            <a:ahLst/>
            <a:cxnLst/>
            <a:rect l="l" t="t" r="r" b="b"/>
            <a:pathLst>
              <a:path w="1297329" h="2233693">
                <a:moveTo>
                  <a:pt x="0" y="0"/>
                </a:moveTo>
                <a:lnTo>
                  <a:pt x="1297329" y="0"/>
                </a:lnTo>
                <a:lnTo>
                  <a:pt x="1297329" y="2233693"/>
                </a:lnTo>
                <a:lnTo>
                  <a:pt x="0" y="223369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alphaModFix/>
          </a:blip>
          <a:srcRect l="30900" r="30900"/>
          <a:stretch>
            <a:fillRect/>
          </a:stretch>
        </p:blipFill>
        <p:spPr>
          <a:xfrm>
            <a:off x="10890555" y="4954647"/>
            <a:ext cx="1297329" cy="1903353"/>
          </a:xfrm>
          <a:custGeom>
            <a:avLst/>
            <a:gdLst/>
            <a:ahLst/>
            <a:cxnLst/>
            <a:rect l="l" t="t" r="r" b="b"/>
            <a:pathLst>
              <a:path w="1297329" h="1903353">
                <a:moveTo>
                  <a:pt x="0" y="0"/>
                </a:moveTo>
                <a:lnTo>
                  <a:pt x="1297329" y="0"/>
                </a:lnTo>
                <a:lnTo>
                  <a:pt x="1297329" y="1903353"/>
                </a:lnTo>
                <a:lnTo>
                  <a:pt x="0" y="190335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4" name="标题 1"/>
          <p:cNvSpPr txBox="1"/>
          <p:nvPr/>
        </p:nvSpPr>
        <p:spPr>
          <a:xfrm>
            <a:off x="6317350" y="1824893"/>
            <a:ext cx="8378141" cy="7228478"/>
          </a:xfrm>
          <a:custGeom>
            <a:avLst/>
            <a:gdLst>
              <a:gd name="connsiteX0" fmla="*/ 0 w 8378141"/>
              <a:gd name="connsiteY0" fmla="*/ 3148403 h 7228478"/>
              <a:gd name="connsiteX1" fmla="*/ 4971765 w 8378141"/>
              <a:gd name="connsiteY1" fmla="*/ 0 h 7228478"/>
              <a:gd name="connsiteX2" fmla="*/ 8378141 w 8378141"/>
              <a:gd name="connsiteY2" fmla="*/ 3921462 h 7228478"/>
              <a:gd name="connsiteX3" fmla="*/ 3333509 w 8378141"/>
              <a:gd name="connsiteY3" fmla="*/ 7228478 h 7228478"/>
              <a:gd name="connsiteX4" fmla="*/ 0 w 8378141"/>
              <a:gd name="connsiteY4" fmla="*/ 3148403 h 7228478"/>
            </a:gdLst>
            <a:ahLst/>
            <a:cxnLst/>
            <a:rect l="l" t="t" r="r" b="b"/>
            <a:pathLst>
              <a:path w="8378141" h="7228478">
                <a:moveTo>
                  <a:pt x="0" y="3148403"/>
                </a:moveTo>
                <a:lnTo>
                  <a:pt x="4971765" y="0"/>
                </a:lnTo>
                <a:lnTo>
                  <a:pt x="8378141" y="3921462"/>
                </a:lnTo>
                <a:lnTo>
                  <a:pt x="3333509" y="7228478"/>
                </a:lnTo>
                <a:lnTo>
                  <a:pt x="0" y="314840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0">
                <a:schemeClr val="bg1">
                  <a:lumMod val="50000"/>
                </a:schemeClr>
              </a:gs>
              <a:gs pos="41000">
                <a:schemeClr val="bg1">
                  <a:lumMod val="50000"/>
                  <a:alpha val="0"/>
                </a:schemeClr>
              </a:gs>
            </a:gsLst>
            <a:lin ang="36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7">
            <a:alphaModFix/>
          </a:blip>
          <a:srcRect l="6102" r="6102"/>
          <a:stretch>
            <a:fillRect/>
          </a:stretch>
        </p:blipFill>
        <p:spPr>
          <a:xfrm>
            <a:off x="6338007" y="1827814"/>
            <a:ext cx="4980876" cy="3179512"/>
          </a:xfrm>
          <a:custGeom>
            <a:avLst/>
            <a:gdLst/>
            <a:ahLst/>
            <a:cxnLst/>
            <a:rect l="l" t="t" r="r" b="b"/>
            <a:pathLst>
              <a:path w="4980876" h="3179512">
                <a:moveTo>
                  <a:pt x="0" y="0"/>
                </a:moveTo>
                <a:lnTo>
                  <a:pt x="4980876" y="0"/>
                </a:lnTo>
                <a:lnTo>
                  <a:pt x="4980876" y="3179512"/>
                </a:lnTo>
                <a:lnTo>
                  <a:pt x="0" y="317951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6" name="标题 1"/>
          <p:cNvSpPr txBox="1"/>
          <p:nvPr/>
        </p:nvSpPr>
        <p:spPr>
          <a:xfrm>
            <a:off x="660400" y="1463040"/>
            <a:ext cx="288299" cy="3048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3911600"/>
            <a:ext cx="288299" cy="3048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60400" y="2303780"/>
            <a:ext cx="5381585" cy="13906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62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课堂练习过程中，持续观察学生的参与度、积极性和专注度，密切关注学生对动作的掌握进度和改进情况，及时给予针对性的鼓励和指导。教师通过观察学生的表现，及时发现学生的问题，给予针对性的指导，帮助学生不断进步。
过程性评价注重学生在学习过程中的表现，能够及时发现学生的问题，给予针对性的指导，帮助学生不断进步。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60400" y="1915160"/>
            <a:ext cx="5381585" cy="3175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过程性评价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60400" y="4743450"/>
            <a:ext cx="5381585" cy="13906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64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技能考核，如在规定时间内完成一定数量的原地单手肩上投篮，根据动作的准确性、流畅性、投篮命中率进行全面打分评价；同时，结合小组比赛中投篮技术的实际运用情况，对学生进行综合评价，全面评估学生的学习效果。
终结性评价不仅关注学生的技术水平，还关注学生在比赛中的运用能力，全面评价学生的学习成果，为教学效果的评估提供科学依据。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60400" y="4354830"/>
            <a:ext cx="5381585" cy="3175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终结性评价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548082" y="220652"/>
            <a:ext cx="1003609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教学评价方式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347788" y="211125"/>
            <a:ext cx="178984" cy="142532"/>
          </a:xfrm>
          <a:custGeom>
            <a:avLst/>
            <a:gdLst/>
            <a:ahLst/>
            <a:cxnLst/>
            <a:rect l="l" t="t" r="r" b="b"/>
            <a:pathLst>
              <a:path w="178984" h="142532">
                <a:moveTo>
                  <a:pt x="121234" y="0"/>
                </a:moveTo>
                <a:lnTo>
                  <a:pt x="178984" y="11878"/>
                </a:lnTo>
                <a:lnTo>
                  <a:pt x="152772" y="142532"/>
                </a:lnTo>
                <a:lnTo>
                  <a:pt x="94612" y="131064"/>
                </a:lnTo>
                <a:close/>
                <a:moveTo>
                  <a:pt x="26623" y="0"/>
                </a:moveTo>
                <a:lnTo>
                  <a:pt x="84373" y="11878"/>
                </a:lnTo>
                <a:lnTo>
                  <a:pt x="57750" y="142532"/>
                </a:lnTo>
                <a:lnTo>
                  <a:pt x="0" y="1310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130864"/>
            <a:ext cx="12192000" cy="5717681"/>
          </a:xfrm>
          <a:prstGeom prst="flowChartOffpageConnector">
            <a:avLst/>
          </a:prstGeom>
          <a:gradFill>
            <a:gsLst>
              <a:gs pos="61000">
                <a:schemeClr val="bg1"/>
              </a:gs>
              <a:gs pos="100000">
                <a:schemeClr val="accent1">
                  <a:lumMod val="5000"/>
                  <a:lumOff val="95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65474" y="9455"/>
            <a:ext cx="12126526" cy="6853708"/>
          </a:xfrm>
          <a:prstGeom prst="flowChartOffpageConnector">
            <a:avLst/>
          </a:prstGeom>
          <a:gradFill>
            <a:gsLst>
              <a:gs pos="1000">
                <a:schemeClr val="bg1"/>
              </a:gs>
              <a:gs pos="49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24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853454" y="0"/>
            <a:ext cx="7338546" cy="6858000"/>
          </a:xfrm>
          <a:prstGeom prst="flowChartOffpageConnector">
            <a:avLst/>
          </a:prstGeom>
          <a:gradFill>
            <a:gsLst>
              <a:gs pos="1000">
                <a:schemeClr val="bg1">
                  <a:alpha val="0"/>
                </a:schemeClr>
              </a:gs>
              <a:gs pos="49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/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641413" y="938337"/>
            <a:ext cx="5861783" cy="5542662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926512" y="938336"/>
            <a:ext cx="5313173" cy="5313173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12700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180894" y="5651196"/>
            <a:ext cx="275281" cy="266400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321424" y="2345783"/>
            <a:ext cx="3379161" cy="16627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谢谢大家</a:t>
            </a:r>
            <a:endParaRPr kumimoji="1" lang="zh-CN" altLang="en-US" sz="2400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alphaModFix/>
          </a:blip>
          <a:srcRect l="7654" t="8778" r="5587" b="4464"/>
          <a:stretch>
            <a:fillRect/>
          </a:stretch>
        </p:blipFill>
        <p:spPr>
          <a:xfrm>
            <a:off x="6232250" y="1134356"/>
            <a:ext cx="4848808" cy="4848808"/>
          </a:xfrm>
          <a:custGeom>
            <a:avLst/>
            <a:gdLst>
              <a:gd name="connsiteX0" fmla="*/ 0 w 4848808"/>
              <a:gd name="connsiteY0" fmla="*/ 0 h 4848808"/>
              <a:gd name="connsiteX1" fmla="*/ 4848808 w 4848808"/>
              <a:gd name="connsiteY1" fmla="*/ 0 h 4848808"/>
              <a:gd name="connsiteX2" fmla="*/ 4848808 w 4848808"/>
              <a:gd name="connsiteY2" fmla="*/ 3879047 h 4848808"/>
              <a:gd name="connsiteX3" fmla="*/ 2424404 w 4848808"/>
              <a:gd name="connsiteY3" fmla="*/ 4848808 h 4848808"/>
              <a:gd name="connsiteX4" fmla="*/ 0 w 4848808"/>
              <a:gd name="connsiteY4" fmla="*/ 3879047 h 4848808"/>
            </a:gdLst>
            <a:ahLst/>
            <a:cxnLst/>
            <a:rect l="l" t="t" r="r" b="b"/>
            <a:pathLst>
              <a:path w="4848808" h="4848808">
                <a:moveTo>
                  <a:pt x="0" y="0"/>
                </a:moveTo>
                <a:lnTo>
                  <a:pt x="4848808" y="0"/>
                </a:lnTo>
                <a:lnTo>
                  <a:pt x="4848808" y="3879047"/>
                </a:lnTo>
                <a:lnTo>
                  <a:pt x="2424404" y="4848808"/>
                </a:lnTo>
                <a:lnTo>
                  <a:pt x="0" y="387904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8" name="标题 1"/>
          <p:cNvSpPr txBox="1"/>
          <p:nvPr/>
        </p:nvSpPr>
        <p:spPr>
          <a:xfrm>
            <a:off x="0" y="1714494"/>
            <a:ext cx="227049" cy="2456186"/>
          </a:xfrm>
          <a:custGeom>
            <a:avLst/>
            <a:gdLst>
              <a:gd name="connsiteX0" fmla="*/ 0 w 227049"/>
              <a:gd name="connsiteY0" fmla="*/ 0 h 2456186"/>
              <a:gd name="connsiteX1" fmla="*/ 227049 w 227049"/>
              <a:gd name="connsiteY1" fmla="*/ 227049 h 2456186"/>
              <a:gd name="connsiteX2" fmla="*/ 227048 w 227049"/>
              <a:gd name="connsiteY2" fmla="*/ 2229137 h 2456186"/>
              <a:gd name="connsiteX3" fmla="*/ 45758 w 227049"/>
              <a:gd name="connsiteY3" fmla="*/ 2451573 h 2456186"/>
              <a:gd name="connsiteX4" fmla="*/ 0 w 227049"/>
              <a:gd name="connsiteY4" fmla="*/ 2456186 h 2456186"/>
              <a:gd name="connsiteX5" fmla="*/ 0 w 227049"/>
              <a:gd name="connsiteY5" fmla="*/ 2456185 h 2456186"/>
            </a:gdLst>
            <a:ahLst/>
            <a:cxnLst/>
            <a:rect l="l" t="t" r="r" b="b"/>
            <a:pathLst>
              <a:path w="227049" h="2456186">
                <a:moveTo>
                  <a:pt x="0" y="0"/>
                </a:moveTo>
                <a:cubicBezTo>
                  <a:pt x="125396" y="0"/>
                  <a:pt x="227049" y="101653"/>
                  <a:pt x="227049" y="227049"/>
                </a:cubicBezTo>
                <a:cubicBezTo>
                  <a:pt x="227049" y="894412"/>
                  <a:pt x="227048" y="1561774"/>
                  <a:pt x="227048" y="2229137"/>
                </a:cubicBezTo>
                <a:cubicBezTo>
                  <a:pt x="227048" y="2338859"/>
                  <a:pt x="149220" y="2430402"/>
                  <a:pt x="45758" y="2451573"/>
                </a:cubicBezTo>
                <a:lnTo>
                  <a:pt x="0" y="2456186"/>
                </a:lnTo>
                <a:lnTo>
                  <a:pt x="0" y="245618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0" y="0"/>
            <a:ext cx="45559" cy="6858000"/>
          </a:xfrm>
          <a:custGeom>
            <a:avLst/>
            <a:gdLst>
              <a:gd name="connsiteX0" fmla="*/ 0 w 45559"/>
              <a:gd name="connsiteY0" fmla="*/ 0 h 6858000"/>
              <a:gd name="connsiteX1" fmla="*/ 45559 w 45559"/>
              <a:gd name="connsiteY1" fmla="*/ 0 h 6858000"/>
              <a:gd name="connsiteX2" fmla="*/ 45559 w 45559"/>
              <a:gd name="connsiteY2" fmla="*/ 6858000 h 6858000"/>
              <a:gd name="connsiteX3" fmla="*/ 0 w 45559"/>
              <a:gd name="connsiteY3" fmla="*/ 6858000 h 6858000"/>
            </a:gdLst>
            <a:ahLst/>
            <a:cxnLst/>
            <a:rect l="l" t="t" r="r" b="b"/>
            <a:pathLst>
              <a:path w="45559" h="6858000">
                <a:moveTo>
                  <a:pt x="0" y="0"/>
                </a:moveTo>
                <a:lnTo>
                  <a:pt x="45559" y="0"/>
                </a:lnTo>
                <a:lnTo>
                  <a:pt x="4555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113875" y="1024443"/>
            <a:ext cx="1700524" cy="424582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9306256" y="5983188"/>
            <a:ext cx="2673098" cy="667411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22" name="标题 1"/>
          <p:cNvCxnSpPr/>
          <p:nvPr/>
        </p:nvCxnSpPr>
        <p:spPr>
          <a:xfrm>
            <a:off x="444694" y="4893190"/>
            <a:ext cx="4628078" cy="0"/>
          </a:xfrm>
          <a:prstGeom prst="line">
            <a:avLst/>
          </a:prstGeom>
          <a:noFill/>
          <a:ln w="117475" cap="sq">
            <a:gradFill>
              <a:gsLst>
                <a:gs pos="0">
                  <a:schemeClr val="accent1">
                    <a:lumMod val="5000"/>
                    <a:lumOff val="95000"/>
                    <a:alpha val="100000"/>
                  </a:schemeClr>
                </a:gs>
                <a:gs pos="100000">
                  <a:schemeClr val="accent1">
                    <a:alpha val="100000"/>
                  </a:schemeClr>
                </a:gs>
              </a:gsLst>
              <a:lin ang="7800000" scaled="0"/>
            </a:gradFill>
            <a:miter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171450" y="-209550"/>
            <a:ext cx="12458700" cy="715327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1835914"/>
            <a:ext cx="3168000" cy="3168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0800000">
            <a:off x="0" y="-627088"/>
            <a:ext cx="1080000" cy="1080000"/>
          </a:xfrm>
          <a:prstGeom prst="arc">
            <a:avLst>
              <a:gd name="adj1" fmla="val 10779632"/>
              <a:gd name="adj2" fmla="val 0"/>
            </a:avLst>
          </a:prstGeom>
          <a:noFill/>
          <a:ln w="254000" cap="sq">
            <a:solidFill>
              <a:schemeClr val="accent2">
                <a:lumMod val="20000"/>
                <a:lumOff val="80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705891" y="1817914"/>
            <a:ext cx="3204000" cy="320400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 flipV="1">
            <a:off x="11518900" y="5816487"/>
            <a:ext cx="1440000" cy="1440000"/>
          </a:xfrm>
          <a:prstGeom prst="arc">
            <a:avLst>
              <a:gd name="adj1" fmla="val 10779632"/>
              <a:gd name="adj2" fmla="val 2322332"/>
            </a:avLst>
          </a:prstGeom>
          <a:noFill/>
          <a:ln w="254000" cap="sq">
            <a:solidFill>
              <a:schemeClr val="accent1">
                <a:lumMod val="20000"/>
                <a:lumOff val="80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093956" y="2617301"/>
            <a:ext cx="2425700" cy="10033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目录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133145" y="3725297"/>
            <a:ext cx="2349500" cy="2794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L"/>
                <a:ea typeface="OPPOSans L"/>
                <a:cs typeface="OPPOSans L"/>
              </a:rPr>
              <a:t>CATALOGUE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568466" y="1221494"/>
            <a:ext cx="514025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63A537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257444" y="1225486"/>
            <a:ext cx="5400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 dirty="0" err="1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教学目标与价值</a:t>
            </a:r>
            <a:endParaRPr kumimoji="1" lang="zh-CN" altLang="en-US" dirty="0"/>
          </a:p>
        </p:txBody>
      </p:sp>
      <p:sp>
        <p:nvSpPr>
          <p:cNvPr id="11" name="标题 1"/>
          <p:cNvSpPr txBox="1"/>
          <p:nvPr/>
        </p:nvSpPr>
        <p:spPr>
          <a:xfrm>
            <a:off x="5568466" y="2194248"/>
            <a:ext cx="514025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63A537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257444" y="2198240"/>
            <a:ext cx="5400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 dirty="0" err="1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教学重难点解析</a:t>
            </a:r>
            <a:endParaRPr kumimoji="1" lang="zh-CN" altLang="en-US" dirty="0"/>
          </a:p>
        </p:txBody>
      </p:sp>
      <p:sp>
        <p:nvSpPr>
          <p:cNvPr id="13" name="标题 1"/>
          <p:cNvSpPr txBox="1"/>
          <p:nvPr/>
        </p:nvSpPr>
        <p:spPr>
          <a:xfrm>
            <a:off x="5568466" y="3167002"/>
            <a:ext cx="514025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63A537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03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257444" y="3170994"/>
            <a:ext cx="5400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 dirty="0" err="1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教学方法运用</a:t>
            </a:r>
            <a:endParaRPr kumimoji="1" lang="zh-CN" altLang="en-US" dirty="0"/>
          </a:p>
        </p:txBody>
      </p:sp>
      <p:sp>
        <p:nvSpPr>
          <p:cNvPr id="15" name="标题 1"/>
          <p:cNvSpPr txBox="1"/>
          <p:nvPr/>
        </p:nvSpPr>
        <p:spPr>
          <a:xfrm>
            <a:off x="5568466" y="4139756"/>
            <a:ext cx="514025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63A537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04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257444" y="4143748"/>
            <a:ext cx="5400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教学过程设计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568466" y="5112509"/>
            <a:ext cx="514025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63A537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05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257444" y="5116501"/>
            <a:ext cx="5400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教学资源与评价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130864"/>
            <a:ext cx="12192000" cy="5717681"/>
          </a:xfrm>
          <a:prstGeom prst="flowChartOffpageConnector">
            <a:avLst/>
          </a:prstGeom>
          <a:gradFill>
            <a:gsLst>
              <a:gs pos="61000">
                <a:schemeClr val="bg1"/>
              </a:gs>
              <a:gs pos="100000">
                <a:schemeClr val="accent1">
                  <a:lumMod val="5000"/>
                  <a:lumOff val="95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80087" y="9455"/>
            <a:ext cx="12126526" cy="6853708"/>
          </a:xfrm>
          <a:prstGeom prst="flowChartOffpageConnector">
            <a:avLst/>
          </a:prstGeom>
          <a:gradFill>
            <a:gsLst>
              <a:gs pos="1000">
                <a:schemeClr val="bg1"/>
              </a:gs>
              <a:gs pos="49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24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853454" y="0"/>
            <a:ext cx="7338546" cy="6858000"/>
          </a:xfrm>
          <a:prstGeom prst="flowChartOffpageConnector">
            <a:avLst/>
          </a:prstGeom>
          <a:gradFill>
            <a:gsLst>
              <a:gs pos="1000">
                <a:schemeClr val="bg1">
                  <a:alpha val="0"/>
                </a:schemeClr>
              </a:gs>
              <a:gs pos="49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/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641413" y="938337"/>
            <a:ext cx="5861783" cy="5542662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926512" y="938336"/>
            <a:ext cx="5313173" cy="5313173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12700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08991" y="2126109"/>
            <a:ext cx="2235784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80459" y="3196727"/>
            <a:ext cx="4868911" cy="14723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 l="7654" t="8778" r="5587" b="4464"/>
          <a:stretch>
            <a:fillRect/>
          </a:stretch>
        </p:blipFill>
        <p:spPr>
          <a:xfrm>
            <a:off x="6143350" y="1070856"/>
            <a:ext cx="4848808" cy="4848808"/>
          </a:xfrm>
          <a:custGeom>
            <a:avLst/>
            <a:gdLst>
              <a:gd name="connsiteX0" fmla="*/ 0 w 4848808"/>
              <a:gd name="connsiteY0" fmla="*/ 0 h 4848808"/>
              <a:gd name="connsiteX1" fmla="*/ 4848808 w 4848808"/>
              <a:gd name="connsiteY1" fmla="*/ 0 h 4848808"/>
              <a:gd name="connsiteX2" fmla="*/ 4848808 w 4848808"/>
              <a:gd name="connsiteY2" fmla="*/ 3879047 h 4848808"/>
              <a:gd name="connsiteX3" fmla="*/ 2424404 w 4848808"/>
              <a:gd name="connsiteY3" fmla="*/ 4848808 h 4848808"/>
              <a:gd name="connsiteX4" fmla="*/ 0 w 4848808"/>
              <a:gd name="connsiteY4" fmla="*/ 3879047 h 4848808"/>
            </a:gdLst>
            <a:ahLst/>
            <a:cxnLst/>
            <a:rect l="l" t="t" r="r" b="b"/>
            <a:pathLst>
              <a:path w="4848808" h="4848808">
                <a:moveTo>
                  <a:pt x="0" y="0"/>
                </a:moveTo>
                <a:lnTo>
                  <a:pt x="4848808" y="0"/>
                </a:lnTo>
                <a:lnTo>
                  <a:pt x="4848808" y="3879047"/>
                </a:lnTo>
                <a:lnTo>
                  <a:pt x="2424404" y="4848808"/>
                </a:lnTo>
                <a:lnTo>
                  <a:pt x="0" y="387904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1" name="标题 1"/>
          <p:cNvSpPr txBox="1"/>
          <p:nvPr/>
        </p:nvSpPr>
        <p:spPr>
          <a:xfrm>
            <a:off x="0" y="1714494"/>
            <a:ext cx="227049" cy="2456186"/>
          </a:xfrm>
          <a:custGeom>
            <a:avLst/>
            <a:gdLst>
              <a:gd name="connsiteX0" fmla="*/ 0 w 227049"/>
              <a:gd name="connsiteY0" fmla="*/ 0 h 2456186"/>
              <a:gd name="connsiteX1" fmla="*/ 227049 w 227049"/>
              <a:gd name="connsiteY1" fmla="*/ 227049 h 2456186"/>
              <a:gd name="connsiteX2" fmla="*/ 227048 w 227049"/>
              <a:gd name="connsiteY2" fmla="*/ 2229137 h 2456186"/>
              <a:gd name="connsiteX3" fmla="*/ 45758 w 227049"/>
              <a:gd name="connsiteY3" fmla="*/ 2451573 h 2456186"/>
              <a:gd name="connsiteX4" fmla="*/ 0 w 227049"/>
              <a:gd name="connsiteY4" fmla="*/ 2456186 h 2456186"/>
              <a:gd name="connsiteX5" fmla="*/ 0 w 227049"/>
              <a:gd name="connsiteY5" fmla="*/ 2456185 h 2456186"/>
            </a:gdLst>
            <a:ahLst/>
            <a:cxnLst/>
            <a:rect l="l" t="t" r="r" b="b"/>
            <a:pathLst>
              <a:path w="227049" h="2456186">
                <a:moveTo>
                  <a:pt x="0" y="0"/>
                </a:moveTo>
                <a:cubicBezTo>
                  <a:pt x="125396" y="0"/>
                  <a:pt x="227049" y="101653"/>
                  <a:pt x="227049" y="227049"/>
                </a:cubicBezTo>
                <a:cubicBezTo>
                  <a:pt x="227049" y="894412"/>
                  <a:pt x="227048" y="1561774"/>
                  <a:pt x="227048" y="2229137"/>
                </a:cubicBezTo>
                <a:cubicBezTo>
                  <a:pt x="227048" y="2338859"/>
                  <a:pt x="149220" y="2430402"/>
                  <a:pt x="45758" y="2451573"/>
                </a:cubicBezTo>
                <a:lnTo>
                  <a:pt x="0" y="2456186"/>
                </a:lnTo>
                <a:lnTo>
                  <a:pt x="0" y="245618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0" y="0"/>
            <a:ext cx="45559" cy="6858000"/>
          </a:xfrm>
          <a:custGeom>
            <a:avLst/>
            <a:gdLst>
              <a:gd name="connsiteX0" fmla="*/ 0 w 45559"/>
              <a:gd name="connsiteY0" fmla="*/ 0 h 6858000"/>
              <a:gd name="connsiteX1" fmla="*/ 45559 w 45559"/>
              <a:gd name="connsiteY1" fmla="*/ 0 h 6858000"/>
              <a:gd name="connsiteX2" fmla="*/ 45559 w 45559"/>
              <a:gd name="connsiteY2" fmla="*/ 6858000 h 6858000"/>
              <a:gd name="connsiteX3" fmla="*/ 0 w 45559"/>
              <a:gd name="connsiteY3" fmla="*/ 6858000 h 6858000"/>
            </a:gdLst>
            <a:ahLst/>
            <a:cxnLst/>
            <a:rect l="l" t="t" r="r" b="b"/>
            <a:pathLst>
              <a:path w="45559" h="6858000">
                <a:moveTo>
                  <a:pt x="0" y="0"/>
                </a:moveTo>
                <a:lnTo>
                  <a:pt x="45559" y="0"/>
                </a:lnTo>
                <a:lnTo>
                  <a:pt x="4555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08991" y="1554239"/>
            <a:ext cx="1700524" cy="424582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723378" y="5906498"/>
            <a:ext cx="2051985" cy="512333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508991" y="4755475"/>
            <a:ext cx="4628078" cy="0"/>
          </a:xfrm>
          <a:prstGeom prst="line">
            <a:avLst/>
          </a:prstGeom>
          <a:noFill/>
          <a:ln w="117475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/>
                </a:gs>
              </a:gsLst>
              <a:lin ang="7800000" scaled="0"/>
            </a:gradFill>
            <a:miter/>
          </a:ln>
        </p:spPr>
      </p:cxnSp>
      <p:sp>
        <p:nvSpPr>
          <p:cNvPr id="17" name="标题 1"/>
          <p:cNvSpPr txBox="1"/>
          <p:nvPr/>
        </p:nvSpPr>
        <p:spPr>
          <a:xfrm>
            <a:off x="2823030" y="801039"/>
            <a:ext cx="1566992" cy="2248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171450" y="-209550"/>
            <a:ext cx="12458700" cy="715327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193" t="35120" r="1100" b="23276"/>
          <a:stretch>
            <a:fillRect/>
          </a:stretch>
        </p:blipFill>
        <p:spPr>
          <a:xfrm>
            <a:off x="0" y="1130300"/>
            <a:ext cx="12192000" cy="2880000"/>
          </a:xfrm>
          <a:custGeom>
            <a:avLst/>
            <a:gdLst/>
            <a:ahLst/>
            <a:cxnLst/>
            <a:rect l="l" t="t" r="r" b="b"/>
            <a:pathLst>
              <a:path w="12192000" h="2880000">
                <a:moveTo>
                  <a:pt x="0" y="0"/>
                </a:moveTo>
                <a:lnTo>
                  <a:pt x="12192000" y="0"/>
                </a:lnTo>
                <a:lnTo>
                  <a:pt x="12192000" y="2880000"/>
                </a:lnTo>
                <a:lnTo>
                  <a:pt x="0" y="2880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895374" y="3723145"/>
            <a:ext cx="576000" cy="576000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8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01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95374" y="4504997"/>
            <a:ext cx="4860000" cy="3165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just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知识与技能目标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95374" y="4937760"/>
            <a:ext cx="4860000" cy="12042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6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准确阐述原地单手肩上投篮的动作要领、发力顺序及在比赛中的运用时机，80%以上学生能规范完成动作，25%学生可在有防守对抗下熟练运用。通过反复练习，学生掌握动作细节，如正确的持球姿势、下肢蹬地发力等，提升篮球技术。
通过多样化练习，全面提升学生的身体协调性、上肢力量以及手眼协调能力，有效发展学生的空间感知能力。练习中，学生不断调整身体姿态，完成复杂动作，促进身体素质全面发展。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420286" y="3717403"/>
            <a:ext cx="576000" cy="576000"/>
          </a:xfrm>
          <a:prstGeom prst="roundRect">
            <a:avLst/>
          </a:prstGeom>
          <a:solidFill>
            <a:schemeClr val="accent2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8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02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423926" y="4497059"/>
            <a:ext cx="4860000" cy="3165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just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情感态度与价值观目标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423926" y="4929823"/>
            <a:ext cx="4860000" cy="12042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3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着重培养学生的团队协作精神、勇于挑战的意志品质，不断增强学生的竞争意识和集体荣誉感。在有防守投篮练习、“投篮积分赛”等环节，学生相互配合、相互竞争，学会在团队中发挥个人作用。
通过趣味游戏和竞赛，激发学生学习兴趣，营造积极向上课堂氛围，让学生在快乐中学习篮球技术。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48082" y="220652"/>
            <a:ext cx="1003609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知识技能与情感培养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47788" y="211125"/>
            <a:ext cx="178984" cy="142532"/>
          </a:xfrm>
          <a:custGeom>
            <a:avLst/>
            <a:gdLst/>
            <a:ahLst/>
            <a:cxnLst/>
            <a:rect l="l" t="t" r="r" b="b"/>
            <a:pathLst>
              <a:path w="178984" h="142532">
                <a:moveTo>
                  <a:pt x="121234" y="0"/>
                </a:moveTo>
                <a:lnTo>
                  <a:pt x="178984" y="11878"/>
                </a:lnTo>
                <a:lnTo>
                  <a:pt x="152772" y="142532"/>
                </a:lnTo>
                <a:lnTo>
                  <a:pt x="94612" y="131064"/>
                </a:lnTo>
                <a:close/>
                <a:moveTo>
                  <a:pt x="26623" y="0"/>
                </a:moveTo>
                <a:lnTo>
                  <a:pt x="84373" y="11878"/>
                </a:lnTo>
                <a:lnTo>
                  <a:pt x="57750" y="142532"/>
                </a:lnTo>
                <a:lnTo>
                  <a:pt x="0" y="1310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130864"/>
            <a:ext cx="12192000" cy="5717681"/>
          </a:xfrm>
          <a:prstGeom prst="flowChartOffpageConnector">
            <a:avLst/>
          </a:prstGeom>
          <a:gradFill>
            <a:gsLst>
              <a:gs pos="61000">
                <a:schemeClr val="bg1"/>
              </a:gs>
              <a:gs pos="100000">
                <a:schemeClr val="accent1">
                  <a:lumMod val="5000"/>
                  <a:lumOff val="95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80087" y="9455"/>
            <a:ext cx="12126526" cy="6853708"/>
          </a:xfrm>
          <a:prstGeom prst="flowChartOffpageConnector">
            <a:avLst/>
          </a:prstGeom>
          <a:gradFill>
            <a:gsLst>
              <a:gs pos="1000">
                <a:schemeClr val="bg1"/>
              </a:gs>
              <a:gs pos="49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24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853454" y="0"/>
            <a:ext cx="7338546" cy="6858000"/>
          </a:xfrm>
          <a:prstGeom prst="flowChartOffpageConnector">
            <a:avLst/>
          </a:prstGeom>
          <a:gradFill>
            <a:gsLst>
              <a:gs pos="1000">
                <a:schemeClr val="bg1">
                  <a:alpha val="0"/>
                </a:schemeClr>
              </a:gs>
              <a:gs pos="49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/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641413" y="938337"/>
            <a:ext cx="5861783" cy="5542662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926512" y="938336"/>
            <a:ext cx="5313173" cy="5313173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12700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08991" y="2126109"/>
            <a:ext cx="2235784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15051" y="3205256"/>
            <a:ext cx="4868911" cy="14723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 l="7654" t="8778" r="5587" b="4464"/>
          <a:stretch>
            <a:fillRect/>
          </a:stretch>
        </p:blipFill>
        <p:spPr>
          <a:xfrm>
            <a:off x="6143350" y="1070856"/>
            <a:ext cx="4848808" cy="4848808"/>
          </a:xfrm>
          <a:custGeom>
            <a:avLst/>
            <a:gdLst>
              <a:gd name="connsiteX0" fmla="*/ 0 w 4848808"/>
              <a:gd name="connsiteY0" fmla="*/ 0 h 4848808"/>
              <a:gd name="connsiteX1" fmla="*/ 4848808 w 4848808"/>
              <a:gd name="connsiteY1" fmla="*/ 0 h 4848808"/>
              <a:gd name="connsiteX2" fmla="*/ 4848808 w 4848808"/>
              <a:gd name="connsiteY2" fmla="*/ 3879047 h 4848808"/>
              <a:gd name="connsiteX3" fmla="*/ 2424404 w 4848808"/>
              <a:gd name="connsiteY3" fmla="*/ 4848808 h 4848808"/>
              <a:gd name="connsiteX4" fmla="*/ 0 w 4848808"/>
              <a:gd name="connsiteY4" fmla="*/ 3879047 h 4848808"/>
            </a:gdLst>
            <a:ahLst/>
            <a:cxnLst/>
            <a:rect l="l" t="t" r="r" b="b"/>
            <a:pathLst>
              <a:path w="4848808" h="4848808">
                <a:moveTo>
                  <a:pt x="0" y="0"/>
                </a:moveTo>
                <a:lnTo>
                  <a:pt x="4848808" y="0"/>
                </a:lnTo>
                <a:lnTo>
                  <a:pt x="4848808" y="3879047"/>
                </a:lnTo>
                <a:lnTo>
                  <a:pt x="2424404" y="4848808"/>
                </a:lnTo>
                <a:lnTo>
                  <a:pt x="0" y="387904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1" name="标题 1"/>
          <p:cNvSpPr txBox="1"/>
          <p:nvPr/>
        </p:nvSpPr>
        <p:spPr>
          <a:xfrm>
            <a:off x="0" y="1714494"/>
            <a:ext cx="227049" cy="2456186"/>
          </a:xfrm>
          <a:custGeom>
            <a:avLst/>
            <a:gdLst>
              <a:gd name="connsiteX0" fmla="*/ 0 w 227049"/>
              <a:gd name="connsiteY0" fmla="*/ 0 h 2456186"/>
              <a:gd name="connsiteX1" fmla="*/ 227049 w 227049"/>
              <a:gd name="connsiteY1" fmla="*/ 227049 h 2456186"/>
              <a:gd name="connsiteX2" fmla="*/ 227048 w 227049"/>
              <a:gd name="connsiteY2" fmla="*/ 2229137 h 2456186"/>
              <a:gd name="connsiteX3" fmla="*/ 45758 w 227049"/>
              <a:gd name="connsiteY3" fmla="*/ 2451573 h 2456186"/>
              <a:gd name="connsiteX4" fmla="*/ 0 w 227049"/>
              <a:gd name="connsiteY4" fmla="*/ 2456186 h 2456186"/>
              <a:gd name="connsiteX5" fmla="*/ 0 w 227049"/>
              <a:gd name="connsiteY5" fmla="*/ 2456185 h 2456186"/>
            </a:gdLst>
            <a:ahLst/>
            <a:cxnLst/>
            <a:rect l="l" t="t" r="r" b="b"/>
            <a:pathLst>
              <a:path w="227049" h="2456186">
                <a:moveTo>
                  <a:pt x="0" y="0"/>
                </a:moveTo>
                <a:cubicBezTo>
                  <a:pt x="125396" y="0"/>
                  <a:pt x="227049" y="101653"/>
                  <a:pt x="227049" y="227049"/>
                </a:cubicBezTo>
                <a:cubicBezTo>
                  <a:pt x="227049" y="894412"/>
                  <a:pt x="227048" y="1561774"/>
                  <a:pt x="227048" y="2229137"/>
                </a:cubicBezTo>
                <a:cubicBezTo>
                  <a:pt x="227048" y="2338859"/>
                  <a:pt x="149220" y="2430402"/>
                  <a:pt x="45758" y="2451573"/>
                </a:cubicBezTo>
                <a:lnTo>
                  <a:pt x="0" y="2456186"/>
                </a:lnTo>
                <a:lnTo>
                  <a:pt x="0" y="245618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0" y="0"/>
            <a:ext cx="45559" cy="6858000"/>
          </a:xfrm>
          <a:custGeom>
            <a:avLst/>
            <a:gdLst>
              <a:gd name="connsiteX0" fmla="*/ 0 w 45559"/>
              <a:gd name="connsiteY0" fmla="*/ 0 h 6858000"/>
              <a:gd name="connsiteX1" fmla="*/ 45559 w 45559"/>
              <a:gd name="connsiteY1" fmla="*/ 0 h 6858000"/>
              <a:gd name="connsiteX2" fmla="*/ 45559 w 45559"/>
              <a:gd name="connsiteY2" fmla="*/ 6858000 h 6858000"/>
              <a:gd name="connsiteX3" fmla="*/ 0 w 45559"/>
              <a:gd name="connsiteY3" fmla="*/ 6858000 h 6858000"/>
            </a:gdLst>
            <a:ahLst/>
            <a:cxnLst/>
            <a:rect l="l" t="t" r="r" b="b"/>
            <a:pathLst>
              <a:path w="45559" h="6858000">
                <a:moveTo>
                  <a:pt x="0" y="0"/>
                </a:moveTo>
                <a:lnTo>
                  <a:pt x="45559" y="0"/>
                </a:lnTo>
                <a:lnTo>
                  <a:pt x="4555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08991" y="1554239"/>
            <a:ext cx="1700524" cy="424582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723378" y="5906498"/>
            <a:ext cx="2051985" cy="512333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508991" y="4755475"/>
            <a:ext cx="4628078" cy="0"/>
          </a:xfrm>
          <a:prstGeom prst="line">
            <a:avLst/>
          </a:prstGeom>
          <a:noFill/>
          <a:ln w="117475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/>
                </a:gs>
              </a:gsLst>
              <a:lin ang="7800000" scaled="0"/>
            </a:gradFill>
            <a:miter/>
          </a:ln>
        </p:spPr>
      </p:cxnSp>
      <p:sp>
        <p:nvSpPr>
          <p:cNvPr id="17" name="标题 1"/>
          <p:cNvSpPr txBox="1"/>
          <p:nvPr/>
        </p:nvSpPr>
        <p:spPr>
          <a:xfrm>
            <a:off x="2823030" y="801039"/>
            <a:ext cx="1566992" cy="2248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171450" y="-209550"/>
            <a:ext cx="12458700" cy="715327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421725" y="1333251"/>
            <a:ext cx="6840000" cy="1980000"/>
          </a:xfrm>
          <a:prstGeom prst="rect">
            <a:avLst/>
          </a:prstGeom>
          <a:solidFill>
            <a:schemeClr val="bg1">
              <a:lumMod val="95000"/>
            </a:schemeClr>
          </a:solidFill>
          <a:ln cap="rnd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997948" y="3761595"/>
            <a:ext cx="6840000" cy="1980000"/>
          </a:xfrm>
          <a:prstGeom prst="rect">
            <a:avLst/>
          </a:prstGeom>
          <a:solidFill>
            <a:schemeClr val="bg1">
              <a:lumMod val="95000"/>
            </a:schemeClr>
          </a:solidFill>
          <a:ln cap="rnd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341351" y="1254345"/>
            <a:ext cx="432000" cy="432000"/>
          </a:xfrm>
          <a:prstGeom prst="halfFrame">
            <a:avLst/>
          </a:prstGeom>
          <a:solidFill>
            <a:schemeClr val="accent1"/>
          </a:solidFill>
          <a:ln cap="sq">
            <a:noFill/>
            <a:prstDash val="solid"/>
            <a:miter/>
          </a:ln>
          <a:effectLst>
            <a:outerShdw blurRad="317500" dist="127000" dir="2700000" algn="tr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917574" y="3684052"/>
            <a:ext cx="432000" cy="432000"/>
          </a:xfrm>
          <a:prstGeom prst="halfFrame">
            <a:avLst/>
          </a:prstGeom>
          <a:solidFill>
            <a:schemeClr val="accent1"/>
          </a:solidFill>
          <a:ln cap="sq">
            <a:noFill/>
            <a:prstDash val="solid"/>
            <a:miter/>
          </a:ln>
          <a:effectLst>
            <a:outerShdw blurRad="317500" dist="127000" dir="2700000" algn="tr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781725" y="2119201"/>
            <a:ext cx="6120000" cy="10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1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正确的持球姿势是关键，手指自然分开，掌心空出，球置于肩上耳部旁。下肢蹬地发力，伸膝、抬肘、伸臂、压腕、拨指的连贯动作，形成完整的发力链条。教师通过讲解示范，让学生理解动作要领，建立正确动作概念。
投篮时身体的平衡控制，保持稳定的姿态。学生在练习过程中，需不断调整身体重心，确保投篮动作的稳定性和准确性。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781725" y="1486081"/>
            <a:ext cx="6120000" cy="64117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基础姿势与投篮动作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357948" y="4557919"/>
            <a:ext cx="6120000" cy="10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1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在投篮过程中，下肢蹬地发力，身体向上伸展，同时抬肘，右臂向前上方伸直，手腕前屈，食指和中指用力拨球，将球柔和地投出。这一系列动作紧密相连，需要学生反复练习，体会动作节奏和发力顺序。
教师通过分解练习法，将动作拆分，引导学生逐步掌握，确保每个环节动作准确、连贯。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357948" y="3924799"/>
            <a:ext cx="6120000" cy="64117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动作连贯性与发力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48082" y="220652"/>
            <a:ext cx="1003609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动作要领重点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47788" y="211125"/>
            <a:ext cx="178984" cy="142532"/>
          </a:xfrm>
          <a:custGeom>
            <a:avLst/>
            <a:gdLst/>
            <a:ahLst/>
            <a:cxnLst/>
            <a:rect l="l" t="t" r="r" b="b"/>
            <a:pathLst>
              <a:path w="178984" h="142532">
                <a:moveTo>
                  <a:pt x="121234" y="0"/>
                </a:moveTo>
                <a:lnTo>
                  <a:pt x="178984" y="11878"/>
                </a:lnTo>
                <a:lnTo>
                  <a:pt x="152772" y="142532"/>
                </a:lnTo>
                <a:lnTo>
                  <a:pt x="94612" y="131064"/>
                </a:lnTo>
                <a:close/>
                <a:moveTo>
                  <a:pt x="26623" y="0"/>
                </a:moveTo>
                <a:lnTo>
                  <a:pt x="84373" y="11878"/>
                </a:lnTo>
                <a:lnTo>
                  <a:pt x="57750" y="142532"/>
                </a:lnTo>
                <a:lnTo>
                  <a:pt x="0" y="1310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171450" y="-209550"/>
            <a:ext cx="12458700" cy="715327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1682115"/>
            <a:ext cx="3629660" cy="723900"/>
          </a:xfrm>
          <a:prstGeom prst="roundRect">
            <a:avLst>
              <a:gd name="adj" fmla="val 5404"/>
            </a:avLst>
          </a:prstGeom>
          <a:solidFill>
            <a:schemeClr val="accent2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400" y="1758315"/>
            <a:ext cx="3629660" cy="3823970"/>
          </a:xfrm>
          <a:prstGeom prst="roundRect">
            <a:avLst>
              <a:gd name="adj" fmla="val 5404"/>
            </a:avLst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0400" y="1720215"/>
            <a:ext cx="3629660" cy="3816350"/>
          </a:xfrm>
          <a:prstGeom prst="roundRect">
            <a:avLst>
              <a:gd name="adj" fmla="val 5404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241300" sx="102000" sy="102000" algn="ctr" rotWithShape="0">
              <a:srgbClr val="000000">
                <a:alpha val="5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97560" y="2543176"/>
            <a:ext cx="3355448" cy="27984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在不同的比赛情境和防守压力下，精准把握投篮的出手角度、力度和时机，提高投篮命中率是难点。学生需在防守干扰下，快速做出反应，合理调整投篮动作。
教师通过有防守投篮练习、“投篮积分赛”等方式，模拟比赛场景，让学生在实际对抗中积累经验，提高应对能力。</a:t>
            </a:r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alphaModFix/>
          </a:blip>
          <a:srcRect l="4812" r="4812"/>
          <a:stretch>
            <a:fillRect/>
          </a:stretch>
        </p:blipFill>
        <p:spPr>
          <a:xfrm>
            <a:off x="4403161" y="1488976"/>
            <a:ext cx="3385678" cy="2099508"/>
          </a:xfrm>
          <a:custGeom>
            <a:avLst/>
            <a:gdLst/>
            <a:ahLst/>
            <a:cxnLst/>
            <a:rect l="l" t="t" r="r" b="b"/>
            <a:pathLst>
              <a:path w="3385678" h="2099508">
                <a:moveTo>
                  <a:pt x="113457" y="0"/>
                </a:moveTo>
                <a:lnTo>
                  <a:pt x="3272221" y="0"/>
                </a:lnTo>
                <a:cubicBezTo>
                  <a:pt x="3334882" y="0"/>
                  <a:pt x="3385678" y="50796"/>
                  <a:pt x="3385678" y="113457"/>
                </a:cubicBezTo>
                <a:lnTo>
                  <a:pt x="3385678" y="1986051"/>
                </a:lnTo>
                <a:cubicBezTo>
                  <a:pt x="3385678" y="2048712"/>
                  <a:pt x="3334882" y="2099508"/>
                  <a:pt x="3272221" y="2099508"/>
                </a:cubicBezTo>
                <a:lnTo>
                  <a:pt x="113457" y="2099508"/>
                </a:lnTo>
                <a:cubicBezTo>
                  <a:pt x="50796" y="2099508"/>
                  <a:pt x="0" y="2048712"/>
                  <a:pt x="0" y="1986051"/>
                </a:cubicBezTo>
                <a:lnTo>
                  <a:pt x="0" y="113457"/>
                </a:lnTo>
                <a:cubicBezTo>
                  <a:pt x="0" y="50796"/>
                  <a:pt x="50796" y="0"/>
                  <a:pt x="113457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8" name="标题 1"/>
          <p:cNvSpPr txBox="1"/>
          <p:nvPr/>
        </p:nvSpPr>
        <p:spPr>
          <a:xfrm>
            <a:off x="7881620" y="1682115"/>
            <a:ext cx="3629660" cy="723900"/>
          </a:xfrm>
          <a:prstGeom prst="roundRect">
            <a:avLst>
              <a:gd name="adj" fmla="val 5404"/>
            </a:avLst>
          </a:prstGeom>
          <a:solidFill>
            <a:schemeClr val="accent2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81620" y="1758315"/>
            <a:ext cx="3629660" cy="3823970"/>
          </a:xfrm>
          <a:prstGeom prst="roundRect">
            <a:avLst>
              <a:gd name="adj" fmla="val 5404"/>
            </a:avLst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881620" y="1720215"/>
            <a:ext cx="3629660" cy="3816350"/>
          </a:xfrm>
          <a:prstGeom prst="roundRect">
            <a:avLst>
              <a:gd name="adj" fmla="val 5404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241300" sx="102000" sy="102000" algn="ctr" rotWithShape="0">
              <a:srgbClr val="000000">
                <a:alpha val="5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018780" y="2543176"/>
            <a:ext cx="3355448" cy="27984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在比赛压力下，学生容易出现紧张情绪，导致投篮动作变形，影响命中率。教师需通过心理辅导和反复练习，帮助学生克服紧张情绪，保持技术稳定性。
在“投篮积分赛”中，教师强调比赛规则和规范动作，让学生在紧张氛围中保持冷静，提高心理素质。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97560" y="2072908"/>
            <a:ext cx="3355340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2F2F2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97560" y="2217688"/>
            <a:ext cx="3355340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出手角度与力度把握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018780" y="2072908"/>
            <a:ext cx="3355340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2F2F2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018780" y="2217688"/>
            <a:ext cx="3355340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心理素质与技术稳定性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091940" y="1834515"/>
            <a:ext cx="97790" cy="9779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1315700" y="1834515"/>
            <a:ext cx="97790" cy="9779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alphaModFix/>
          </a:blip>
          <a:srcRect l="4812" r="4812"/>
          <a:stretch>
            <a:fillRect/>
          </a:stretch>
        </p:blipFill>
        <p:spPr>
          <a:xfrm>
            <a:off x="4403161" y="3675916"/>
            <a:ext cx="3385678" cy="2099508"/>
          </a:xfrm>
          <a:custGeom>
            <a:avLst/>
            <a:gdLst/>
            <a:ahLst/>
            <a:cxnLst/>
            <a:rect l="l" t="t" r="r" b="b"/>
            <a:pathLst>
              <a:path w="3385678" h="2099508">
                <a:moveTo>
                  <a:pt x="113457" y="0"/>
                </a:moveTo>
                <a:lnTo>
                  <a:pt x="3272221" y="0"/>
                </a:lnTo>
                <a:cubicBezTo>
                  <a:pt x="3334882" y="0"/>
                  <a:pt x="3385678" y="50796"/>
                  <a:pt x="3385678" y="113457"/>
                </a:cubicBezTo>
                <a:lnTo>
                  <a:pt x="3385678" y="1986051"/>
                </a:lnTo>
                <a:cubicBezTo>
                  <a:pt x="3385678" y="2048712"/>
                  <a:pt x="3334882" y="2099508"/>
                  <a:pt x="3272221" y="2099508"/>
                </a:cubicBezTo>
                <a:lnTo>
                  <a:pt x="113457" y="2099508"/>
                </a:lnTo>
                <a:cubicBezTo>
                  <a:pt x="50796" y="2099508"/>
                  <a:pt x="0" y="2048712"/>
                  <a:pt x="0" y="1986051"/>
                </a:cubicBezTo>
                <a:lnTo>
                  <a:pt x="0" y="113457"/>
                </a:lnTo>
                <a:cubicBezTo>
                  <a:pt x="0" y="50796"/>
                  <a:pt x="50796" y="0"/>
                  <a:pt x="113457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9" name="标题 1"/>
          <p:cNvSpPr txBox="1"/>
          <p:nvPr/>
        </p:nvSpPr>
        <p:spPr>
          <a:xfrm>
            <a:off x="548082" y="220652"/>
            <a:ext cx="1003609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比赛情境下的难点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47788" y="211125"/>
            <a:ext cx="178984" cy="142532"/>
          </a:xfrm>
          <a:custGeom>
            <a:avLst/>
            <a:gdLst/>
            <a:ahLst/>
            <a:cxnLst/>
            <a:rect l="l" t="t" r="r" b="b"/>
            <a:pathLst>
              <a:path w="178984" h="142532">
                <a:moveTo>
                  <a:pt x="121234" y="0"/>
                </a:moveTo>
                <a:lnTo>
                  <a:pt x="178984" y="11878"/>
                </a:lnTo>
                <a:lnTo>
                  <a:pt x="152772" y="142532"/>
                </a:lnTo>
                <a:lnTo>
                  <a:pt x="94612" y="131064"/>
                </a:lnTo>
                <a:close/>
                <a:moveTo>
                  <a:pt x="26623" y="0"/>
                </a:moveTo>
                <a:lnTo>
                  <a:pt x="84373" y="11878"/>
                </a:lnTo>
                <a:lnTo>
                  <a:pt x="57750" y="142532"/>
                </a:lnTo>
                <a:lnTo>
                  <a:pt x="0" y="1310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130864"/>
            <a:ext cx="12192000" cy="5717681"/>
          </a:xfrm>
          <a:prstGeom prst="flowChartOffpageConnector">
            <a:avLst/>
          </a:prstGeom>
          <a:gradFill>
            <a:gsLst>
              <a:gs pos="61000">
                <a:schemeClr val="bg1"/>
              </a:gs>
              <a:gs pos="100000">
                <a:schemeClr val="accent1">
                  <a:lumMod val="5000"/>
                  <a:lumOff val="95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80087" y="9455"/>
            <a:ext cx="12126526" cy="6853708"/>
          </a:xfrm>
          <a:prstGeom prst="flowChartOffpageConnector">
            <a:avLst/>
          </a:prstGeom>
          <a:gradFill>
            <a:gsLst>
              <a:gs pos="1000">
                <a:schemeClr val="bg1"/>
              </a:gs>
              <a:gs pos="49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24000"/>
                </a:schemeClr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853454" y="0"/>
            <a:ext cx="7338546" cy="6858000"/>
          </a:xfrm>
          <a:prstGeom prst="flowChartOffpageConnector">
            <a:avLst/>
          </a:prstGeom>
          <a:gradFill>
            <a:gsLst>
              <a:gs pos="1000">
                <a:schemeClr val="bg1">
                  <a:alpha val="0"/>
                </a:schemeClr>
              </a:gs>
              <a:gs pos="49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/>
              </a:gs>
            </a:gsLst>
            <a:lin ang="1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641413" y="938337"/>
            <a:ext cx="5861783" cy="5542662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926512" y="938336"/>
            <a:ext cx="5313173" cy="5313173"/>
          </a:xfrm>
          <a:prstGeom prst="flowChartOffpageConnecto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12700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08991" y="2126109"/>
            <a:ext cx="2235784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034726" y="3220922"/>
            <a:ext cx="4868911" cy="14723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教学方法运用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 l="7654" t="8778" r="5587" b="4464"/>
          <a:stretch>
            <a:fillRect/>
          </a:stretch>
        </p:blipFill>
        <p:spPr>
          <a:xfrm>
            <a:off x="6143350" y="1070856"/>
            <a:ext cx="4848808" cy="4848808"/>
          </a:xfrm>
          <a:custGeom>
            <a:avLst/>
            <a:gdLst>
              <a:gd name="connsiteX0" fmla="*/ 0 w 4848808"/>
              <a:gd name="connsiteY0" fmla="*/ 0 h 4848808"/>
              <a:gd name="connsiteX1" fmla="*/ 4848808 w 4848808"/>
              <a:gd name="connsiteY1" fmla="*/ 0 h 4848808"/>
              <a:gd name="connsiteX2" fmla="*/ 4848808 w 4848808"/>
              <a:gd name="connsiteY2" fmla="*/ 3879047 h 4848808"/>
              <a:gd name="connsiteX3" fmla="*/ 2424404 w 4848808"/>
              <a:gd name="connsiteY3" fmla="*/ 4848808 h 4848808"/>
              <a:gd name="connsiteX4" fmla="*/ 0 w 4848808"/>
              <a:gd name="connsiteY4" fmla="*/ 3879047 h 4848808"/>
            </a:gdLst>
            <a:ahLst/>
            <a:cxnLst/>
            <a:rect l="l" t="t" r="r" b="b"/>
            <a:pathLst>
              <a:path w="4848808" h="4848808">
                <a:moveTo>
                  <a:pt x="0" y="0"/>
                </a:moveTo>
                <a:lnTo>
                  <a:pt x="4848808" y="0"/>
                </a:lnTo>
                <a:lnTo>
                  <a:pt x="4848808" y="3879047"/>
                </a:lnTo>
                <a:lnTo>
                  <a:pt x="2424404" y="4848808"/>
                </a:lnTo>
                <a:lnTo>
                  <a:pt x="0" y="387904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1" name="标题 1"/>
          <p:cNvSpPr txBox="1"/>
          <p:nvPr/>
        </p:nvSpPr>
        <p:spPr>
          <a:xfrm>
            <a:off x="0" y="1714494"/>
            <a:ext cx="227049" cy="2456186"/>
          </a:xfrm>
          <a:custGeom>
            <a:avLst/>
            <a:gdLst>
              <a:gd name="connsiteX0" fmla="*/ 0 w 227049"/>
              <a:gd name="connsiteY0" fmla="*/ 0 h 2456186"/>
              <a:gd name="connsiteX1" fmla="*/ 227049 w 227049"/>
              <a:gd name="connsiteY1" fmla="*/ 227049 h 2456186"/>
              <a:gd name="connsiteX2" fmla="*/ 227048 w 227049"/>
              <a:gd name="connsiteY2" fmla="*/ 2229137 h 2456186"/>
              <a:gd name="connsiteX3" fmla="*/ 45758 w 227049"/>
              <a:gd name="connsiteY3" fmla="*/ 2451573 h 2456186"/>
              <a:gd name="connsiteX4" fmla="*/ 0 w 227049"/>
              <a:gd name="connsiteY4" fmla="*/ 2456186 h 2456186"/>
              <a:gd name="connsiteX5" fmla="*/ 0 w 227049"/>
              <a:gd name="connsiteY5" fmla="*/ 2456185 h 2456186"/>
            </a:gdLst>
            <a:ahLst/>
            <a:cxnLst/>
            <a:rect l="l" t="t" r="r" b="b"/>
            <a:pathLst>
              <a:path w="227049" h="2456186">
                <a:moveTo>
                  <a:pt x="0" y="0"/>
                </a:moveTo>
                <a:cubicBezTo>
                  <a:pt x="125396" y="0"/>
                  <a:pt x="227049" y="101653"/>
                  <a:pt x="227049" y="227049"/>
                </a:cubicBezTo>
                <a:cubicBezTo>
                  <a:pt x="227049" y="894412"/>
                  <a:pt x="227048" y="1561774"/>
                  <a:pt x="227048" y="2229137"/>
                </a:cubicBezTo>
                <a:cubicBezTo>
                  <a:pt x="227048" y="2338859"/>
                  <a:pt x="149220" y="2430402"/>
                  <a:pt x="45758" y="2451573"/>
                </a:cubicBezTo>
                <a:lnTo>
                  <a:pt x="0" y="2456186"/>
                </a:lnTo>
                <a:lnTo>
                  <a:pt x="0" y="245618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0" y="0"/>
            <a:ext cx="45559" cy="6858000"/>
          </a:xfrm>
          <a:custGeom>
            <a:avLst/>
            <a:gdLst>
              <a:gd name="connsiteX0" fmla="*/ 0 w 45559"/>
              <a:gd name="connsiteY0" fmla="*/ 0 h 6858000"/>
              <a:gd name="connsiteX1" fmla="*/ 45559 w 45559"/>
              <a:gd name="connsiteY1" fmla="*/ 0 h 6858000"/>
              <a:gd name="connsiteX2" fmla="*/ 45559 w 45559"/>
              <a:gd name="connsiteY2" fmla="*/ 6858000 h 6858000"/>
              <a:gd name="connsiteX3" fmla="*/ 0 w 45559"/>
              <a:gd name="connsiteY3" fmla="*/ 6858000 h 6858000"/>
            </a:gdLst>
            <a:ahLst/>
            <a:cxnLst/>
            <a:rect l="l" t="t" r="r" b="b"/>
            <a:pathLst>
              <a:path w="45559" h="6858000">
                <a:moveTo>
                  <a:pt x="0" y="0"/>
                </a:moveTo>
                <a:lnTo>
                  <a:pt x="45559" y="0"/>
                </a:lnTo>
                <a:lnTo>
                  <a:pt x="4555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08991" y="1554239"/>
            <a:ext cx="1700524" cy="424582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723378" y="5906498"/>
            <a:ext cx="2051985" cy="512333"/>
          </a:xfrm>
          <a:custGeom>
            <a:avLst/>
            <a:gdLst>
              <a:gd name="connsiteX0" fmla="*/ 2112225 w 2673098"/>
              <a:gd name="connsiteY0" fmla="*/ 0 h 667411"/>
              <a:gd name="connsiteX1" fmla="*/ 2392662 w 2673098"/>
              <a:gd name="connsiteY1" fmla="*/ 0 h 667411"/>
              <a:gd name="connsiteX2" fmla="*/ 2673098 w 2673098"/>
              <a:gd name="connsiteY2" fmla="*/ 333706 h 667411"/>
              <a:gd name="connsiteX3" fmla="*/ 2392662 w 2673098"/>
              <a:gd name="connsiteY3" fmla="*/ 667411 h 667411"/>
              <a:gd name="connsiteX4" fmla="*/ 2112225 w 2673098"/>
              <a:gd name="connsiteY4" fmla="*/ 667411 h 667411"/>
              <a:gd name="connsiteX5" fmla="*/ 2392662 w 2673098"/>
              <a:gd name="connsiteY5" fmla="*/ 333706 h 667411"/>
              <a:gd name="connsiteX6" fmla="*/ 1689780 w 2673098"/>
              <a:gd name="connsiteY6" fmla="*/ 0 h 667411"/>
              <a:gd name="connsiteX7" fmla="*/ 1970217 w 2673098"/>
              <a:gd name="connsiteY7" fmla="*/ 0 h 667411"/>
              <a:gd name="connsiteX8" fmla="*/ 2250653 w 2673098"/>
              <a:gd name="connsiteY8" fmla="*/ 333706 h 667411"/>
              <a:gd name="connsiteX9" fmla="*/ 1970217 w 2673098"/>
              <a:gd name="connsiteY9" fmla="*/ 667411 h 667411"/>
              <a:gd name="connsiteX10" fmla="*/ 1689780 w 2673098"/>
              <a:gd name="connsiteY10" fmla="*/ 667411 h 667411"/>
              <a:gd name="connsiteX11" fmla="*/ 1970217 w 2673098"/>
              <a:gd name="connsiteY11" fmla="*/ 333706 h 667411"/>
              <a:gd name="connsiteX12" fmla="*/ 1267335 w 2673098"/>
              <a:gd name="connsiteY12" fmla="*/ 0 h 667411"/>
              <a:gd name="connsiteX13" fmla="*/ 1547772 w 2673098"/>
              <a:gd name="connsiteY13" fmla="*/ 0 h 667411"/>
              <a:gd name="connsiteX14" fmla="*/ 1828208 w 2673098"/>
              <a:gd name="connsiteY14" fmla="*/ 333706 h 667411"/>
              <a:gd name="connsiteX15" fmla="*/ 1547772 w 2673098"/>
              <a:gd name="connsiteY15" fmla="*/ 667411 h 667411"/>
              <a:gd name="connsiteX16" fmla="*/ 1267335 w 2673098"/>
              <a:gd name="connsiteY16" fmla="*/ 667411 h 667411"/>
              <a:gd name="connsiteX17" fmla="*/ 1547772 w 2673098"/>
              <a:gd name="connsiteY17" fmla="*/ 333706 h 667411"/>
              <a:gd name="connsiteX18" fmla="*/ 844890 w 2673098"/>
              <a:gd name="connsiteY18" fmla="*/ 0 h 667411"/>
              <a:gd name="connsiteX19" fmla="*/ 1125327 w 2673098"/>
              <a:gd name="connsiteY19" fmla="*/ 0 h 667411"/>
              <a:gd name="connsiteX20" fmla="*/ 1405763 w 2673098"/>
              <a:gd name="connsiteY20" fmla="*/ 333706 h 667411"/>
              <a:gd name="connsiteX21" fmla="*/ 1125327 w 2673098"/>
              <a:gd name="connsiteY21" fmla="*/ 667411 h 667411"/>
              <a:gd name="connsiteX22" fmla="*/ 844890 w 2673098"/>
              <a:gd name="connsiteY22" fmla="*/ 667411 h 667411"/>
              <a:gd name="connsiteX23" fmla="*/ 1125327 w 2673098"/>
              <a:gd name="connsiteY23" fmla="*/ 333706 h 667411"/>
              <a:gd name="connsiteX24" fmla="*/ 422445 w 2673098"/>
              <a:gd name="connsiteY24" fmla="*/ 0 h 667411"/>
              <a:gd name="connsiteX25" fmla="*/ 702882 w 2673098"/>
              <a:gd name="connsiteY25" fmla="*/ 0 h 667411"/>
              <a:gd name="connsiteX26" fmla="*/ 983318 w 2673098"/>
              <a:gd name="connsiteY26" fmla="*/ 333706 h 667411"/>
              <a:gd name="connsiteX27" fmla="*/ 702882 w 2673098"/>
              <a:gd name="connsiteY27" fmla="*/ 667411 h 667411"/>
              <a:gd name="connsiteX28" fmla="*/ 422445 w 2673098"/>
              <a:gd name="connsiteY28" fmla="*/ 667411 h 667411"/>
              <a:gd name="connsiteX29" fmla="*/ 702882 w 2673098"/>
              <a:gd name="connsiteY29" fmla="*/ 333706 h 667411"/>
              <a:gd name="connsiteX30" fmla="*/ 0 w 2673098"/>
              <a:gd name="connsiteY30" fmla="*/ 0 h 667411"/>
              <a:gd name="connsiteX31" fmla="*/ 280437 w 2673098"/>
              <a:gd name="connsiteY31" fmla="*/ 0 h 667411"/>
              <a:gd name="connsiteX32" fmla="*/ 560873 w 2673098"/>
              <a:gd name="connsiteY32" fmla="*/ 333706 h 667411"/>
              <a:gd name="connsiteX33" fmla="*/ 280437 w 2673098"/>
              <a:gd name="connsiteY33" fmla="*/ 667411 h 667411"/>
              <a:gd name="connsiteX34" fmla="*/ 0 w 2673098"/>
              <a:gd name="connsiteY34" fmla="*/ 667411 h 667411"/>
              <a:gd name="connsiteX35" fmla="*/ 280437 w 2673098"/>
              <a:gd name="connsiteY35" fmla="*/ 333706 h 667411"/>
            </a:gdLst>
            <a:ahLst/>
            <a:cxnLst/>
            <a:rect l="l" t="t" r="r" b="b"/>
            <a:pathLst>
              <a:path w="2673098" h="667411">
                <a:moveTo>
                  <a:pt x="2112225" y="0"/>
                </a:moveTo>
                <a:lnTo>
                  <a:pt x="2392662" y="0"/>
                </a:lnTo>
                <a:lnTo>
                  <a:pt x="2673098" y="333706"/>
                </a:lnTo>
                <a:lnTo>
                  <a:pt x="2392662" y="667411"/>
                </a:lnTo>
                <a:lnTo>
                  <a:pt x="2112225" y="667411"/>
                </a:lnTo>
                <a:lnTo>
                  <a:pt x="2392662" y="333706"/>
                </a:lnTo>
                <a:close/>
                <a:moveTo>
                  <a:pt x="1689780" y="0"/>
                </a:moveTo>
                <a:lnTo>
                  <a:pt x="1970217" y="0"/>
                </a:lnTo>
                <a:lnTo>
                  <a:pt x="2250653" y="333706"/>
                </a:lnTo>
                <a:lnTo>
                  <a:pt x="1970217" y="667411"/>
                </a:lnTo>
                <a:lnTo>
                  <a:pt x="1689780" y="667411"/>
                </a:lnTo>
                <a:lnTo>
                  <a:pt x="1970217" y="333706"/>
                </a:lnTo>
                <a:close/>
                <a:moveTo>
                  <a:pt x="1267335" y="0"/>
                </a:moveTo>
                <a:lnTo>
                  <a:pt x="1547772" y="0"/>
                </a:lnTo>
                <a:lnTo>
                  <a:pt x="1828208" y="333706"/>
                </a:lnTo>
                <a:lnTo>
                  <a:pt x="1547772" y="667411"/>
                </a:lnTo>
                <a:lnTo>
                  <a:pt x="1267335" y="667411"/>
                </a:lnTo>
                <a:lnTo>
                  <a:pt x="1547772" y="333706"/>
                </a:lnTo>
                <a:close/>
                <a:moveTo>
                  <a:pt x="844890" y="0"/>
                </a:moveTo>
                <a:lnTo>
                  <a:pt x="1125327" y="0"/>
                </a:lnTo>
                <a:lnTo>
                  <a:pt x="1405763" y="333706"/>
                </a:lnTo>
                <a:lnTo>
                  <a:pt x="1125327" y="667411"/>
                </a:lnTo>
                <a:lnTo>
                  <a:pt x="844890" y="667411"/>
                </a:lnTo>
                <a:lnTo>
                  <a:pt x="1125327" y="333706"/>
                </a:lnTo>
                <a:close/>
                <a:moveTo>
                  <a:pt x="422445" y="0"/>
                </a:moveTo>
                <a:lnTo>
                  <a:pt x="702882" y="0"/>
                </a:lnTo>
                <a:lnTo>
                  <a:pt x="983318" y="333706"/>
                </a:lnTo>
                <a:lnTo>
                  <a:pt x="702882" y="667411"/>
                </a:lnTo>
                <a:lnTo>
                  <a:pt x="422445" y="667411"/>
                </a:lnTo>
                <a:lnTo>
                  <a:pt x="702882" y="333706"/>
                </a:lnTo>
                <a:close/>
                <a:moveTo>
                  <a:pt x="0" y="0"/>
                </a:moveTo>
                <a:lnTo>
                  <a:pt x="280437" y="0"/>
                </a:lnTo>
                <a:lnTo>
                  <a:pt x="560873" y="333706"/>
                </a:lnTo>
                <a:lnTo>
                  <a:pt x="280437" y="667411"/>
                </a:lnTo>
                <a:lnTo>
                  <a:pt x="0" y="667411"/>
                </a:lnTo>
                <a:lnTo>
                  <a:pt x="280437" y="3337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1">
                  <a:alpha val="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508991" y="4755475"/>
            <a:ext cx="4628078" cy="0"/>
          </a:xfrm>
          <a:prstGeom prst="line">
            <a:avLst/>
          </a:prstGeom>
          <a:noFill/>
          <a:ln w="117475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/>
                </a:gs>
              </a:gsLst>
              <a:lin ang="7800000" scaled="0"/>
            </a:gradFill>
            <a:miter/>
          </a:ln>
        </p:spPr>
      </p:cxnSp>
      <p:sp>
        <p:nvSpPr>
          <p:cNvPr id="17" name="标题 1"/>
          <p:cNvSpPr txBox="1"/>
          <p:nvPr/>
        </p:nvSpPr>
        <p:spPr>
          <a:xfrm>
            <a:off x="2823030" y="801039"/>
            <a:ext cx="1566992" cy="2248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171450" y="-209550"/>
            <a:ext cx="12458700" cy="715327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21280103">
            <a:off x="2677881" y="1840377"/>
            <a:ext cx="1656000" cy="1656000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101600" dir="5400000" algn="t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345881" y="4390663"/>
            <a:ext cx="4320000" cy="103336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13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运用简洁明了的语言和标准规范的动作示范，让学生快速建立正确的动作表象。教师先进行完整、流畅的动作示范，让学生对动作有整体的直观感受，再进行细致的分解示范，边示范边清晰强调每个动作的关键要点。
在讲解过程中，结合动作要点，如持球姿势、发力顺序、出手动作等，进行详细说明，帮助学生更好地掌握动作细节。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345881" y="3902267"/>
            <a:ext cx="4320000" cy="338554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讲解示范法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929246" y="2068213"/>
            <a:ext cx="1153270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467930">
            <a:off x="7845419" y="1840377"/>
            <a:ext cx="1656000" cy="1656000"/>
          </a:xfrm>
          <a:prstGeom prst="roundRect">
            <a:avLst/>
          </a:prstGeom>
          <a:solidFill>
            <a:schemeClr val="accent2"/>
          </a:solidFill>
          <a:ln w="12700" cap="sq">
            <a:noFill/>
            <a:miter/>
          </a:ln>
          <a:effectLst>
            <a:outerShdw blurRad="254000" dist="101600" dir="5400000" algn="t" rotWithShape="0">
              <a:schemeClr val="accent2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513419" y="4390663"/>
            <a:ext cx="4320000" cy="103336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0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将完整的原地单手肩上投篮动作分解为多个部分，由简至繁、循序渐进地引导学生逐步掌握。从原地无球模仿练习到原地持球投篮练习，再到有防守投篮练习，帮助学生逐步攻克技术难关。
在分解练习中，教师注重学生动作的规范性，及时纠正错误动作，如持球姿势不正确、发力顺序混乱等，确保学生养成良好的技术习惯。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513419" y="3902267"/>
            <a:ext cx="4320000" cy="338554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分解练习法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096784" y="2068213"/>
            <a:ext cx="1153270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2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881648" y="2460376"/>
            <a:ext cx="416003" cy="416003"/>
          </a:xfrm>
          <a:prstGeom prst="chevron">
            <a:avLst/>
          </a:prstGeom>
          <a:solidFill>
            <a:schemeClr val="bg1">
              <a:lumMod val="8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48082" y="220652"/>
            <a:ext cx="1003609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99CB38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讲解示范与练习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47788" y="211125"/>
            <a:ext cx="178984" cy="142532"/>
          </a:xfrm>
          <a:custGeom>
            <a:avLst/>
            <a:gdLst/>
            <a:ahLst/>
            <a:cxnLst/>
            <a:rect l="l" t="t" r="r" b="b"/>
            <a:pathLst>
              <a:path w="178984" h="142532">
                <a:moveTo>
                  <a:pt x="121234" y="0"/>
                </a:moveTo>
                <a:lnTo>
                  <a:pt x="178984" y="11878"/>
                </a:lnTo>
                <a:lnTo>
                  <a:pt x="152772" y="142532"/>
                </a:lnTo>
                <a:lnTo>
                  <a:pt x="94612" y="131064"/>
                </a:lnTo>
                <a:close/>
                <a:moveTo>
                  <a:pt x="26623" y="0"/>
                </a:moveTo>
                <a:lnTo>
                  <a:pt x="84373" y="11878"/>
                </a:lnTo>
                <a:lnTo>
                  <a:pt x="57750" y="142532"/>
                </a:lnTo>
                <a:lnTo>
                  <a:pt x="0" y="1310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641</Words>
  <Application>Microsoft Office PowerPoint</Application>
  <PresentationFormat>宽屏</PresentationFormat>
  <Paragraphs>87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Source Han Sans CN Bold</vt:lpstr>
      <vt:lpstr>Arial</vt:lpstr>
      <vt:lpstr>OPPOSans B</vt:lpstr>
      <vt:lpstr>OPPOSans H</vt:lpstr>
      <vt:lpstr>OPPOSans R</vt:lpstr>
      <vt:lpstr>Source Han Sans</vt:lpstr>
      <vt:lpstr>OPPOSans 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1</cp:revision>
  <dcterms:modified xsi:type="dcterms:W3CDTF">2025-02-21T00:39:44Z</dcterms:modified>
</cp:coreProperties>
</file>