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embeddedFontLst>
    <p:embeddedFont>
      <p:font typeface="OPPOSans H" panose="020B0604020202020204" charset="-122"/>
      <p:regular r:id="rId21"/>
    </p:embeddedFont>
    <p:embeddedFont>
      <p:font typeface="Source Han Sans" panose="020B0604020202020204" charset="-128"/>
      <p:regular r:id="rId22"/>
    </p:embeddedFont>
    <p:embeddedFont>
      <p:font typeface="Source Han Sans CN Bold" panose="020B0604020202020204" charset="-128"/>
      <p:regular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-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8000"/>
          </a:blip>
          <a:srcRect t="7824" b="7824"/>
          <a:stretch>
            <a:fillRect/>
          </a:stretch>
        </p:blipFill>
        <p:spPr>
          <a:xfrm>
            <a:off x="71840" y="21730"/>
            <a:ext cx="1219199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067" r="11067"/>
          <a:stretch>
            <a:fillRect/>
          </a:stretch>
        </p:blipFill>
        <p:spPr>
          <a:xfrm>
            <a:off x="6977054" y="1"/>
            <a:ext cx="5214946" cy="4471566"/>
          </a:xfrm>
          <a:custGeom>
            <a:avLst/>
            <a:gdLst>
              <a:gd name="connsiteX0" fmla="*/ 0 w 5214946"/>
              <a:gd name="connsiteY0" fmla="*/ 0 h 4471566"/>
              <a:gd name="connsiteX1" fmla="*/ 5214946 w 5214946"/>
              <a:gd name="connsiteY1" fmla="*/ 0 h 4471566"/>
              <a:gd name="connsiteX2" fmla="*/ 5214946 w 5214946"/>
              <a:gd name="connsiteY2" fmla="*/ 4471566 h 4471566"/>
              <a:gd name="connsiteX3" fmla="*/ 2276820 w 5214946"/>
              <a:gd name="connsiteY3" fmla="*/ 4471566 h 4471566"/>
            </a:gdLst>
            <a:ahLst/>
            <a:cxnLst/>
            <a:rect l="l" t="t" r="r" b="b"/>
            <a:pathLst>
              <a:path w="5214946" h="4471566">
                <a:moveTo>
                  <a:pt x="0" y="0"/>
                </a:moveTo>
                <a:lnTo>
                  <a:pt x="5214946" y="0"/>
                </a:lnTo>
                <a:lnTo>
                  <a:pt x="5214946" y="4471566"/>
                </a:lnTo>
                <a:lnTo>
                  <a:pt x="2276820" y="447156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870949" y="0"/>
            <a:ext cx="5321051" cy="6858000"/>
          </a:xfrm>
          <a:custGeom>
            <a:avLst/>
            <a:gdLst>
              <a:gd name="connsiteX0" fmla="*/ 121557 w 5593855"/>
              <a:gd name="connsiteY0" fmla="*/ 0 h 6858000"/>
              <a:gd name="connsiteX1" fmla="*/ 4887191 w 5593855"/>
              <a:gd name="connsiteY1" fmla="*/ 0 h 6858000"/>
              <a:gd name="connsiteX2" fmla="*/ 5321051 w 5593855"/>
              <a:gd name="connsiteY2" fmla="*/ 0 h 6858000"/>
              <a:gd name="connsiteX3" fmla="*/ 5593855 w 5593855"/>
              <a:gd name="connsiteY3" fmla="*/ 0 h 6858000"/>
              <a:gd name="connsiteX4" fmla="*/ 5593855 w 5593855"/>
              <a:gd name="connsiteY4" fmla="*/ 6858000 h 6858000"/>
              <a:gd name="connsiteX5" fmla="*/ 5321051 w 5593855"/>
              <a:gd name="connsiteY5" fmla="*/ 6858000 h 6858000"/>
              <a:gd name="connsiteX6" fmla="*/ 4887191 w 5593855"/>
              <a:gd name="connsiteY6" fmla="*/ 6858000 h 6858000"/>
              <a:gd name="connsiteX7" fmla="*/ 0 w 5593855"/>
              <a:gd name="connsiteY7" fmla="*/ 6858000 h 6858000"/>
              <a:gd name="connsiteX8" fmla="*/ 0 w 5593855"/>
              <a:gd name="connsiteY8" fmla="*/ 6857999 h 6858000"/>
              <a:gd name="connsiteX9" fmla="*/ 4122055 w 5593855"/>
              <a:gd name="connsiteY9" fmla="*/ 6857999 h 6858000"/>
            </a:gdLst>
            <a:ahLst/>
            <a:cxnLst/>
            <a:rect l="l" t="t" r="r" b="b"/>
            <a:pathLst>
              <a:path w="5593855" h="6858000">
                <a:moveTo>
                  <a:pt x="121557" y="0"/>
                </a:moveTo>
                <a:lnTo>
                  <a:pt x="4887191" y="0"/>
                </a:lnTo>
                <a:lnTo>
                  <a:pt x="5321051" y="0"/>
                </a:lnTo>
                <a:lnTo>
                  <a:pt x="5593855" y="0"/>
                </a:lnTo>
                <a:lnTo>
                  <a:pt x="5593855" y="6858000"/>
                </a:lnTo>
                <a:lnTo>
                  <a:pt x="5321051" y="6858000"/>
                </a:lnTo>
                <a:lnTo>
                  <a:pt x="4887191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122055" y="6857999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184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9788738">
            <a:off x="8731420" y="-631189"/>
            <a:ext cx="320416" cy="8120378"/>
          </a:xfrm>
          <a:custGeom>
            <a:avLst/>
            <a:gdLst>
              <a:gd name="connsiteX0" fmla="*/ 1 w 320416"/>
              <a:gd name="connsiteY0" fmla="*/ 0 h 8120378"/>
              <a:gd name="connsiteX1" fmla="*/ 320413 w 320416"/>
              <a:gd name="connsiteY1" fmla="*/ 186392 h 8120378"/>
              <a:gd name="connsiteX2" fmla="*/ 320416 w 320416"/>
              <a:gd name="connsiteY2" fmla="*/ 186395 h 8120378"/>
              <a:gd name="connsiteX3" fmla="*/ 320415 w 320416"/>
              <a:gd name="connsiteY3" fmla="*/ 8120378 h 8120378"/>
              <a:gd name="connsiteX4" fmla="*/ 320411 w 320416"/>
              <a:gd name="connsiteY4" fmla="*/ 8120375 h 8120378"/>
              <a:gd name="connsiteX5" fmla="*/ 0 w 320416"/>
              <a:gd name="connsiteY5" fmla="*/ 7785305 h 8120378"/>
            </a:gdLst>
            <a:ahLst/>
            <a:cxnLst/>
            <a:rect l="l" t="t" r="r" b="b"/>
            <a:pathLst>
              <a:path w="320416" h="8120378">
                <a:moveTo>
                  <a:pt x="1" y="0"/>
                </a:moveTo>
                <a:lnTo>
                  <a:pt x="320413" y="186392"/>
                </a:lnTo>
                <a:lnTo>
                  <a:pt x="320416" y="186395"/>
                </a:lnTo>
                <a:lnTo>
                  <a:pt x="320415" y="8120378"/>
                </a:lnTo>
                <a:lnTo>
                  <a:pt x="320411" y="8120375"/>
                </a:lnTo>
                <a:lnTo>
                  <a:pt x="0" y="778530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miter/>
          </a:ln>
          <a:effectLst>
            <a:outerShdw blurRad="254000" dist="38100" dir="8100000" sx="103000" sy="103000" algn="tr" rotWithShape="0">
              <a:schemeClr val="accent1"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265333" y="2722217"/>
            <a:ext cx="5926667" cy="4135783"/>
          </a:xfrm>
          <a:custGeom>
            <a:avLst/>
            <a:gdLst>
              <a:gd name="connsiteX0" fmla="*/ 3347168 w 5926667"/>
              <a:gd name="connsiteY0" fmla="*/ 0 h 4135783"/>
              <a:gd name="connsiteX1" fmla="*/ 5878120 w 5926667"/>
              <a:gd name="connsiteY1" fmla="*/ 1156696 h 4135783"/>
              <a:gd name="connsiteX2" fmla="*/ 5926667 w 5926667"/>
              <a:gd name="connsiteY2" fmla="*/ 1216244 h 4135783"/>
              <a:gd name="connsiteX3" fmla="*/ 5926667 w 5926667"/>
              <a:gd name="connsiteY3" fmla="*/ 4135783 h 4135783"/>
              <a:gd name="connsiteX4" fmla="*/ 94558 w 5926667"/>
              <a:gd name="connsiteY4" fmla="*/ 4135783 h 4135783"/>
              <a:gd name="connsiteX5" fmla="*/ 85712 w 5926667"/>
              <a:gd name="connsiteY5" fmla="*/ 4103082 h 4135783"/>
              <a:gd name="connsiteX6" fmla="*/ 0 w 5926667"/>
              <a:gd name="connsiteY6" fmla="*/ 3347167 h 4135783"/>
              <a:gd name="connsiteX7" fmla="*/ 3347168 w 5926667"/>
              <a:gd name="connsiteY7" fmla="*/ 0 h 4135783"/>
            </a:gdLst>
            <a:ahLst/>
            <a:cxnLst/>
            <a:rect l="l" t="t" r="r" b="b"/>
            <a:pathLst>
              <a:path w="5926667" h="4135783">
                <a:moveTo>
                  <a:pt x="3347168" y="0"/>
                </a:moveTo>
                <a:cubicBezTo>
                  <a:pt x="4358116" y="0"/>
                  <a:pt x="5264385" y="448184"/>
                  <a:pt x="5878120" y="1156696"/>
                </a:cubicBezTo>
                <a:lnTo>
                  <a:pt x="5926667" y="1216244"/>
                </a:lnTo>
                <a:lnTo>
                  <a:pt x="5926667" y="4135783"/>
                </a:lnTo>
                <a:lnTo>
                  <a:pt x="94558" y="4135783"/>
                </a:lnTo>
                <a:lnTo>
                  <a:pt x="85712" y="4103082"/>
                </a:lnTo>
                <a:cubicBezTo>
                  <a:pt x="29636" y="3860162"/>
                  <a:pt x="0" y="3607126"/>
                  <a:pt x="0" y="3347167"/>
                </a:cubicBezTo>
                <a:cubicBezTo>
                  <a:pt x="0" y="1498577"/>
                  <a:pt x="1498578" y="0"/>
                  <a:pt x="3347168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/>
          </a:ln>
          <a:effectLst>
            <a:outerShdw blurRad="428625" sx="102000" sy="102000" algn="ctr" rotWithShape="0">
              <a:srgbClr val="1B3698">
                <a:alpha val="14000"/>
              </a:srgbClr>
            </a:outerShdw>
          </a:effectLst>
        </p:spPr>
        <p:txBody>
          <a:bodyPr vert="horz" wrap="square" lIns="114300" tIns="57150" rIns="114300" bIns="571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alphaModFix/>
          </a:blip>
          <a:srcRect l="2191" r="2191"/>
          <a:stretch>
            <a:fillRect/>
          </a:stretch>
        </p:blipFill>
        <p:spPr>
          <a:xfrm>
            <a:off x="6486046" y="2878668"/>
            <a:ext cx="5705954" cy="3979333"/>
          </a:xfrm>
          <a:custGeom>
            <a:avLst/>
            <a:gdLst>
              <a:gd name="connsiteX0" fmla="*/ 3110473 w 5705954"/>
              <a:gd name="connsiteY0" fmla="*/ 0 h 3979333"/>
              <a:gd name="connsiteX1" fmla="*/ 5689726 w 5705954"/>
              <a:gd name="connsiteY1" fmla="*/ 1371379 h 3979333"/>
              <a:gd name="connsiteX2" fmla="*/ 5705954 w 5705954"/>
              <a:gd name="connsiteY2" fmla="*/ 1398091 h 3979333"/>
              <a:gd name="connsiteX3" fmla="*/ 5705954 w 5705954"/>
              <a:gd name="connsiteY3" fmla="*/ 3979333 h 3979333"/>
              <a:gd name="connsiteX4" fmla="*/ 124666 w 5705954"/>
              <a:gd name="connsiteY4" fmla="*/ 3979333 h 3979333"/>
              <a:gd name="connsiteX5" fmla="*/ 79651 w 5705954"/>
              <a:gd name="connsiteY5" fmla="*/ 3812933 h 3979333"/>
              <a:gd name="connsiteX6" fmla="*/ 0 w 5705954"/>
              <a:gd name="connsiteY6" fmla="*/ 3110473 h 3979333"/>
              <a:gd name="connsiteX7" fmla="*/ 3110473 w 5705954"/>
              <a:gd name="connsiteY7" fmla="*/ 0 h 3979333"/>
            </a:gdLst>
            <a:ahLst/>
            <a:cxnLst/>
            <a:rect l="l" t="t" r="r" b="b"/>
            <a:pathLst>
              <a:path w="5705954" h="3979333">
                <a:moveTo>
                  <a:pt x="3110473" y="0"/>
                </a:moveTo>
                <a:cubicBezTo>
                  <a:pt x="4184140" y="0"/>
                  <a:pt x="5130753" y="543987"/>
                  <a:pt x="5689726" y="1371379"/>
                </a:cubicBezTo>
                <a:lnTo>
                  <a:pt x="5705954" y="1398091"/>
                </a:lnTo>
                <a:lnTo>
                  <a:pt x="5705954" y="3979333"/>
                </a:lnTo>
                <a:lnTo>
                  <a:pt x="124666" y="3979333"/>
                </a:lnTo>
                <a:lnTo>
                  <a:pt x="79651" y="3812933"/>
                </a:lnTo>
                <a:cubicBezTo>
                  <a:pt x="27540" y="3587191"/>
                  <a:pt x="0" y="3352048"/>
                  <a:pt x="0" y="3110473"/>
                </a:cubicBezTo>
                <a:cubicBezTo>
                  <a:pt x="0" y="1392606"/>
                  <a:pt x="1392606" y="0"/>
                  <a:pt x="311047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1" name="标题 1"/>
          <p:cNvSpPr txBox="1"/>
          <p:nvPr/>
        </p:nvSpPr>
        <p:spPr>
          <a:xfrm>
            <a:off x="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79174" y="1369927"/>
            <a:ext cx="6221695" cy="228620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5300" dirty="0" err="1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全场紧逼人盯人防守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8592364" y="3032222"/>
            <a:ext cx="2871636" cy="2159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教师完整示范全场紧逼人盯人防守配合，让学生对战术流程有整体认识；再分解示范各环节，边做边讲解要点，如防守姿势、选位、移动、配合等，便于学生逐个环节学习与掌握。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740700" y="3032221"/>
            <a:ext cx="2833068" cy="2159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ctr"/>
          <a:lstStyle/>
          <a:p>
            <a:pPr algn="r">
              <a:lnSpc>
                <a:spcPct val="150000"/>
              </a:lnSpc>
            </a:pPr>
            <a:r>
              <a:rPr kumimoji="1" lang="en-US" altLang="zh-CN" sz="1229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运用简洁语言讲解全场紧逼人盯人防守的概念、战术要点及运用时机，让学生在理论层面建立正确的防守概念。结合标准动作示范，将防守姿势、移动、抢断、封堵等要点直观呈现，如防守姿势的保持、脚步移动的规范等，帮助学生更好地理解与记忆战术细节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3946281" y="3127969"/>
            <a:ext cx="2282306" cy="1967504"/>
          </a:xfrm>
          <a:prstGeom prst="hexagon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45720" rtlCol="0" anchor="b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792139" y="3825954"/>
            <a:ext cx="590589" cy="571535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937547" y="3127969"/>
            <a:ext cx="2282306" cy="1967504"/>
          </a:xfrm>
          <a:prstGeom prst="hexagon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762000" dist="2540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0" tIns="0" rIns="0" bIns="45720" rtlCol="0" anchor="b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777757" y="3821961"/>
            <a:ext cx="614860" cy="579520"/>
          </a:xfrm>
          <a:custGeom>
            <a:avLst/>
            <a:gdLst>
              <a:gd name="connsiteX0" fmla="*/ 1110072 w 1498885"/>
              <a:gd name="connsiteY0" fmla="*/ 1039039 h 1412736"/>
              <a:gd name="connsiteX1" fmla="*/ 1149511 w 1498885"/>
              <a:gd name="connsiteY1" fmla="*/ 1055363 h 1412736"/>
              <a:gd name="connsiteX2" fmla="*/ 1371451 w 1498885"/>
              <a:gd name="connsiteY2" fmla="*/ 1277303 h 1412736"/>
              <a:gd name="connsiteX3" fmla="*/ 1371451 w 1498885"/>
              <a:gd name="connsiteY3" fmla="*/ 1356182 h 1412736"/>
              <a:gd name="connsiteX4" fmla="*/ 1332012 w 1498885"/>
              <a:gd name="connsiteY4" fmla="*/ 1372553 h 1412736"/>
              <a:gd name="connsiteX5" fmla="*/ 1292572 w 1498885"/>
              <a:gd name="connsiteY5" fmla="*/ 1356182 h 1412736"/>
              <a:gd name="connsiteX6" fmla="*/ 1070632 w 1498885"/>
              <a:gd name="connsiteY6" fmla="*/ 1134242 h 1412736"/>
              <a:gd name="connsiteX7" fmla="*/ 1070632 w 1498885"/>
              <a:gd name="connsiteY7" fmla="*/ 1055363 h 1412736"/>
              <a:gd name="connsiteX8" fmla="*/ 1110072 w 1498885"/>
              <a:gd name="connsiteY8" fmla="*/ 1039039 h 1412736"/>
              <a:gd name="connsiteX9" fmla="*/ 1110072 w 1498885"/>
              <a:gd name="connsiteY9" fmla="*/ 705989 h 1412736"/>
              <a:gd name="connsiteX10" fmla="*/ 1443075 w 1498885"/>
              <a:gd name="connsiteY10" fmla="*/ 705989 h 1412736"/>
              <a:gd name="connsiteX11" fmla="*/ 1498885 w 1498885"/>
              <a:gd name="connsiteY11" fmla="*/ 761800 h 1412736"/>
              <a:gd name="connsiteX12" fmla="*/ 1443075 w 1498885"/>
              <a:gd name="connsiteY12" fmla="*/ 817611 h 1412736"/>
              <a:gd name="connsiteX13" fmla="*/ 1110072 w 1498885"/>
              <a:gd name="connsiteY13" fmla="*/ 817611 h 1412736"/>
              <a:gd name="connsiteX14" fmla="*/ 1054261 w 1498885"/>
              <a:gd name="connsiteY14" fmla="*/ 761800 h 1412736"/>
              <a:gd name="connsiteX15" fmla="*/ 1110072 w 1498885"/>
              <a:gd name="connsiteY15" fmla="*/ 705989 h 1412736"/>
              <a:gd name="connsiteX16" fmla="*/ 1332012 w 1498885"/>
              <a:gd name="connsiteY16" fmla="*/ 151093 h 1412736"/>
              <a:gd name="connsiteX17" fmla="*/ 1371451 w 1498885"/>
              <a:gd name="connsiteY17" fmla="*/ 167418 h 1412736"/>
              <a:gd name="connsiteX18" fmla="*/ 1371451 w 1498885"/>
              <a:gd name="connsiteY18" fmla="*/ 246297 h 1412736"/>
              <a:gd name="connsiteX19" fmla="*/ 1149511 w 1498885"/>
              <a:gd name="connsiteY19" fmla="*/ 468236 h 1412736"/>
              <a:gd name="connsiteX20" fmla="*/ 1110072 w 1498885"/>
              <a:gd name="connsiteY20" fmla="*/ 484608 h 1412736"/>
              <a:gd name="connsiteX21" fmla="*/ 1070632 w 1498885"/>
              <a:gd name="connsiteY21" fmla="*/ 468236 h 1412736"/>
              <a:gd name="connsiteX22" fmla="*/ 1070632 w 1498885"/>
              <a:gd name="connsiteY22" fmla="*/ 389358 h 1412736"/>
              <a:gd name="connsiteX23" fmla="*/ 1292572 w 1498885"/>
              <a:gd name="connsiteY23" fmla="*/ 167418 h 1412736"/>
              <a:gd name="connsiteX24" fmla="*/ 1332012 w 1498885"/>
              <a:gd name="connsiteY24" fmla="*/ 151093 h 1412736"/>
              <a:gd name="connsiteX25" fmla="*/ 709724 w 1498885"/>
              <a:gd name="connsiteY25" fmla="*/ 111607 h 1412736"/>
              <a:gd name="connsiteX26" fmla="*/ 649635 w 1498885"/>
              <a:gd name="connsiteY26" fmla="*/ 127420 h 1412736"/>
              <a:gd name="connsiteX27" fmla="*/ 174129 w 1498885"/>
              <a:gd name="connsiteY27" fmla="*/ 394752 h 1412736"/>
              <a:gd name="connsiteX28" fmla="*/ 111621 w 1498885"/>
              <a:gd name="connsiteY28" fmla="*/ 501536 h 1412736"/>
              <a:gd name="connsiteX29" fmla="*/ 111621 w 1498885"/>
              <a:gd name="connsiteY29" fmla="*/ 910814 h 1412736"/>
              <a:gd name="connsiteX30" fmla="*/ 174129 w 1498885"/>
              <a:gd name="connsiteY30" fmla="*/ 1017598 h 1412736"/>
              <a:gd name="connsiteX31" fmla="*/ 649821 w 1498885"/>
              <a:gd name="connsiteY31" fmla="*/ 1284930 h 1412736"/>
              <a:gd name="connsiteX32" fmla="*/ 771674 w 1498885"/>
              <a:gd name="connsiteY32" fmla="*/ 1283814 h 1412736"/>
              <a:gd name="connsiteX33" fmla="*/ 832321 w 1498885"/>
              <a:gd name="connsiteY33" fmla="*/ 1178146 h 1412736"/>
              <a:gd name="connsiteX34" fmla="*/ 832321 w 1498885"/>
              <a:gd name="connsiteY34" fmla="*/ 234204 h 1412736"/>
              <a:gd name="connsiteX35" fmla="*/ 771674 w 1498885"/>
              <a:gd name="connsiteY35" fmla="*/ 128536 h 1412736"/>
              <a:gd name="connsiteX36" fmla="*/ 709724 w 1498885"/>
              <a:gd name="connsiteY36" fmla="*/ 111607 h 1412736"/>
              <a:gd name="connsiteX37" fmla="*/ 711864 w 1498885"/>
              <a:gd name="connsiteY37" fmla="*/ 9 h 1412736"/>
              <a:gd name="connsiteX38" fmla="*/ 828043 w 1498885"/>
              <a:gd name="connsiteY38" fmla="*/ 32356 h 1412736"/>
              <a:gd name="connsiteX39" fmla="*/ 943942 w 1498885"/>
              <a:gd name="connsiteY39" fmla="*/ 234390 h 1412736"/>
              <a:gd name="connsiteX40" fmla="*/ 943942 w 1498885"/>
              <a:gd name="connsiteY40" fmla="*/ 1178518 h 1412736"/>
              <a:gd name="connsiteX41" fmla="*/ 828043 w 1498885"/>
              <a:gd name="connsiteY41" fmla="*/ 1380552 h 1412736"/>
              <a:gd name="connsiteX42" fmla="*/ 709910 w 1498885"/>
              <a:gd name="connsiteY42" fmla="*/ 1412736 h 1412736"/>
              <a:gd name="connsiteX43" fmla="*/ 595126 w 1498885"/>
              <a:gd name="connsiteY43" fmla="*/ 1382413 h 1412736"/>
              <a:gd name="connsiteX44" fmla="*/ 119435 w 1498885"/>
              <a:gd name="connsiteY44" fmla="*/ 1115080 h 1412736"/>
              <a:gd name="connsiteX45" fmla="*/ 0 w 1498885"/>
              <a:gd name="connsiteY45" fmla="*/ 911000 h 1412736"/>
              <a:gd name="connsiteX46" fmla="*/ 0 w 1498885"/>
              <a:gd name="connsiteY46" fmla="*/ 501722 h 1412736"/>
              <a:gd name="connsiteX47" fmla="*/ 119435 w 1498885"/>
              <a:gd name="connsiteY47" fmla="*/ 297642 h 1412736"/>
              <a:gd name="connsiteX48" fmla="*/ 595126 w 1498885"/>
              <a:gd name="connsiteY48" fmla="*/ 30309 h 1412736"/>
              <a:gd name="connsiteX49" fmla="*/ 711864 w 1498885"/>
              <a:gd name="connsiteY49" fmla="*/ 9 h 1412736"/>
            </a:gdLst>
            <a:ahLst/>
            <a:cxnLst/>
            <a:rect l="l" t="t" r="r" b="b"/>
            <a:pathLst>
              <a:path w="1498885" h="1412736">
                <a:moveTo>
                  <a:pt x="1110072" y="1039039"/>
                </a:moveTo>
                <a:cubicBezTo>
                  <a:pt x="1124350" y="1039039"/>
                  <a:pt x="1138628" y="1044480"/>
                  <a:pt x="1149511" y="1055363"/>
                </a:cubicBezTo>
                <a:lnTo>
                  <a:pt x="1371451" y="1277303"/>
                </a:lnTo>
                <a:cubicBezTo>
                  <a:pt x="1393217" y="1299070"/>
                  <a:pt x="1393217" y="1334416"/>
                  <a:pt x="1371451" y="1356182"/>
                </a:cubicBezTo>
                <a:cubicBezTo>
                  <a:pt x="1360661" y="1366972"/>
                  <a:pt x="1346336" y="1372553"/>
                  <a:pt x="1332012" y="1372553"/>
                </a:cubicBezTo>
                <a:cubicBezTo>
                  <a:pt x="1317687" y="1372553"/>
                  <a:pt x="1303362" y="1367158"/>
                  <a:pt x="1292572" y="1356182"/>
                </a:cubicBezTo>
                <a:lnTo>
                  <a:pt x="1070632" y="1134242"/>
                </a:lnTo>
                <a:cubicBezTo>
                  <a:pt x="1048866" y="1112476"/>
                  <a:pt x="1048866" y="1077130"/>
                  <a:pt x="1070632" y="1055363"/>
                </a:cubicBezTo>
                <a:cubicBezTo>
                  <a:pt x="1081515" y="1044480"/>
                  <a:pt x="1095793" y="1039039"/>
                  <a:pt x="1110072" y="1039039"/>
                </a:cubicBezTo>
                <a:close/>
                <a:moveTo>
                  <a:pt x="1110072" y="705989"/>
                </a:moveTo>
                <a:lnTo>
                  <a:pt x="1443075" y="705989"/>
                </a:lnTo>
                <a:cubicBezTo>
                  <a:pt x="1473956" y="705989"/>
                  <a:pt x="1498885" y="730918"/>
                  <a:pt x="1498885" y="761800"/>
                </a:cubicBezTo>
                <a:cubicBezTo>
                  <a:pt x="1498885" y="792682"/>
                  <a:pt x="1473770" y="817611"/>
                  <a:pt x="1443075" y="817611"/>
                </a:cubicBezTo>
                <a:lnTo>
                  <a:pt x="1110072" y="817611"/>
                </a:lnTo>
                <a:cubicBezTo>
                  <a:pt x="1079190" y="817611"/>
                  <a:pt x="1054261" y="792682"/>
                  <a:pt x="1054261" y="761800"/>
                </a:cubicBezTo>
                <a:cubicBezTo>
                  <a:pt x="1054261" y="730918"/>
                  <a:pt x="1079190" y="705989"/>
                  <a:pt x="1110072" y="705989"/>
                </a:cubicBezTo>
                <a:close/>
                <a:moveTo>
                  <a:pt x="1332012" y="151093"/>
                </a:moveTo>
                <a:cubicBezTo>
                  <a:pt x="1346290" y="151093"/>
                  <a:pt x="1360568" y="156535"/>
                  <a:pt x="1371451" y="167418"/>
                </a:cubicBezTo>
                <a:cubicBezTo>
                  <a:pt x="1393217" y="189184"/>
                  <a:pt x="1393217" y="224530"/>
                  <a:pt x="1371451" y="246297"/>
                </a:cubicBezTo>
                <a:lnTo>
                  <a:pt x="1149511" y="468236"/>
                </a:lnTo>
                <a:cubicBezTo>
                  <a:pt x="1138721" y="479213"/>
                  <a:pt x="1124396" y="484608"/>
                  <a:pt x="1110072" y="484608"/>
                </a:cubicBezTo>
                <a:cubicBezTo>
                  <a:pt x="1095747" y="484608"/>
                  <a:pt x="1081422" y="479213"/>
                  <a:pt x="1070632" y="468236"/>
                </a:cubicBezTo>
                <a:cubicBezTo>
                  <a:pt x="1048866" y="446470"/>
                  <a:pt x="1048866" y="411124"/>
                  <a:pt x="1070632" y="389358"/>
                </a:cubicBezTo>
                <a:lnTo>
                  <a:pt x="1292572" y="167418"/>
                </a:lnTo>
                <a:cubicBezTo>
                  <a:pt x="1303455" y="156535"/>
                  <a:pt x="1317733" y="151093"/>
                  <a:pt x="1332012" y="151093"/>
                </a:cubicBezTo>
                <a:close/>
                <a:moveTo>
                  <a:pt x="709724" y="111607"/>
                </a:moveTo>
                <a:cubicBezTo>
                  <a:pt x="689074" y="111607"/>
                  <a:pt x="668610" y="116816"/>
                  <a:pt x="649635" y="127420"/>
                </a:cubicBezTo>
                <a:lnTo>
                  <a:pt x="174129" y="394752"/>
                </a:lnTo>
                <a:cubicBezTo>
                  <a:pt x="135620" y="416332"/>
                  <a:pt x="111621" y="457260"/>
                  <a:pt x="111621" y="501536"/>
                </a:cubicBezTo>
                <a:lnTo>
                  <a:pt x="111621" y="910814"/>
                </a:lnTo>
                <a:cubicBezTo>
                  <a:pt x="111621" y="955090"/>
                  <a:pt x="135620" y="996018"/>
                  <a:pt x="174129" y="1017598"/>
                </a:cubicBezTo>
                <a:lnTo>
                  <a:pt x="649821" y="1284930"/>
                </a:lnTo>
                <a:cubicBezTo>
                  <a:pt x="688144" y="1306510"/>
                  <a:pt x="733723" y="1306138"/>
                  <a:pt x="771674" y="1283814"/>
                </a:cubicBezTo>
                <a:cubicBezTo>
                  <a:pt x="809625" y="1261676"/>
                  <a:pt x="832321" y="1222050"/>
                  <a:pt x="832321" y="1178146"/>
                </a:cubicBezTo>
                <a:lnTo>
                  <a:pt x="832321" y="234204"/>
                </a:lnTo>
                <a:cubicBezTo>
                  <a:pt x="832321" y="190113"/>
                  <a:pt x="809625" y="150674"/>
                  <a:pt x="771674" y="128536"/>
                </a:cubicBezTo>
                <a:cubicBezTo>
                  <a:pt x="752326" y="117188"/>
                  <a:pt x="731118" y="111607"/>
                  <a:pt x="709724" y="111607"/>
                </a:cubicBezTo>
                <a:close/>
                <a:moveTo>
                  <a:pt x="711864" y="9"/>
                </a:moveTo>
                <a:cubicBezTo>
                  <a:pt x="751861" y="358"/>
                  <a:pt x="791766" y="11148"/>
                  <a:pt x="828043" y="32356"/>
                </a:cubicBezTo>
                <a:cubicBezTo>
                  <a:pt x="900596" y="74772"/>
                  <a:pt x="943942" y="150302"/>
                  <a:pt x="943942" y="234390"/>
                </a:cubicBezTo>
                <a:lnTo>
                  <a:pt x="943942" y="1178518"/>
                </a:lnTo>
                <a:cubicBezTo>
                  <a:pt x="943942" y="1262606"/>
                  <a:pt x="900596" y="1338136"/>
                  <a:pt x="828043" y="1380552"/>
                </a:cubicBezTo>
                <a:cubicBezTo>
                  <a:pt x="791208" y="1401946"/>
                  <a:pt x="750466" y="1412736"/>
                  <a:pt x="709910" y="1412736"/>
                </a:cubicBezTo>
                <a:cubicBezTo>
                  <a:pt x="670471" y="1412736"/>
                  <a:pt x="631217" y="1402691"/>
                  <a:pt x="595126" y="1382413"/>
                </a:cubicBezTo>
                <a:lnTo>
                  <a:pt x="119435" y="1115080"/>
                </a:lnTo>
                <a:cubicBezTo>
                  <a:pt x="45765" y="1073594"/>
                  <a:pt x="0" y="995460"/>
                  <a:pt x="0" y="911000"/>
                </a:cubicBezTo>
                <a:lnTo>
                  <a:pt x="0" y="501722"/>
                </a:lnTo>
                <a:cubicBezTo>
                  <a:pt x="0" y="417262"/>
                  <a:pt x="45765" y="338942"/>
                  <a:pt x="119435" y="297642"/>
                </a:cubicBezTo>
                <a:lnTo>
                  <a:pt x="595126" y="30309"/>
                </a:lnTo>
                <a:cubicBezTo>
                  <a:pt x="631775" y="9752"/>
                  <a:pt x="671866" y="-340"/>
                  <a:pt x="711864" y="9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cap="sq"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129231" y="1593941"/>
            <a:ext cx="9550400" cy="30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战术概念与要点讲解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29571" y="1620566"/>
            <a:ext cx="139485" cy="894034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讲解示范法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74001" y="2743353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574000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207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将全场紧逼人盯人防守拆分为防守姿势、移动、抢断、配合等多个环节，引导学生逐步练习。先进行无球模仿防守姿势与移动练习，让学生熟悉防守要点与协同防守态势；再进行抢断与封堵练习，强调预判传球路线、时机把握等技巧；最后结合防守配合，让学生在不同防守情况下做出合理反应。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954735" y="2743352"/>
            <a:ext cx="1418491" cy="141849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954736" y="4330768"/>
            <a:ext cx="3663264" cy="161209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0" bIns="36000" rtlCol="0" anchor="t"/>
          <a:lstStyle/>
          <a:p>
            <a:pPr algn="just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通过分步练习，学生逐步攻克战术难点，掌握每个环节技巧，为完整战术配合打下坚实基础。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845489" y="3396321"/>
            <a:ext cx="256249" cy="256249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12700" cap="sq">
            <a:noFill/>
            <a:miter/>
          </a:ln>
          <a:effectLst>
            <a:outerShdw blurRad="38100" dist="12700" dir="5400000" algn="ctr" rotWithShape="0">
              <a:srgbClr val="000000">
                <a:alpha val="15000"/>
              </a:srgbClr>
            </a:outerShdw>
          </a:effectLst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69751" y="1390426"/>
            <a:ext cx="476250" cy="377952"/>
          </a:xfrm>
          <a:custGeom>
            <a:avLst/>
            <a:gdLst>
              <a:gd name="connsiteX0" fmla="*/ 476250 w 476250"/>
              <a:gd name="connsiteY0" fmla="*/ 0 h 377952"/>
              <a:gd name="connsiteX1" fmla="*/ 476250 w 476250"/>
              <a:gd name="connsiteY1" fmla="*/ 81725 h 377952"/>
              <a:gd name="connsiteX2" fmla="*/ 367570 w 476250"/>
              <a:gd name="connsiteY2" fmla="*/ 187452 h 377952"/>
              <a:gd name="connsiteX3" fmla="*/ 476250 w 476250"/>
              <a:gd name="connsiteY3" fmla="*/ 187452 h 377952"/>
              <a:gd name="connsiteX4" fmla="*/ 476250 w 476250"/>
              <a:gd name="connsiteY4" fmla="*/ 377952 h 377952"/>
              <a:gd name="connsiteX5" fmla="*/ 285750 w 476250"/>
              <a:gd name="connsiteY5" fmla="*/ 377952 h 377952"/>
              <a:gd name="connsiteX6" fmla="*/ 285750 w 476250"/>
              <a:gd name="connsiteY6" fmla="*/ 187452 h 377952"/>
              <a:gd name="connsiteX7" fmla="*/ 476250 w 476250"/>
              <a:gd name="connsiteY7" fmla="*/ 0 h 377952"/>
              <a:gd name="connsiteX8" fmla="*/ 190500 w 476250"/>
              <a:gd name="connsiteY8" fmla="*/ 0 h 377952"/>
              <a:gd name="connsiteX9" fmla="*/ 190500 w 476250"/>
              <a:gd name="connsiteY9" fmla="*/ 81725 h 377952"/>
              <a:gd name="connsiteX10" fmla="*/ 81820 w 476250"/>
              <a:gd name="connsiteY10" fmla="*/ 187452 h 377952"/>
              <a:gd name="connsiteX11" fmla="*/ 190500 w 476250"/>
              <a:gd name="connsiteY11" fmla="*/ 187452 h 377952"/>
              <a:gd name="connsiteX12" fmla="*/ 190500 w 476250"/>
              <a:gd name="connsiteY12" fmla="*/ 377952 h 377952"/>
              <a:gd name="connsiteX13" fmla="*/ 0 w 476250"/>
              <a:gd name="connsiteY13" fmla="*/ 377952 h 377952"/>
              <a:gd name="connsiteX14" fmla="*/ 0 w 476250"/>
              <a:gd name="connsiteY14" fmla="*/ 187452 h 377952"/>
              <a:gd name="connsiteX15" fmla="*/ 190500 w 476250"/>
              <a:gd name="connsiteY15" fmla="*/ 0 h 377952"/>
            </a:gdLst>
            <a:ahLst/>
            <a:cxnLst/>
            <a:rect l="l" t="t" r="r" b="b"/>
            <a:pathLst>
              <a:path w="476250" h="377952">
                <a:moveTo>
                  <a:pt x="476250" y="0"/>
                </a:moveTo>
                <a:lnTo>
                  <a:pt x="476250" y="81725"/>
                </a:lnTo>
                <a:cubicBezTo>
                  <a:pt x="417383" y="81753"/>
                  <a:pt x="369219" y="128608"/>
                  <a:pt x="367570" y="187452"/>
                </a:cubicBezTo>
                <a:lnTo>
                  <a:pt x="476250" y="187452"/>
                </a:lnTo>
                <a:lnTo>
                  <a:pt x="476250" y="377952"/>
                </a:lnTo>
                <a:lnTo>
                  <a:pt x="285750" y="377952"/>
                </a:lnTo>
                <a:lnTo>
                  <a:pt x="285750" y="187452"/>
                </a:lnTo>
                <a:cubicBezTo>
                  <a:pt x="287415" y="83434"/>
                  <a:pt x="372219" y="-13"/>
                  <a:pt x="476250" y="0"/>
                </a:cubicBezTo>
                <a:close/>
                <a:moveTo>
                  <a:pt x="190500" y="0"/>
                </a:moveTo>
                <a:lnTo>
                  <a:pt x="190500" y="81725"/>
                </a:lnTo>
                <a:cubicBezTo>
                  <a:pt x="131633" y="81753"/>
                  <a:pt x="83469" y="128608"/>
                  <a:pt x="81820" y="187452"/>
                </a:cubicBezTo>
                <a:lnTo>
                  <a:pt x="190500" y="187452"/>
                </a:lnTo>
                <a:lnTo>
                  <a:pt x="190500" y="377952"/>
                </a:lnTo>
                <a:lnTo>
                  <a:pt x="0" y="377952"/>
                </a:lnTo>
                <a:lnTo>
                  <a:pt x="0" y="187452"/>
                </a:lnTo>
                <a:cubicBezTo>
                  <a:pt x="1665" y="83434"/>
                  <a:pt x="86469" y="-13"/>
                  <a:pt x="190500" y="0"/>
                </a:cubicBezTo>
                <a:close/>
              </a:path>
            </a:pathLst>
          </a:custGeom>
          <a:solidFill>
            <a:schemeClr val="accent1"/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65076" y="1448514"/>
            <a:ext cx="9846853" cy="12313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战术环节拆分与练习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991146" y="3160499"/>
            <a:ext cx="584200" cy="584200"/>
          </a:xfrm>
          <a:prstGeom prst="chevron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439446" y="3160499"/>
            <a:ext cx="584200" cy="584200"/>
          </a:xfrm>
          <a:prstGeom prst="chevron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分解练习法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8000"/>
          </a:blip>
          <a:srcRect t="7824" b="7824"/>
          <a:stretch>
            <a:fillRect/>
          </a:stretch>
        </p:blipFill>
        <p:spPr>
          <a:xfrm>
            <a:off x="2" y="0"/>
            <a:ext cx="1219199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067" r="11067"/>
          <a:stretch>
            <a:fillRect/>
          </a:stretch>
        </p:blipFill>
        <p:spPr>
          <a:xfrm>
            <a:off x="6977054" y="1"/>
            <a:ext cx="5214946" cy="4471566"/>
          </a:xfrm>
          <a:custGeom>
            <a:avLst/>
            <a:gdLst>
              <a:gd name="connsiteX0" fmla="*/ 0 w 5214946"/>
              <a:gd name="connsiteY0" fmla="*/ 0 h 4471566"/>
              <a:gd name="connsiteX1" fmla="*/ 5214946 w 5214946"/>
              <a:gd name="connsiteY1" fmla="*/ 0 h 4471566"/>
              <a:gd name="connsiteX2" fmla="*/ 5214946 w 5214946"/>
              <a:gd name="connsiteY2" fmla="*/ 4471566 h 4471566"/>
              <a:gd name="connsiteX3" fmla="*/ 2276820 w 5214946"/>
              <a:gd name="connsiteY3" fmla="*/ 4471566 h 4471566"/>
            </a:gdLst>
            <a:ahLst/>
            <a:cxnLst/>
            <a:rect l="l" t="t" r="r" b="b"/>
            <a:pathLst>
              <a:path w="5214946" h="4471566">
                <a:moveTo>
                  <a:pt x="0" y="0"/>
                </a:moveTo>
                <a:lnTo>
                  <a:pt x="5214946" y="0"/>
                </a:lnTo>
                <a:lnTo>
                  <a:pt x="5214946" y="4471566"/>
                </a:lnTo>
                <a:lnTo>
                  <a:pt x="2276820" y="447156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870949" y="0"/>
            <a:ext cx="5321051" cy="6858000"/>
          </a:xfrm>
          <a:custGeom>
            <a:avLst/>
            <a:gdLst>
              <a:gd name="connsiteX0" fmla="*/ 121557 w 5593855"/>
              <a:gd name="connsiteY0" fmla="*/ 0 h 6858000"/>
              <a:gd name="connsiteX1" fmla="*/ 4887191 w 5593855"/>
              <a:gd name="connsiteY1" fmla="*/ 0 h 6858000"/>
              <a:gd name="connsiteX2" fmla="*/ 5321051 w 5593855"/>
              <a:gd name="connsiteY2" fmla="*/ 0 h 6858000"/>
              <a:gd name="connsiteX3" fmla="*/ 5593855 w 5593855"/>
              <a:gd name="connsiteY3" fmla="*/ 0 h 6858000"/>
              <a:gd name="connsiteX4" fmla="*/ 5593855 w 5593855"/>
              <a:gd name="connsiteY4" fmla="*/ 6858000 h 6858000"/>
              <a:gd name="connsiteX5" fmla="*/ 5321051 w 5593855"/>
              <a:gd name="connsiteY5" fmla="*/ 6858000 h 6858000"/>
              <a:gd name="connsiteX6" fmla="*/ 4887191 w 5593855"/>
              <a:gd name="connsiteY6" fmla="*/ 6858000 h 6858000"/>
              <a:gd name="connsiteX7" fmla="*/ 0 w 5593855"/>
              <a:gd name="connsiteY7" fmla="*/ 6858000 h 6858000"/>
              <a:gd name="connsiteX8" fmla="*/ 0 w 5593855"/>
              <a:gd name="connsiteY8" fmla="*/ 6857999 h 6858000"/>
              <a:gd name="connsiteX9" fmla="*/ 4122055 w 5593855"/>
              <a:gd name="connsiteY9" fmla="*/ 6857999 h 6858000"/>
            </a:gdLst>
            <a:ahLst/>
            <a:cxnLst/>
            <a:rect l="l" t="t" r="r" b="b"/>
            <a:pathLst>
              <a:path w="5593855" h="6858000">
                <a:moveTo>
                  <a:pt x="121557" y="0"/>
                </a:moveTo>
                <a:lnTo>
                  <a:pt x="4887191" y="0"/>
                </a:lnTo>
                <a:lnTo>
                  <a:pt x="5321051" y="0"/>
                </a:lnTo>
                <a:lnTo>
                  <a:pt x="5593855" y="0"/>
                </a:lnTo>
                <a:lnTo>
                  <a:pt x="5593855" y="6858000"/>
                </a:lnTo>
                <a:lnTo>
                  <a:pt x="5321051" y="6858000"/>
                </a:lnTo>
                <a:lnTo>
                  <a:pt x="4887191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122055" y="6857999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9788738">
            <a:off x="8731420" y="-631189"/>
            <a:ext cx="320416" cy="8120378"/>
          </a:xfrm>
          <a:custGeom>
            <a:avLst/>
            <a:gdLst>
              <a:gd name="connsiteX0" fmla="*/ 1 w 320416"/>
              <a:gd name="connsiteY0" fmla="*/ 0 h 8120378"/>
              <a:gd name="connsiteX1" fmla="*/ 320413 w 320416"/>
              <a:gd name="connsiteY1" fmla="*/ 186392 h 8120378"/>
              <a:gd name="connsiteX2" fmla="*/ 320416 w 320416"/>
              <a:gd name="connsiteY2" fmla="*/ 186395 h 8120378"/>
              <a:gd name="connsiteX3" fmla="*/ 320415 w 320416"/>
              <a:gd name="connsiteY3" fmla="*/ 8120378 h 8120378"/>
              <a:gd name="connsiteX4" fmla="*/ 320411 w 320416"/>
              <a:gd name="connsiteY4" fmla="*/ 8120375 h 8120378"/>
              <a:gd name="connsiteX5" fmla="*/ 0 w 320416"/>
              <a:gd name="connsiteY5" fmla="*/ 7785305 h 8120378"/>
            </a:gdLst>
            <a:ahLst/>
            <a:cxnLst/>
            <a:rect l="l" t="t" r="r" b="b"/>
            <a:pathLst>
              <a:path w="320416" h="8120378">
                <a:moveTo>
                  <a:pt x="1" y="0"/>
                </a:moveTo>
                <a:lnTo>
                  <a:pt x="320413" y="186392"/>
                </a:lnTo>
                <a:lnTo>
                  <a:pt x="320416" y="186395"/>
                </a:lnTo>
                <a:lnTo>
                  <a:pt x="320415" y="8120378"/>
                </a:lnTo>
                <a:lnTo>
                  <a:pt x="320411" y="8120375"/>
                </a:lnTo>
                <a:lnTo>
                  <a:pt x="0" y="778530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miter/>
          </a:ln>
          <a:effectLst>
            <a:outerShdw blurRad="254000" dist="38100" dir="8100000" sx="103000" sy="103000" algn="tr" rotWithShape="0">
              <a:schemeClr val="accent1"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65333" y="2722217"/>
            <a:ext cx="5926667" cy="4135783"/>
          </a:xfrm>
          <a:custGeom>
            <a:avLst/>
            <a:gdLst>
              <a:gd name="connsiteX0" fmla="*/ 3347168 w 5926667"/>
              <a:gd name="connsiteY0" fmla="*/ 0 h 4135783"/>
              <a:gd name="connsiteX1" fmla="*/ 5878120 w 5926667"/>
              <a:gd name="connsiteY1" fmla="*/ 1156696 h 4135783"/>
              <a:gd name="connsiteX2" fmla="*/ 5926667 w 5926667"/>
              <a:gd name="connsiteY2" fmla="*/ 1216244 h 4135783"/>
              <a:gd name="connsiteX3" fmla="*/ 5926667 w 5926667"/>
              <a:gd name="connsiteY3" fmla="*/ 4135783 h 4135783"/>
              <a:gd name="connsiteX4" fmla="*/ 94558 w 5926667"/>
              <a:gd name="connsiteY4" fmla="*/ 4135783 h 4135783"/>
              <a:gd name="connsiteX5" fmla="*/ 85712 w 5926667"/>
              <a:gd name="connsiteY5" fmla="*/ 4103082 h 4135783"/>
              <a:gd name="connsiteX6" fmla="*/ 0 w 5926667"/>
              <a:gd name="connsiteY6" fmla="*/ 3347167 h 4135783"/>
              <a:gd name="connsiteX7" fmla="*/ 3347168 w 5926667"/>
              <a:gd name="connsiteY7" fmla="*/ 0 h 4135783"/>
            </a:gdLst>
            <a:ahLst/>
            <a:cxnLst/>
            <a:rect l="l" t="t" r="r" b="b"/>
            <a:pathLst>
              <a:path w="5926667" h="4135783">
                <a:moveTo>
                  <a:pt x="3347168" y="0"/>
                </a:moveTo>
                <a:cubicBezTo>
                  <a:pt x="4358116" y="0"/>
                  <a:pt x="5264385" y="448184"/>
                  <a:pt x="5878120" y="1156696"/>
                </a:cubicBezTo>
                <a:lnTo>
                  <a:pt x="5926667" y="1216244"/>
                </a:lnTo>
                <a:lnTo>
                  <a:pt x="5926667" y="4135783"/>
                </a:lnTo>
                <a:lnTo>
                  <a:pt x="94558" y="4135783"/>
                </a:lnTo>
                <a:lnTo>
                  <a:pt x="85712" y="4103082"/>
                </a:lnTo>
                <a:cubicBezTo>
                  <a:pt x="29636" y="3860162"/>
                  <a:pt x="0" y="3607126"/>
                  <a:pt x="0" y="3347167"/>
                </a:cubicBezTo>
                <a:cubicBezTo>
                  <a:pt x="0" y="1498577"/>
                  <a:pt x="1498578" y="0"/>
                  <a:pt x="3347168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/>
          </a:ln>
          <a:effectLst>
            <a:outerShdw blurRad="428625" sx="102000" sy="102000" algn="ctr" rotWithShape="0">
              <a:srgbClr val="1B3698">
                <a:alpha val="14000"/>
              </a:srgbClr>
            </a:outerShdw>
          </a:effectLst>
        </p:spPr>
        <p:txBody>
          <a:bodyPr vert="horz" wrap="square" lIns="114300" tIns="57150" rIns="114300" bIns="571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alphaModFix/>
          </a:blip>
          <a:srcRect t="15432" b="15432"/>
          <a:stretch>
            <a:fillRect/>
          </a:stretch>
        </p:blipFill>
        <p:spPr>
          <a:xfrm>
            <a:off x="6486046" y="2878668"/>
            <a:ext cx="5705954" cy="3979333"/>
          </a:xfrm>
          <a:custGeom>
            <a:avLst/>
            <a:gdLst>
              <a:gd name="connsiteX0" fmla="*/ 3110473 w 5705954"/>
              <a:gd name="connsiteY0" fmla="*/ 0 h 3979333"/>
              <a:gd name="connsiteX1" fmla="*/ 5689726 w 5705954"/>
              <a:gd name="connsiteY1" fmla="*/ 1371379 h 3979333"/>
              <a:gd name="connsiteX2" fmla="*/ 5705954 w 5705954"/>
              <a:gd name="connsiteY2" fmla="*/ 1398091 h 3979333"/>
              <a:gd name="connsiteX3" fmla="*/ 5705954 w 5705954"/>
              <a:gd name="connsiteY3" fmla="*/ 3979333 h 3979333"/>
              <a:gd name="connsiteX4" fmla="*/ 124666 w 5705954"/>
              <a:gd name="connsiteY4" fmla="*/ 3979333 h 3979333"/>
              <a:gd name="connsiteX5" fmla="*/ 79651 w 5705954"/>
              <a:gd name="connsiteY5" fmla="*/ 3812933 h 3979333"/>
              <a:gd name="connsiteX6" fmla="*/ 0 w 5705954"/>
              <a:gd name="connsiteY6" fmla="*/ 3110473 h 3979333"/>
              <a:gd name="connsiteX7" fmla="*/ 3110473 w 5705954"/>
              <a:gd name="connsiteY7" fmla="*/ 0 h 3979333"/>
            </a:gdLst>
            <a:ahLst/>
            <a:cxnLst/>
            <a:rect l="l" t="t" r="r" b="b"/>
            <a:pathLst>
              <a:path w="5705954" h="3979333">
                <a:moveTo>
                  <a:pt x="3110473" y="0"/>
                </a:moveTo>
                <a:cubicBezTo>
                  <a:pt x="4184140" y="0"/>
                  <a:pt x="5130753" y="543987"/>
                  <a:pt x="5689726" y="1371379"/>
                </a:cubicBezTo>
                <a:lnTo>
                  <a:pt x="5705954" y="1398091"/>
                </a:lnTo>
                <a:lnTo>
                  <a:pt x="5705954" y="3979333"/>
                </a:lnTo>
                <a:lnTo>
                  <a:pt x="124666" y="3979333"/>
                </a:lnTo>
                <a:lnTo>
                  <a:pt x="79651" y="3812933"/>
                </a:lnTo>
                <a:cubicBezTo>
                  <a:pt x="27540" y="3587191"/>
                  <a:pt x="0" y="3352048"/>
                  <a:pt x="0" y="3110473"/>
                </a:cubicBezTo>
                <a:cubicBezTo>
                  <a:pt x="0" y="1392606"/>
                  <a:pt x="1392606" y="0"/>
                  <a:pt x="311047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594621" y="2867547"/>
            <a:ext cx="6087163" cy="20580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53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教学过程设计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184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9272" y="5004475"/>
            <a:ext cx="5004057" cy="153976"/>
          </a:xfrm>
          <a:prstGeom prst="homePlat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1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9087" y="1614140"/>
            <a:ext cx="2446570" cy="186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995040" y="1622956"/>
            <a:ext cx="2276592" cy="13790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04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05784" y="2070125"/>
            <a:ext cx="522230" cy="296762"/>
          </a:xfrm>
          <a:custGeom>
            <a:avLst/>
            <a:gdLst>
              <a:gd name="connsiteX0" fmla="*/ 250785 w 464354"/>
              <a:gd name="connsiteY0" fmla="*/ 0 h 295262"/>
              <a:gd name="connsiteX1" fmla="*/ 375554 w 464354"/>
              <a:gd name="connsiteY1" fmla="*/ 0 h 295262"/>
              <a:gd name="connsiteX2" fmla="*/ 464354 w 464354"/>
              <a:gd name="connsiteY2" fmla="*/ 147631 h 295262"/>
              <a:gd name="connsiteX3" fmla="*/ 375554 w 464354"/>
              <a:gd name="connsiteY3" fmla="*/ 295262 h 295262"/>
              <a:gd name="connsiteX4" fmla="*/ 250785 w 464354"/>
              <a:gd name="connsiteY4" fmla="*/ 295262 h 295262"/>
              <a:gd name="connsiteX5" fmla="*/ 339585 w 464354"/>
              <a:gd name="connsiteY5" fmla="*/ 147631 h 295262"/>
              <a:gd name="connsiteX6" fmla="*/ 0 w 464354"/>
              <a:gd name="connsiteY6" fmla="*/ 0 h 295262"/>
              <a:gd name="connsiteX7" fmla="*/ 124769 w 464354"/>
              <a:gd name="connsiteY7" fmla="*/ 0 h 295262"/>
              <a:gd name="connsiteX8" fmla="*/ 213569 w 464354"/>
              <a:gd name="connsiteY8" fmla="*/ 147631 h 295262"/>
              <a:gd name="connsiteX9" fmla="*/ 124769 w 464354"/>
              <a:gd name="connsiteY9" fmla="*/ 295262 h 295262"/>
              <a:gd name="connsiteX10" fmla="*/ 0 w 464354"/>
              <a:gd name="connsiteY10" fmla="*/ 295262 h 295262"/>
              <a:gd name="connsiteX11" fmla="*/ 88800 w 464354"/>
              <a:gd name="connsiteY11" fmla="*/ 147631 h 295262"/>
            </a:gdLst>
            <a:ahLst/>
            <a:cxnLst/>
            <a:rect l="l" t="t" r="r" b="b"/>
            <a:pathLst>
              <a:path w="464354" h="295262">
                <a:moveTo>
                  <a:pt x="250785" y="0"/>
                </a:moveTo>
                <a:lnTo>
                  <a:pt x="375554" y="0"/>
                </a:lnTo>
                <a:lnTo>
                  <a:pt x="464354" y="147631"/>
                </a:lnTo>
                <a:lnTo>
                  <a:pt x="375554" y="295262"/>
                </a:lnTo>
                <a:lnTo>
                  <a:pt x="250785" y="295262"/>
                </a:lnTo>
                <a:lnTo>
                  <a:pt x="339585" y="147631"/>
                </a:lnTo>
                <a:close/>
                <a:moveTo>
                  <a:pt x="0" y="0"/>
                </a:moveTo>
                <a:lnTo>
                  <a:pt x="124769" y="0"/>
                </a:lnTo>
                <a:lnTo>
                  <a:pt x="213569" y="147631"/>
                </a:lnTo>
                <a:lnTo>
                  <a:pt x="124769" y="295262"/>
                </a:lnTo>
                <a:lnTo>
                  <a:pt x="0" y="295262"/>
                </a:lnTo>
                <a:lnTo>
                  <a:pt x="88800" y="14763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  <a:alpha val="4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>
            <a:fillRect/>
          </a:stretch>
        </p:blipFill>
        <p:spPr>
          <a:xfrm>
            <a:off x="663177" y="1760719"/>
            <a:ext cx="4877890" cy="4366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831273" y="1975559"/>
            <a:ext cx="4548010" cy="27312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6285043" y="3589019"/>
            <a:ext cx="389035" cy="389035"/>
          </a:xfrm>
          <a:prstGeom prst="flowChartConnector">
            <a:avLst/>
          </a:prstGeom>
          <a:solidFill>
            <a:schemeClr val="accent1"/>
          </a:solidFill>
          <a:ln w="444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359240" y="3660987"/>
            <a:ext cx="240859" cy="240859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  <a:effectLst/>
        </p:spPr>
        <p:txBody>
          <a:bodyPr vert="horz" wrap="square" lIns="19050" tIns="19050" rIns="19050" bIns="190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988846" y="3589019"/>
            <a:ext cx="389035" cy="389035"/>
          </a:xfrm>
          <a:prstGeom prst="flowChartConnector">
            <a:avLst/>
          </a:prstGeom>
          <a:solidFill>
            <a:schemeClr val="accent2"/>
          </a:solidFill>
          <a:ln w="444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083861" y="3696423"/>
            <a:ext cx="199007" cy="174227"/>
          </a:xfrm>
          <a:custGeom>
            <a:avLst/>
            <a:gdLst>
              <a:gd name="connsiteX0" fmla="*/ 411292 w 822400"/>
              <a:gd name="connsiteY0" fmla="*/ 234366 h 720000"/>
              <a:gd name="connsiteX1" fmla="*/ 285658 w 822400"/>
              <a:gd name="connsiteY1" fmla="*/ 360000 h 720000"/>
              <a:gd name="connsiteX2" fmla="*/ 411292 w 822400"/>
              <a:gd name="connsiteY2" fmla="*/ 485635 h 720000"/>
              <a:gd name="connsiteX3" fmla="*/ 536927 w 822400"/>
              <a:gd name="connsiteY3" fmla="*/ 360000 h 720000"/>
              <a:gd name="connsiteX4" fmla="*/ 411292 w 822400"/>
              <a:gd name="connsiteY4" fmla="*/ 234366 h 720000"/>
              <a:gd name="connsiteX5" fmla="*/ 411292 w 822400"/>
              <a:gd name="connsiteY5" fmla="*/ 178938 h 720000"/>
              <a:gd name="connsiteX6" fmla="*/ 592354 w 822400"/>
              <a:gd name="connsiteY6" fmla="*/ 360000 h 720000"/>
              <a:gd name="connsiteX7" fmla="*/ 411292 w 822400"/>
              <a:gd name="connsiteY7" fmla="*/ 541063 h 720000"/>
              <a:gd name="connsiteX8" fmla="*/ 230230 w 822400"/>
              <a:gd name="connsiteY8" fmla="*/ 360000 h 720000"/>
              <a:gd name="connsiteX9" fmla="*/ 411292 w 822400"/>
              <a:gd name="connsiteY9" fmla="*/ 178938 h 720000"/>
              <a:gd name="connsiteX10" fmla="*/ 235403 w 822400"/>
              <a:gd name="connsiteY10" fmla="*/ 55427 h 720000"/>
              <a:gd name="connsiteX11" fmla="*/ 59514 w 822400"/>
              <a:gd name="connsiteY11" fmla="*/ 360000 h 720000"/>
              <a:gd name="connsiteX12" fmla="*/ 235403 w 822400"/>
              <a:gd name="connsiteY12" fmla="*/ 664573 h 720000"/>
              <a:gd name="connsiteX13" fmla="*/ 587089 w 822400"/>
              <a:gd name="connsiteY13" fmla="*/ 664573 h 720000"/>
              <a:gd name="connsiteX14" fmla="*/ 762978 w 822400"/>
              <a:gd name="connsiteY14" fmla="*/ 360000 h 720000"/>
              <a:gd name="connsiteX15" fmla="*/ 587089 w 822400"/>
              <a:gd name="connsiteY15" fmla="*/ 55427 h 720000"/>
              <a:gd name="connsiteX16" fmla="*/ 219883 w 822400"/>
              <a:gd name="connsiteY16" fmla="*/ 0 h 720000"/>
              <a:gd name="connsiteX17" fmla="*/ 602516 w 822400"/>
              <a:gd name="connsiteY17" fmla="*/ 0 h 720000"/>
              <a:gd name="connsiteX18" fmla="*/ 627274 w 822400"/>
              <a:gd name="connsiteY18" fmla="*/ 14319 h 720000"/>
              <a:gd name="connsiteX19" fmla="*/ 818590 w 822400"/>
              <a:gd name="connsiteY19" fmla="*/ 345682 h 720000"/>
              <a:gd name="connsiteX20" fmla="*/ 818590 w 822400"/>
              <a:gd name="connsiteY20" fmla="*/ 374319 h 720000"/>
              <a:gd name="connsiteX21" fmla="*/ 627366 w 822400"/>
              <a:gd name="connsiteY21" fmla="*/ 705682 h 720000"/>
              <a:gd name="connsiteX22" fmla="*/ 602608 w 822400"/>
              <a:gd name="connsiteY22" fmla="*/ 720000 h 720000"/>
              <a:gd name="connsiteX23" fmla="*/ 219976 w 822400"/>
              <a:gd name="connsiteY23" fmla="*/ 720000 h 720000"/>
              <a:gd name="connsiteX24" fmla="*/ 195218 w 822400"/>
              <a:gd name="connsiteY24" fmla="*/ 705682 h 720000"/>
              <a:gd name="connsiteX25" fmla="*/ 3810 w 822400"/>
              <a:gd name="connsiteY25" fmla="*/ 374319 h 720000"/>
              <a:gd name="connsiteX26" fmla="*/ 3810 w 822400"/>
              <a:gd name="connsiteY26" fmla="*/ 345682 h 720000"/>
              <a:gd name="connsiteX27" fmla="*/ 195126 w 822400"/>
              <a:gd name="connsiteY27" fmla="*/ 14319 h 720000"/>
              <a:gd name="connsiteX28" fmla="*/ 219883 w 822400"/>
              <a:gd name="connsiteY28" fmla="*/ 0 h 720000"/>
            </a:gdLst>
            <a:ahLst/>
            <a:cxnLst/>
            <a:rect l="l" t="t" r="r" b="b"/>
            <a:pathLst>
              <a:path w="822400" h="720000">
                <a:moveTo>
                  <a:pt x="411292" y="234366"/>
                </a:moveTo>
                <a:cubicBezTo>
                  <a:pt x="342008" y="234366"/>
                  <a:pt x="285658" y="290716"/>
                  <a:pt x="285658" y="360000"/>
                </a:cubicBezTo>
                <a:cubicBezTo>
                  <a:pt x="285658" y="429284"/>
                  <a:pt x="342008" y="485635"/>
                  <a:pt x="411292" y="485635"/>
                </a:cubicBezTo>
                <a:cubicBezTo>
                  <a:pt x="480576" y="485635"/>
                  <a:pt x="536927" y="429284"/>
                  <a:pt x="536927" y="360000"/>
                </a:cubicBezTo>
                <a:cubicBezTo>
                  <a:pt x="536927" y="290716"/>
                  <a:pt x="480576" y="234366"/>
                  <a:pt x="411292" y="234366"/>
                </a:cubicBezTo>
                <a:close/>
                <a:moveTo>
                  <a:pt x="411292" y="178938"/>
                </a:moveTo>
                <a:cubicBezTo>
                  <a:pt x="511153" y="178938"/>
                  <a:pt x="592354" y="260139"/>
                  <a:pt x="592354" y="360000"/>
                </a:cubicBezTo>
                <a:cubicBezTo>
                  <a:pt x="592354" y="459861"/>
                  <a:pt x="511153" y="541063"/>
                  <a:pt x="411292" y="541063"/>
                </a:cubicBezTo>
                <a:cubicBezTo>
                  <a:pt x="311431" y="541063"/>
                  <a:pt x="230230" y="459861"/>
                  <a:pt x="230230" y="360000"/>
                </a:cubicBezTo>
                <a:cubicBezTo>
                  <a:pt x="230230" y="260139"/>
                  <a:pt x="311431" y="178938"/>
                  <a:pt x="411292" y="178938"/>
                </a:cubicBezTo>
                <a:close/>
                <a:moveTo>
                  <a:pt x="235403" y="55427"/>
                </a:moveTo>
                <a:lnTo>
                  <a:pt x="59514" y="360000"/>
                </a:lnTo>
                <a:lnTo>
                  <a:pt x="235403" y="664573"/>
                </a:lnTo>
                <a:lnTo>
                  <a:pt x="587089" y="664573"/>
                </a:lnTo>
                <a:lnTo>
                  <a:pt x="762978" y="360000"/>
                </a:lnTo>
                <a:lnTo>
                  <a:pt x="587089" y="55427"/>
                </a:lnTo>
                <a:close/>
                <a:moveTo>
                  <a:pt x="219883" y="0"/>
                </a:moveTo>
                <a:lnTo>
                  <a:pt x="602516" y="0"/>
                </a:lnTo>
                <a:cubicBezTo>
                  <a:pt x="612678" y="0"/>
                  <a:pt x="622193" y="5450"/>
                  <a:pt x="627274" y="14319"/>
                </a:cubicBezTo>
                <a:lnTo>
                  <a:pt x="818590" y="345682"/>
                </a:lnTo>
                <a:cubicBezTo>
                  <a:pt x="823671" y="354550"/>
                  <a:pt x="823671" y="365451"/>
                  <a:pt x="818590" y="374319"/>
                </a:cubicBezTo>
                <a:lnTo>
                  <a:pt x="627366" y="705682"/>
                </a:lnTo>
                <a:cubicBezTo>
                  <a:pt x="622285" y="714550"/>
                  <a:pt x="612770" y="720000"/>
                  <a:pt x="602608" y="720000"/>
                </a:cubicBezTo>
                <a:lnTo>
                  <a:pt x="219976" y="720000"/>
                </a:lnTo>
                <a:cubicBezTo>
                  <a:pt x="209814" y="720000"/>
                  <a:pt x="200299" y="714550"/>
                  <a:pt x="195218" y="705682"/>
                </a:cubicBezTo>
                <a:lnTo>
                  <a:pt x="3810" y="374319"/>
                </a:lnTo>
                <a:cubicBezTo>
                  <a:pt x="-1271" y="365543"/>
                  <a:pt x="-1271" y="354550"/>
                  <a:pt x="3810" y="345682"/>
                </a:cubicBezTo>
                <a:lnTo>
                  <a:pt x="195126" y="14319"/>
                </a:lnTo>
                <a:cubicBezTo>
                  <a:pt x="200207" y="5450"/>
                  <a:pt x="209721" y="0"/>
                  <a:pt x="219883" y="0"/>
                </a:cubicBezTo>
                <a:close/>
              </a:path>
            </a:pathLst>
          </a:custGeom>
          <a:solidFill>
            <a:schemeClr val="bg1"/>
          </a:solidFill>
          <a:ln cap="sq">
            <a:noFill/>
          </a:ln>
          <a:effectLst/>
        </p:spPr>
        <p:txBody>
          <a:bodyPr vert="horz" wrap="square" lIns="19050" tIns="19050" rIns="19050" bIns="190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784725" y="3589019"/>
            <a:ext cx="389035" cy="389035"/>
          </a:xfrm>
          <a:prstGeom prst="flowChartConnector">
            <a:avLst/>
          </a:prstGeom>
          <a:solidFill>
            <a:schemeClr val="accent3"/>
          </a:solidFill>
          <a:ln w="444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7879739" y="3689751"/>
            <a:ext cx="199005" cy="187566"/>
            <a:chOff x="7879739" y="3689751"/>
            <a:chExt cx="199005" cy="187566"/>
          </a:xfrm>
        </p:grpSpPr>
        <p:sp>
          <p:nvSpPr>
            <p:cNvPr id="11" name="标题 1"/>
            <p:cNvSpPr txBox="1"/>
            <p:nvPr/>
          </p:nvSpPr>
          <p:spPr>
            <a:xfrm>
              <a:off x="7879739" y="3689751"/>
              <a:ext cx="199005" cy="187566"/>
            </a:xfrm>
            <a:custGeom>
              <a:avLst/>
              <a:gdLst>
                <a:gd name="connsiteX0" fmla="*/ 1110072 w 1498885"/>
                <a:gd name="connsiteY0" fmla="*/ 1039039 h 1412736"/>
                <a:gd name="connsiteX1" fmla="*/ 1149511 w 1498885"/>
                <a:gd name="connsiteY1" fmla="*/ 1055363 h 1412736"/>
                <a:gd name="connsiteX2" fmla="*/ 1371451 w 1498885"/>
                <a:gd name="connsiteY2" fmla="*/ 1277303 h 1412736"/>
                <a:gd name="connsiteX3" fmla="*/ 1371451 w 1498885"/>
                <a:gd name="connsiteY3" fmla="*/ 1356182 h 1412736"/>
                <a:gd name="connsiteX4" fmla="*/ 1332012 w 1498885"/>
                <a:gd name="connsiteY4" fmla="*/ 1372553 h 1412736"/>
                <a:gd name="connsiteX5" fmla="*/ 1292572 w 1498885"/>
                <a:gd name="connsiteY5" fmla="*/ 1356182 h 1412736"/>
                <a:gd name="connsiteX6" fmla="*/ 1070632 w 1498885"/>
                <a:gd name="connsiteY6" fmla="*/ 1134242 h 1412736"/>
                <a:gd name="connsiteX7" fmla="*/ 1070632 w 1498885"/>
                <a:gd name="connsiteY7" fmla="*/ 1055363 h 1412736"/>
                <a:gd name="connsiteX8" fmla="*/ 1110072 w 1498885"/>
                <a:gd name="connsiteY8" fmla="*/ 1039039 h 1412736"/>
                <a:gd name="connsiteX9" fmla="*/ 1110072 w 1498885"/>
                <a:gd name="connsiteY9" fmla="*/ 705989 h 1412736"/>
                <a:gd name="connsiteX10" fmla="*/ 1443075 w 1498885"/>
                <a:gd name="connsiteY10" fmla="*/ 705989 h 1412736"/>
                <a:gd name="connsiteX11" fmla="*/ 1498885 w 1498885"/>
                <a:gd name="connsiteY11" fmla="*/ 761800 h 1412736"/>
                <a:gd name="connsiteX12" fmla="*/ 1443075 w 1498885"/>
                <a:gd name="connsiteY12" fmla="*/ 817611 h 1412736"/>
                <a:gd name="connsiteX13" fmla="*/ 1110072 w 1498885"/>
                <a:gd name="connsiteY13" fmla="*/ 817611 h 1412736"/>
                <a:gd name="connsiteX14" fmla="*/ 1054261 w 1498885"/>
                <a:gd name="connsiteY14" fmla="*/ 761800 h 1412736"/>
                <a:gd name="connsiteX15" fmla="*/ 1110072 w 1498885"/>
                <a:gd name="connsiteY15" fmla="*/ 705989 h 1412736"/>
                <a:gd name="connsiteX16" fmla="*/ 1332012 w 1498885"/>
                <a:gd name="connsiteY16" fmla="*/ 151093 h 1412736"/>
                <a:gd name="connsiteX17" fmla="*/ 1371451 w 1498885"/>
                <a:gd name="connsiteY17" fmla="*/ 167418 h 1412736"/>
                <a:gd name="connsiteX18" fmla="*/ 1371451 w 1498885"/>
                <a:gd name="connsiteY18" fmla="*/ 246297 h 1412736"/>
                <a:gd name="connsiteX19" fmla="*/ 1149511 w 1498885"/>
                <a:gd name="connsiteY19" fmla="*/ 468236 h 1412736"/>
                <a:gd name="connsiteX20" fmla="*/ 1110072 w 1498885"/>
                <a:gd name="connsiteY20" fmla="*/ 484608 h 1412736"/>
                <a:gd name="connsiteX21" fmla="*/ 1070632 w 1498885"/>
                <a:gd name="connsiteY21" fmla="*/ 468236 h 1412736"/>
                <a:gd name="connsiteX22" fmla="*/ 1070632 w 1498885"/>
                <a:gd name="connsiteY22" fmla="*/ 389358 h 1412736"/>
                <a:gd name="connsiteX23" fmla="*/ 1292572 w 1498885"/>
                <a:gd name="connsiteY23" fmla="*/ 167418 h 1412736"/>
                <a:gd name="connsiteX24" fmla="*/ 1332012 w 1498885"/>
                <a:gd name="connsiteY24" fmla="*/ 151093 h 1412736"/>
                <a:gd name="connsiteX25" fmla="*/ 709724 w 1498885"/>
                <a:gd name="connsiteY25" fmla="*/ 111607 h 1412736"/>
                <a:gd name="connsiteX26" fmla="*/ 649635 w 1498885"/>
                <a:gd name="connsiteY26" fmla="*/ 127420 h 1412736"/>
                <a:gd name="connsiteX27" fmla="*/ 174129 w 1498885"/>
                <a:gd name="connsiteY27" fmla="*/ 394752 h 1412736"/>
                <a:gd name="connsiteX28" fmla="*/ 111621 w 1498885"/>
                <a:gd name="connsiteY28" fmla="*/ 501536 h 1412736"/>
                <a:gd name="connsiteX29" fmla="*/ 111621 w 1498885"/>
                <a:gd name="connsiteY29" fmla="*/ 910814 h 1412736"/>
                <a:gd name="connsiteX30" fmla="*/ 174129 w 1498885"/>
                <a:gd name="connsiteY30" fmla="*/ 1017598 h 1412736"/>
                <a:gd name="connsiteX31" fmla="*/ 649821 w 1498885"/>
                <a:gd name="connsiteY31" fmla="*/ 1284930 h 1412736"/>
                <a:gd name="connsiteX32" fmla="*/ 771674 w 1498885"/>
                <a:gd name="connsiteY32" fmla="*/ 1283814 h 1412736"/>
                <a:gd name="connsiteX33" fmla="*/ 832321 w 1498885"/>
                <a:gd name="connsiteY33" fmla="*/ 1178146 h 1412736"/>
                <a:gd name="connsiteX34" fmla="*/ 832321 w 1498885"/>
                <a:gd name="connsiteY34" fmla="*/ 234204 h 1412736"/>
                <a:gd name="connsiteX35" fmla="*/ 771674 w 1498885"/>
                <a:gd name="connsiteY35" fmla="*/ 128536 h 1412736"/>
                <a:gd name="connsiteX36" fmla="*/ 709724 w 1498885"/>
                <a:gd name="connsiteY36" fmla="*/ 111607 h 1412736"/>
                <a:gd name="connsiteX37" fmla="*/ 711864 w 1498885"/>
                <a:gd name="connsiteY37" fmla="*/ 9 h 1412736"/>
                <a:gd name="connsiteX38" fmla="*/ 828043 w 1498885"/>
                <a:gd name="connsiteY38" fmla="*/ 32356 h 1412736"/>
                <a:gd name="connsiteX39" fmla="*/ 943942 w 1498885"/>
                <a:gd name="connsiteY39" fmla="*/ 234390 h 1412736"/>
                <a:gd name="connsiteX40" fmla="*/ 943942 w 1498885"/>
                <a:gd name="connsiteY40" fmla="*/ 1178518 h 1412736"/>
                <a:gd name="connsiteX41" fmla="*/ 828043 w 1498885"/>
                <a:gd name="connsiteY41" fmla="*/ 1380552 h 1412736"/>
                <a:gd name="connsiteX42" fmla="*/ 709910 w 1498885"/>
                <a:gd name="connsiteY42" fmla="*/ 1412736 h 1412736"/>
                <a:gd name="connsiteX43" fmla="*/ 595126 w 1498885"/>
                <a:gd name="connsiteY43" fmla="*/ 1382413 h 1412736"/>
                <a:gd name="connsiteX44" fmla="*/ 119435 w 1498885"/>
                <a:gd name="connsiteY44" fmla="*/ 1115080 h 1412736"/>
                <a:gd name="connsiteX45" fmla="*/ 0 w 1498885"/>
                <a:gd name="connsiteY45" fmla="*/ 911000 h 1412736"/>
                <a:gd name="connsiteX46" fmla="*/ 0 w 1498885"/>
                <a:gd name="connsiteY46" fmla="*/ 501722 h 1412736"/>
                <a:gd name="connsiteX47" fmla="*/ 119435 w 1498885"/>
                <a:gd name="connsiteY47" fmla="*/ 297642 h 1412736"/>
                <a:gd name="connsiteX48" fmla="*/ 595126 w 1498885"/>
                <a:gd name="connsiteY48" fmla="*/ 30309 h 1412736"/>
                <a:gd name="connsiteX49" fmla="*/ 711864 w 1498885"/>
                <a:gd name="connsiteY49" fmla="*/ 9 h 1412736"/>
              </a:gdLst>
              <a:ahLst/>
              <a:cxnLst/>
              <a:rect l="l" t="t" r="r" b="b"/>
              <a:pathLst>
                <a:path w="1498885" h="1412736">
                  <a:moveTo>
                    <a:pt x="1110072" y="1039039"/>
                  </a:moveTo>
                  <a:cubicBezTo>
                    <a:pt x="1124350" y="1039039"/>
                    <a:pt x="1138628" y="1044480"/>
                    <a:pt x="1149511" y="1055363"/>
                  </a:cubicBezTo>
                  <a:lnTo>
                    <a:pt x="1371451" y="1277303"/>
                  </a:lnTo>
                  <a:cubicBezTo>
                    <a:pt x="1393217" y="1299070"/>
                    <a:pt x="1393217" y="1334416"/>
                    <a:pt x="1371451" y="1356182"/>
                  </a:cubicBezTo>
                  <a:cubicBezTo>
                    <a:pt x="1360661" y="1366972"/>
                    <a:pt x="1346336" y="1372553"/>
                    <a:pt x="1332012" y="1372553"/>
                  </a:cubicBezTo>
                  <a:cubicBezTo>
                    <a:pt x="1317687" y="1372553"/>
                    <a:pt x="1303362" y="1367158"/>
                    <a:pt x="1292572" y="1356182"/>
                  </a:cubicBezTo>
                  <a:lnTo>
                    <a:pt x="1070632" y="1134242"/>
                  </a:lnTo>
                  <a:cubicBezTo>
                    <a:pt x="1048866" y="1112476"/>
                    <a:pt x="1048866" y="1077130"/>
                    <a:pt x="1070632" y="1055363"/>
                  </a:cubicBezTo>
                  <a:cubicBezTo>
                    <a:pt x="1081515" y="1044480"/>
                    <a:pt x="1095793" y="1039039"/>
                    <a:pt x="1110072" y="1039039"/>
                  </a:cubicBezTo>
                  <a:close/>
                  <a:moveTo>
                    <a:pt x="1110072" y="705989"/>
                  </a:moveTo>
                  <a:lnTo>
                    <a:pt x="1443075" y="705989"/>
                  </a:lnTo>
                  <a:cubicBezTo>
                    <a:pt x="1473956" y="705989"/>
                    <a:pt x="1498885" y="730918"/>
                    <a:pt x="1498885" y="761800"/>
                  </a:cubicBezTo>
                  <a:cubicBezTo>
                    <a:pt x="1498885" y="792682"/>
                    <a:pt x="1473770" y="817611"/>
                    <a:pt x="1443075" y="817611"/>
                  </a:cubicBezTo>
                  <a:lnTo>
                    <a:pt x="1110072" y="817611"/>
                  </a:lnTo>
                  <a:cubicBezTo>
                    <a:pt x="1079190" y="817611"/>
                    <a:pt x="1054261" y="792682"/>
                    <a:pt x="1054261" y="761800"/>
                  </a:cubicBezTo>
                  <a:cubicBezTo>
                    <a:pt x="1054261" y="730918"/>
                    <a:pt x="1079190" y="705989"/>
                    <a:pt x="1110072" y="705989"/>
                  </a:cubicBezTo>
                  <a:close/>
                  <a:moveTo>
                    <a:pt x="1332012" y="151093"/>
                  </a:moveTo>
                  <a:cubicBezTo>
                    <a:pt x="1346290" y="151093"/>
                    <a:pt x="1360568" y="156535"/>
                    <a:pt x="1371451" y="167418"/>
                  </a:cubicBezTo>
                  <a:cubicBezTo>
                    <a:pt x="1393217" y="189184"/>
                    <a:pt x="1393217" y="224530"/>
                    <a:pt x="1371451" y="246297"/>
                  </a:cubicBezTo>
                  <a:lnTo>
                    <a:pt x="1149511" y="468236"/>
                  </a:lnTo>
                  <a:cubicBezTo>
                    <a:pt x="1138721" y="479213"/>
                    <a:pt x="1124396" y="484608"/>
                    <a:pt x="1110072" y="484608"/>
                  </a:cubicBezTo>
                  <a:cubicBezTo>
                    <a:pt x="1095747" y="484608"/>
                    <a:pt x="1081422" y="479213"/>
                    <a:pt x="1070632" y="468236"/>
                  </a:cubicBezTo>
                  <a:cubicBezTo>
                    <a:pt x="1048866" y="446470"/>
                    <a:pt x="1048866" y="411124"/>
                    <a:pt x="1070632" y="389358"/>
                  </a:cubicBezTo>
                  <a:lnTo>
                    <a:pt x="1292572" y="167418"/>
                  </a:lnTo>
                  <a:cubicBezTo>
                    <a:pt x="1303455" y="156535"/>
                    <a:pt x="1317733" y="151093"/>
                    <a:pt x="1332012" y="151093"/>
                  </a:cubicBezTo>
                  <a:close/>
                  <a:moveTo>
                    <a:pt x="709724" y="111607"/>
                  </a:moveTo>
                  <a:cubicBezTo>
                    <a:pt x="689074" y="111607"/>
                    <a:pt x="668610" y="116816"/>
                    <a:pt x="649635" y="127420"/>
                  </a:cubicBezTo>
                  <a:lnTo>
                    <a:pt x="174129" y="394752"/>
                  </a:lnTo>
                  <a:cubicBezTo>
                    <a:pt x="135620" y="416332"/>
                    <a:pt x="111621" y="457260"/>
                    <a:pt x="111621" y="501536"/>
                  </a:cubicBezTo>
                  <a:lnTo>
                    <a:pt x="111621" y="910814"/>
                  </a:lnTo>
                  <a:cubicBezTo>
                    <a:pt x="111621" y="955090"/>
                    <a:pt x="135620" y="996018"/>
                    <a:pt x="174129" y="1017598"/>
                  </a:cubicBezTo>
                  <a:lnTo>
                    <a:pt x="649821" y="1284930"/>
                  </a:lnTo>
                  <a:cubicBezTo>
                    <a:pt x="688144" y="1306510"/>
                    <a:pt x="733723" y="1306138"/>
                    <a:pt x="771674" y="1283814"/>
                  </a:cubicBezTo>
                  <a:cubicBezTo>
                    <a:pt x="809625" y="1261676"/>
                    <a:pt x="832321" y="1222050"/>
                    <a:pt x="832321" y="1178146"/>
                  </a:cubicBezTo>
                  <a:lnTo>
                    <a:pt x="832321" y="234204"/>
                  </a:lnTo>
                  <a:cubicBezTo>
                    <a:pt x="832321" y="190113"/>
                    <a:pt x="809625" y="150674"/>
                    <a:pt x="771674" y="128536"/>
                  </a:cubicBezTo>
                  <a:cubicBezTo>
                    <a:pt x="752326" y="117188"/>
                    <a:pt x="731118" y="111607"/>
                    <a:pt x="709724" y="111607"/>
                  </a:cubicBezTo>
                  <a:close/>
                  <a:moveTo>
                    <a:pt x="711864" y="9"/>
                  </a:moveTo>
                  <a:cubicBezTo>
                    <a:pt x="751861" y="358"/>
                    <a:pt x="791766" y="11148"/>
                    <a:pt x="828043" y="32356"/>
                  </a:cubicBezTo>
                  <a:cubicBezTo>
                    <a:pt x="900596" y="74772"/>
                    <a:pt x="943942" y="150302"/>
                    <a:pt x="943942" y="234390"/>
                  </a:cubicBezTo>
                  <a:lnTo>
                    <a:pt x="943942" y="1178518"/>
                  </a:lnTo>
                  <a:cubicBezTo>
                    <a:pt x="943942" y="1262606"/>
                    <a:pt x="900596" y="1338136"/>
                    <a:pt x="828043" y="1380552"/>
                  </a:cubicBezTo>
                  <a:cubicBezTo>
                    <a:pt x="791208" y="1401946"/>
                    <a:pt x="750466" y="1412736"/>
                    <a:pt x="709910" y="1412736"/>
                  </a:cubicBezTo>
                  <a:cubicBezTo>
                    <a:pt x="670471" y="1412736"/>
                    <a:pt x="631217" y="1402691"/>
                    <a:pt x="595126" y="1382413"/>
                  </a:cubicBezTo>
                  <a:lnTo>
                    <a:pt x="119435" y="1115080"/>
                  </a:lnTo>
                  <a:cubicBezTo>
                    <a:pt x="45765" y="1073594"/>
                    <a:pt x="0" y="995460"/>
                    <a:pt x="0" y="911000"/>
                  </a:cubicBezTo>
                  <a:lnTo>
                    <a:pt x="0" y="501722"/>
                  </a:lnTo>
                  <a:cubicBezTo>
                    <a:pt x="0" y="417262"/>
                    <a:pt x="45765" y="338942"/>
                    <a:pt x="119435" y="297642"/>
                  </a:cubicBezTo>
                  <a:lnTo>
                    <a:pt x="595126" y="30309"/>
                  </a:lnTo>
                  <a:cubicBezTo>
                    <a:pt x="631775" y="9752"/>
                    <a:pt x="671866" y="-340"/>
                    <a:pt x="711864" y="9"/>
                  </a:cubicBezTo>
                  <a:close/>
                </a:path>
              </a:pathLst>
            </a:custGeom>
            <a:solidFill>
              <a:schemeClr val="bg1"/>
            </a:solidFill>
            <a:ln cap="sq">
              <a:noFill/>
            </a:ln>
            <a:effectLst/>
          </p:spPr>
          <p:txBody>
            <a:bodyPr vert="horz" wrap="square" lIns="19050" tIns="19050" rIns="19050" bIns="1905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12" name="标题 1"/>
            <p:cNvSpPr txBox="1"/>
            <p:nvPr/>
          </p:nvSpPr>
          <p:spPr>
            <a:xfrm>
              <a:off x="7941885" y="3715275"/>
              <a:ext cx="40412" cy="404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/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solidFill>
              <a:schemeClr val="accent3"/>
            </a:solidFill>
            <a:ln cap="sq">
              <a:noFill/>
            </a:ln>
            <a:effectLst/>
          </p:spPr>
          <p:txBody>
            <a:bodyPr vert="horz" wrap="square" lIns="19050" tIns="19050" rIns="19050" bIns="1905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13" name="标题 1"/>
          <p:cNvSpPr txBox="1"/>
          <p:nvPr/>
        </p:nvSpPr>
        <p:spPr>
          <a:xfrm>
            <a:off x="8580605" y="3589019"/>
            <a:ext cx="389035" cy="389035"/>
          </a:xfrm>
          <a:prstGeom prst="flowChartConnector">
            <a:avLst/>
          </a:prstGeom>
          <a:solidFill>
            <a:schemeClr val="accent5"/>
          </a:solidFill>
          <a:ln w="444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675789" y="3687410"/>
            <a:ext cx="198665" cy="192255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cap="sq">
            <a:noFill/>
          </a:ln>
          <a:effectLst/>
        </p:spPr>
        <p:txBody>
          <a:bodyPr vert="horz" wrap="square" lIns="19050" tIns="19050" rIns="19050" bIns="190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235869" y="1772127"/>
            <a:ext cx="1910604" cy="50481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课堂导入与热身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235868" y="2322833"/>
            <a:ext cx="4541678" cy="52944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24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开始部分，教师集合整队，营造课堂氛围，宣布教学内容与目标，明确学习方向，同时强调安全注意事项，如防守时避免碰撞、合理对抗，防止受伤，为教学活动顺利开展奠定基础。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235868" y="4399299"/>
            <a:ext cx="4541678" cy="10834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准备部分，通过慢跑热身、热身操与专项热身，活动学生身体各关节与肌肉，预防运动损伤，同时提升耐力，让学生熟悉防守移动技巧，为后续战术练习做好准备。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开始与准备部分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82665" y="2606446"/>
            <a:ext cx="4463617" cy="2085726"/>
          </a:xfrm>
          <a:prstGeom prst="roundRect">
            <a:avLst>
              <a:gd name="adj" fmla="val 2203"/>
            </a:avLst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807435" y="2369027"/>
            <a:ext cx="489600" cy="489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295175" y="2369226"/>
            <a:ext cx="4254725" cy="489204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1279060" y="2973625"/>
            <a:ext cx="4044886" cy="157655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919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基本部分，教师详细讲解全场紧逼人盯人防守概念与要点，并进行完整与分解示范。学生分组进行无球模仿防守姿势与移动练习，教师巡回纠错，帮助学生掌握防守技巧。
一对一全场防守练习中，学生两人一组，一人运球进攻，一人全场防守。进攻者尝试突破，防守者按照防守姿势和移动要求进行防守，练习5 - 8次，交换角色，做3 - 4组。教师观察并纠正防守姿势、移动、抢断时机问题。
五对五全场紧逼人盯人防守练习，学生分成两队，进行对抗练习。教师在旁指导，纠正学生在对抗中防守配合失误、补位不及时、犯规等问题，提高学生战术运用能力。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304697" y="2399154"/>
            <a:ext cx="4013200" cy="3962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战术讲解与练习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03910" y="2420442"/>
            <a:ext cx="495300" cy="3581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812713" y="2606446"/>
            <a:ext cx="4463617" cy="2085726"/>
          </a:xfrm>
          <a:prstGeom prst="roundRect">
            <a:avLst>
              <a:gd name="adj" fmla="val 2203"/>
            </a:avLst>
          </a:prstGeom>
          <a:noFill/>
          <a:ln w="127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537481" y="2369027"/>
            <a:ext cx="489600" cy="4896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025219" y="2369226"/>
            <a:ext cx="4252381" cy="489204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009106" y="2973625"/>
            <a:ext cx="4044886" cy="1576552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35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巩固练习部分，设置多种进攻场景，如快攻、阵地进攻、掩护配合等，学生分组进行全场紧逼人盯人防守练习，要求防守动作连贯，根据进攻变化调整防守策略，每组练习2 - 3次，做3 - 4组。教师指导学生依进攻变化调整防守。
开展“全场防守积分赛”防守游戏，分组对抗，成功抢断一次得1分，造成进攻失误得2分，防守成功阻止投篮得3分，限时内积分高组胜。通过游戏竞赛激发学生学习兴趣，强化防守能力，提高学生在比赛中的防守运用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7034741" y="2399154"/>
            <a:ext cx="4013200" cy="3962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综合练习与游戏竞赛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6533955" y="2420441"/>
            <a:ext cx="495300" cy="35814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464231" y="4230927"/>
            <a:ext cx="198120" cy="1981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464231" y="3836212"/>
            <a:ext cx="198120" cy="19812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5464231" y="4035347"/>
            <a:ext cx="198120" cy="1981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1177270" y="4230927"/>
            <a:ext cx="198120" cy="19812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1177270" y="3836212"/>
            <a:ext cx="198120" cy="19812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1177270" y="4035347"/>
            <a:ext cx="198120" cy="19812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基本与巩固部分</a:t>
            </a: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966264" y="1788809"/>
            <a:ext cx="2229336" cy="2320761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  <a:effectLst>
            <a:outerShdw blurRad="762000" dist="254000" dir="54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4" name="标题 1"/>
          <p:cNvCxnSpPr/>
          <p:nvPr/>
        </p:nvCxnSpPr>
        <p:spPr>
          <a:xfrm>
            <a:off x="10914380" y="2949190"/>
            <a:ext cx="363220" cy="0"/>
          </a:xfrm>
          <a:prstGeom prst="straightConnector1">
            <a:avLst/>
          </a:prstGeom>
          <a:noFill/>
          <a:ln w="57150" cap="sq">
            <a:solidFill>
              <a:srgbClr val="FFFFFF">
                <a:alpha val="100000"/>
              </a:srgbClr>
            </a:solidFill>
            <a:miter/>
            <a:tailEnd type="triangle"/>
          </a:ln>
        </p:spPr>
      </p:cxnSp>
      <p:cxnSp>
        <p:nvCxnSpPr>
          <p:cNvPr id="5" name="标题 1"/>
          <p:cNvCxnSpPr/>
          <p:nvPr/>
        </p:nvCxnSpPr>
        <p:spPr>
          <a:xfrm>
            <a:off x="1118785" y="2949190"/>
            <a:ext cx="4816471" cy="1"/>
          </a:xfrm>
          <a:prstGeom prst="line">
            <a:avLst/>
          </a:prstGeom>
          <a:noFill/>
          <a:ln w="10477" cap="sq">
            <a:solidFill>
              <a:schemeClr val="bg1">
                <a:lumMod val="85000"/>
              </a:schemeClr>
            </a:solidFill>
            <a:miter/>
          </a:ln>
        </p:spPr>
      </p:cxnSp>
      <p:sp>
        <p:nvSpPr>
          <p:cNvPr id="6" name="标题 1"/>
          <p:cNvSpPr txBox="1"/>
          <p:nvPr/>
        </p:nvSpPr>
        <p:spPr>
          <a:xfrm>
            <a:off x="1042349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828509" y="2895817"/>
            <a:ext cx="106747" cy="106747"/>
          </a:xfrm>
          <a:prstGeom prst="ellipse">
            <a:avLst/>
          </a:prstGeom>
          <a:solidFill>
            <a:schemeClr val="bg1"/>
          </a:solidFill>
          <a:ln w="13970" cap="sq">
            <a:solidFill>
              <a:schemeClr val="accent1"/>
            </a:solidFill>
            <a:miter/>
          </a:ln>
          <a:effectLst>
            <a:outerShdw blurRad="88900" dist="38100" dir="5400000" algn="t" rotWithShape="0">
              <a:srgbClr val="000000">
                <a:alpha val="11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85248" y="3335625"/>
            <a:ext cx="458868" cy="497065"/>
          </a:xfrm>
          <a:custGeom>
            <a:avLst/>
            <a:gdLst>
              <a:gd name="connsiteX0" fmla="*/ 712625 w 1425436"/>
              <a:gd name="connsiteY0" fmla="*/ 111621 h 1544091"/>
              <a:gd name="connsiteX1" fmla="*/ 902567 w 1425436"/>
              <a:gd name="connsiteY1" fmla="*/ 190314 h 1544091"/>
              <a:gd name="connsiteX2" fmla="*/ 981260 w 1425436"/>
              <a:gd name="connsiteY2" fmla="*/ 380256 h 1544091"/>
              <a:gd name="connsiteX3" fmla="*/ 902567 w 1425436"/>
              <a:gd name="connsiteY3" fmla="*/ 570198 h 1544091"/>
              <a:gd name="connsiteX4" fmla="*/ 712625 w 1425436"/>
              <a:gd name="connsiteY4" fmla="*/ 648891 h 1544091"/>
              <a:gd name="connsiteX5" fmla="*/ 522684 w 1425436"/>
              <a:gd name="connsiteY5" fmla="*/ 570198 h 1544091"/>
              <a:gd name="connsiteX6" fmla="*/ 444177 w 1425436"/>
              <a:gd name="connsiteY6" fmla="*/ 380070 h 1544091"/>
              <a:gd name="connsiteX7" fmla="*/ 522870 w 1425436"/>
              <a:gd name="connsiteY7" fmla="*/ 190128 h 1544091"/>
              <a:gd name="connsiteX8" fmla="*/ 712625 w 1425436"/>
              <a:gd name="connsiteY8" fmla="*/ 111621 h 1544091"/>
              <a:gd name="connsiteX9" fmla="*/ 712625 w 1425436"/>
              <a:gd name="connsiteY9" fmla="*/ 0 h 1544091"/>
              <a:gd name="connsiteX10" fmla="*/ 332556 w 1425436"/>
              <a:gd name="connsiteY10" fmla="*/ 380070 h 1544091"/>
              <a:gd name="connsiteX11" fmla="*/ 712625 w 1425436"/>
              <a:gd name="connsiteY11" fmla="*/ 760140 h 1544091"/>
              <a:gd name="connsiteX12" fmla="*/ 1092695 w 1425436"/>
              <a:gd name="connsiteY12" fmla="*/ 380070 h 1544091"/>
              <a:gd name="connsiteX13" fmla="*/ 712625 w 1425436"/>
              <a:gd name="connsiteY13" fmla="*/ 0 h 1544091"/>
              <a:gd name="connsiteX14" fmla="*/ 712625 w 1425436"/>
              <a:gd name="connsiteY14" fmla="*/ 943012 h 1544091"/>
              <a:gd name="connsiteX15" fmla="*/ 978842 w 1425436"/>
              <a:gd name="connsiteY15" fmla="*/ 976685 h 1544091"/>
              <a:gd name="connsiteX16" fmla="*/ 1146087 w 1425436"/>
              <a:gd name="connsiteY16" fmla="*/ 1059470 h 1544091"/>
              <a:gd name="connsiteX17" fmla="*/ 1248593 w 1425436"/>
              <a:gd name="connsiteY17" fmla="*/ 1174440 h 1544091"/>
              <a:gd name="connsiteX18" fmla="*/ 1310356 w 1425436"/>
              <a:gd name="connsiteY18" fmla="*/ 1316385 h 1544091"/>
              <a:gd name="connsiteX19" fmla="*/ 1296590 w 1425436"/>
              <a:gd name="connsiteY19" fmla="*/ 1390241 h 1544091"/>
              <a:gd name="connsiteX20" fmla="*/ 1208595 w 1425436"/>
              <a:gd name="connsiteY20" fmla="*/ 1432285 h 1544091"/>
              <a:gd name="connsiteX21" fmla="*/ 216842 w 1425436"/>
              <a:gd name="connsiteY21" fmla="*/ 1432285 h 1544091"/>
              <a:gd name="connsiteX22" fmla="*/ 128847 w 1425436"/>
              <a:gd name="connsiteY22" fmla="*/ 1390241 h 1544091"/>
              <a:gd name="connsiteX23" fmla="*/ 115081 w 1425436"/>
              <a:gd name="connsiteY23" fmla="*/ 1316385 h 1544091"/>
              <a:gd name="connsiteX24" fmla="*/ 176844 w 1425436"/>
              <a:gd name="connsiteY24" fmla="*/ 1174440 h 1544091"/>
              <a:gd name="connsiteX25" fmla="*/ 279350 w 1425436"/>
              <a:gd name="connsiteY25" fmla="*/ 1059470 h 1544091"/>
              <a:gd name="connsiteX26" fmla="*/ 446595 w 1425436"/>
              <a:gd name="connsiteY26" fmla="*/ 976685 h 1544091"/>
              <a:gd name="connsiteX27" fmla="*/ 712625 w 1425436"/>
              <a:gd name="connsiteY27" fmla="*/ 943012 h 1544091"/>
              <a:gd name="connsiteX28" fmla="*/ 712625 w 1425436"/>
              <a:gd name="connsiteY28" fmla="*/ 831391 h 1544091"/>
              <a:gd name="connsiteX29" fmla="*/ 8296 w 1425436"/>
              <a:gd name="connsiteY29" fmla="*/ 1284387 h 1544091"/>
              <a:gd name="connsiteX30" fmla="*/ 216842 w 1425436"/>
              <a:gd name="connsiteY30" fmla="*/ 1544092 h 1544091"/>
              <a:gd name="connsiteX31" fmla="*/ 1208595 w 1425436"/>
              <a:gd name="connsiteY31" fmla="*/ 1544092 h 1544091"/>
              <a:gd name="connsiteX32" fmla="*/ 1417141 w 1425436"/>
              <a:gd name="connsiteY32" fmla="*/ 1284387 h 1544091"/>
              <a:gd name="connsiteX33" fmla="*/ 712625 w 1425436"/>
              <a:gd name="connsiteY33" fmla="*/ 831391 h 1544091"/>
            </a:gdLst>
            <a:ahLst/>
            <a:cxnLst/>
            <a:rect l="l" t="t" r="r" b="b"/>
            <a:pathLst>
              <a:path w="1425436" h="1544091">
                <a:moveTo>
                  <a:pt x="712625" y="111621"/>
                </a:moveTo>
                <a:cubicBezTo>
                  <a:pt x="784435" y="111621"/>
                  <a:pt x="851780" y="139526"/>
                  <a:pt x="902567" y="190314"/>
                </a:cubicBezTo>
                <a:cubicBezTo>
                  <a:pt x="953355" y="241102"/>
                  <a:pt x="981260" y="308446"/>
                  <a:pt x="981260" y="380256"/>
                </a:cubicBezTo>
                <a:cubicBezTo>
                  <a:pt x="981260" y="452065"/>
                  <a:pt x="953355" y="519410"/>
                  <a:pt x="902567" y="570198"/>
                </a:cubicBezTo>
                <a:cubicBezTo>
                  <a:pt x="851780" y="620985"/>
                  <a:pt x="784435" y="648891"/>
                  <a:pt x="712625" y="648891"/>
                </a:cubicBezTo>
                <a:cubicBezTo>
                  <a:pt x="640816" y="648891"/>
                  <a:pt x="573471" y="620985"/>
                  <a:pt x="522684" y="570198"/>
                </a:cubicBezTo>
                <a:cubicBezTo>
                  <a:pt x="472082" y="519224"/>
                  <a:pt x="444177" y="451693"/>
                  <a:pt x="444177" y="380070"/>
                </a:cubicBezTo>
                <a:cubicBezTo>
                  <a:pt x="444177" y="308446"/>
                  <a:pt x="472082" y="240916"/>
                  <a:pt x="522870" y="190128"/>
                </a:cubicBezTo>
                <a:cubicBezTo>
                  <a:pt x="573471" y="139526"/>
                  <a:pt x="641002" y="111621"/>
                  <a:pt x="712625" y="111621"/>
                </a:cubicBezTo>
                <a:moveTo>
                  <a:pt x="712625" y="0"/>
                </a:moveTo>
                <a:cubicBezTo>
                  <a:pt x="502778" y="0"/>
                  <a:pt x="332556" y="170036"/>
                  <a:pt x="332556" y="380070"/>
                </a:cubicBezTo>
                <a:cubicBezTo>
                  <a:pt x="332556" y="589917"/>
                  <a:pt x="502778" y="760140"/>
                  <a:pt x="712625" y="760140"/>
                </a:cubicBezTo>
                <a:cubicBezTo>
                  <a:pt x="922473" y="760140"/>
                  <a:pt x="1092695" y="589917"/>
                  <a:pt x="1092695" y="380070"/>
                </a:cubicBezTo>
                <a:cubicBezTo>
                  <a:pt x="1092881" y="170036"/>
                  <a:pt x="922659" y="0"/>
                  <a:pt x="712625" y="0"/>
                </a:cubicBezTo>
                <a:close/>
                <a:moveTo>
                  <a:pt x="712625" y="943012"/>
                </a:moveTo>
                <a:cubicBezTo>
                  <a:pt x="813643" y="943012"/>
                  <a:pt x="903126" y="954360"/>
                  <a:pt x="978842" y="976685"/>
                </a:cubicBezTo>
                <a:cubicBezTo>
                  <a:pt x="1043582" y="995846"/>
                  <a:pt x="1099951" y="1023752"/>
                  <a:pt x="1146087" y="1059470"/>
                </a:cubicBezTo>
                <a:cubicBezTo>
                  <a:pt x="1186829" y="1091096"/>
                  <a:pt x="1220315" y="1128675"/>
                  <a:pt x="1248593" y="1174440"/>
                </a:cubicBezTo>
                <a:cubicBezTo>
                  <a:pt x="1273708" y="1215368"/>
                  <a:pt x="1293985" y="1261877"/>
                  <a:pt x="1310356" y="1316385"/>
                </a:cubicBezTo>
                <a:cubicBezTo>
                  <a:pt x="1320774" y="1350801"/>
                  <a:pt x="1306264" y="1377404"/>
                  <a:pt x="1296590" y="1390241"/>
                </a:cubicBezTo>
                <a:cubicBezTo>
                  <a:pt x="1276684" y="1417030"/>
                  <a:pt x="1244686" y="1432285"/>
                  <a:pt x="1208595" y="1432285"/>
                </a:cubicBezTo>
                <a:lnTo>
                  <a:pt x="216842" y="1432285"/>
                </a:lnTo>
                <a:cubicBezTo>
                  <a:pt x="180937" y="1432285"/>
                  <a:pt x="148753" y="1417030"/>
                  <a:pt x="128847" y="1390241"/>
                </a:cubicBezTo>
                <a:cubicBezTo>
                  <a:pt x="119359" y="1377404"/>
                  <a:pt x="104849" y="1350801"/>
                  <a:pt x="115081" y="1316385"/>
                </a:cubicBezTo>
                <a:cubicBezTo>
                  <a:pt x="131452" y="1261877"/>
                  <a:pt x="151543" y="1215368"/>
                  <a:pt x="176844" y="1174440"/>
                </a:cubicBezTo>
                <a:cubicBezTo>
                  <a:pt x="204936" y="1128675"/>
                  <a:pt x="238422" y="1090910"/>
                  <a:pt x="279350" y="1059470"/>
                </a:cubicBezTo>
                <a:cubicBezTo>
                  <a:pt x="325486" y="1023752"/>
                  <a:pt x="381855" y="995846"/>
                  <a:pt x="446595" y="976685"/>
                </a:cubicBezTo>
                <a:cubicBezTo>
                  <a:pt x="522125" y="954360"/>
                  <a:pt x="611794" y="943012"/>
                  <a:pt x="712625" y="943012"/>
                </a:cubicBezTo>
                <a:moveTo>
                  <a:pt x="712625" y="831391"/>
                </a:moveTo>
                <a:cubicBezTo>
                  <a:pt x="244561" y="831391"/>
                  <a:pt x="77501" y="1053331"/>
                  <a:pt x="8296" y="1284387"/>
                </a:cubicBezTo>
                <a:cubicBezTo>
                  <a:pt x="-30771" y="1414611"/>
                  <a:pt x="73037" y="1544092"/>
                  <a:pt x="216842" y="1544092"/>
                </a:cubicBezTo>
                <a:lnTo>
                  <a:pt x="1208595" y="1544092"/>
                </a:lnTo>
                <a:cubicBezTo>
                  <a:pt x="1352400" y="1544092"/>
                  <a:pt x="1456208" y="1414611"/>
                  <a:pt x="1417141" y="1284387"/>
                </a:cubicBezTo>
                <a:cubicBezTo>
                  <a:pt x="1347750" y="1053331"/>
                  <a:pt x="1180690" y="831391"/>
                  <a:pt x="712625" y="83139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807188" y="3335625"/>
            <a:ext cx="435245" cy="497065"/>
          </a:xfrm>
          <a:custGeom>
            <a:avLst/>
            <a:gdLst>
              <a:gd name="connsiteX0" fmla="*/ 1449958 w 1449958"/>
              <a:gd name="connsiteY0" fmla="*/ 669913 h 1655898"/>
              <a:gd name="connsiteX1" fmla="*/ 1449586 w 1449958"/>
              <a:gd name="connsiteY1" fmla="*/ 666192 h 1655898"/>
              <a:gd name="connsiteX2" fmla="*/ 1449586 w 1449958"/>
              <a:gd name="connsiteY2" fmla="*/ 665634 h 1655898"/>
              <a:gd name="connsiteX3" fmla="*/ 1448098 w 1449958"/>
              <a:gd name="connsiteY3" fmla="*/ 658006 h 1655898"/>
              <a:gd name="connsiteX4" fmla="*/ 1445307 w 1449958"/>
              <a:gd name="connsiteY4" fmla="*/ 650379 h 1655898"/>
              <a:gd name="connsiteX5" fmla="*/ 1443633 w 1449958"/>
              <a:gd name="connsiteY5" fmla="*/ 646844 h 1655898"/>
              <a:gd name="connsiteX6" fmla="*/ 1441772 w 1449958"/>
              <a:gd name="connsiteY6" fmla="*/ 643496 h 1655898"/>
              <a:gd name="connsiteX7" fmla="*/ 1441400 w 1449958"/>
              <a:gd name="connsiteY7" fmla="*/ 643124 h 1655898"/>
              <a:gd name="connsiteX8" fmla="*/ 1439354 w 1449958"/>
              <a:gd name="connsiteY8" fmla="*/ 640147 h 1655898"/>
              <a:gd name="connsiteX9" fmla="*/ 1439168 w 1449958"/>
              <a:gd name="connsiteY9" fmla="*/ 639775 h 1655898"/>
              <a:gd name="connsiteX10" fmla="*/ 1436936 w 1449958"/>
              <a:gd name="connsiteY10" fmla="*/ 636798 h 1655898"/>
              <a:gd name="connsiteX11" fmla="*/ 1436378 w 1449958"/>
              <a:gd name="connsiteY11" fmla="*/ 636240 h 1655898"/>
              <a:gd name="connsiteX12" fmla="*/ 1433773 w 1449958"/>
              <a:gd name="connsiteY12" fmla="*/ 633450 h 1655898"/>
              <a:gd name="connsiteX13" fmla="*/ 816136 w 1449958"/>
              <a:gd name="connsiteY13" fmla="*/ 15813 h 1655898"/>
              <a:gd name="connsiteX14" fmla="*/ 813346 w 1449958"/>
              <a:gd name="connsiteY14" fmla="*/ 13208 h 1655898"/>
              <a:gd name="connsiteX15" fmla="*/ 812788 w 1449958"/>
              <a:gd name="connsiteY15" fmla="*/ 12650 h 1655898"/>
              <a:gd name="connsiteX16" fmla="*/ 809997 w 1449958"/>
              <a:gd name="connsiteY16" fmla="*/ 10418 h 1655898"/>
              <a:gd name="connsiteX17" fmla="*/ 809625 w 1449958"/>
              <a:gd name="connsiteY17" fmla="*/ 10232 h 1655898"/>
              <a:gd name="connsiteX18" fmla="*/ 806834 w 1449958"/>
              <a:gd name="connsiteY18" fmla="*/ 8372 h 1655898"/>
              <a:gd name="connsiteX19" fmla="*/ 806276 w 1449958"/>
              <a:gd name="connsiteY19" fmla="*/ 8000 h 1655898"/>
              <a:gd name="connsiteX20" fmla="*/ 802928 w 1449958"/>
              <a:gd name="connsiteY20" fmla="*/ 6139 h 1655898"/>
              <a:gd name="connsiteX21" fmla="*/ 802742 w 1449958"/>
              <a:gd name="connsiteY21" fmla="*/ 6139 h 1655898"/>
              <a:gd name="connsiteX22" fmla="*/ 799207 w 1449958"/>
              <a:gd name="connsiteY22" fmla="*/ 4465 h 1655898"/>
              <a:gd name="connsiteX23" fmla="*/ 799021 w 1449958"/>
              <a:gd name="connsiteY23" fmla="*/ 4465 h 1655898"/>
              <a:gd name="connsiteX24" fmla="*/ 791580 w 1449958"/>
              <a:gd name="connsiteY24" fmla="*/ 1860 h 1655898"/>
              <a:gd name="connsiteX25" fmla="*/ 791394 w 1449958"/>
              <a:gd name="connsiteY25" fmla="*/ 1860 h 1655898"/>
              <a:gd name="connsiteX26" fmla="*/ 783766 w 1449958"/>
              <a:gd name="connsiteY26" fmla="*/ 372 h 1655898"/>
              <a:gd name="connsiteX27" fmla="*/ 783022 w 1449958"/>
              <a:gd name="connsiteY27" fmla="*/ 372 h 1655898"/>
              <a:gd name="connsiteX28" fmla="*/ 779301 w 1449958"/>
              <a:gd name="connsiteY28" fmla="*/ 0 h 1655898"/>
              <a:gd name="connsiteX29" fmla="*/ 261751 w 1449958"/>
              <a:gd name="connsiteY29" fmla="*/ 0 h 1655898"/>
              <a:gd name="connsiteX30" fmla="*/ 0 w 1449958"/>
              <a:gd name="connsiteY30" fmla="*/ 261751 h 1655898"/>
              <a:gd name="connsiteX31" fmla="*/ 0 w 1449958"/>
              <a:gd name="connsiteY31" fmla="*/ 1394148 h 1655898"/>
              <a:gd name="connsiteX32" fmla="*/ 261751 w 1449958"/>
              <a:gd name="connsiteY32" fmla="*/ 1655899 h 1655898"/>
              <a:gd name="connsiteX33" fmla="*/ 1188207 w 1449958"/>
              <a:gd name="connsiteY33" fmla="*/ 1655899 h 1655898"/>
              <a:gd name="connsiteX34" fmla="*/ 1449958 w 1449958"/>
              <a:gd name="connsiteY34" fmla="*/ 1394148 h 1655898"/>
              <a:gd name="connsiteX35" fmla="*/ 1449958 w 1449958"/>
              <a:gd name="connsiteY35" fmla="*/ 672889 h 1655898"/>
              <a:gd name="connsiteX36" fmla="*/ 1449958 w 1449958"/>
              <a:gd name="connsiteY36" fmla="*/ 669913 h 1655898"/>
              <a:gd name="connsiteX37" fmla="*/ 832321 w 1449958"/>
              <a:gd name="connsiteY37" fmla="*/ 466948 h 1655898"/>
              <a:gd name="connsiteX38" fmla="*/ 832321 w 1449958"/>
              <a:gd name="connsiteY38" fmla="*/ 189942 h 1655898"/>
              <a:gd name="connsiteX39" fmla="*/ 1259458 w 1449958"/>
              <a:gd name="connsiteY39" fmla="*/ 617079 h 1655898"/>
              <a:gd name="connsiteX40" fmla="*/ 982452 w 1449958"/>
              <a:gd name="connsiteY40" fmla="*/ 617079 h 1655898"/>
              <a:gd name="connsiteX41" fmla="*/ 832321 w 1449958"/>
              <a:gd name="connsiteY41" fmla="*/ 466948 h 1655898"/>
              <a:gd name="connsiteX42" fmla="*/ 1338337 w 1449958"/>
              <a:gd name="connsiteY42" fmla="*/ 1393403 h 1655898"/>
              <a:gd name="connsiteX43" fmla="*/ 1188207 w 1449958"/>
              <a:gd name="connsiteY43" fmla="*/ 1543534 h 1655898"/>
              <a:gd name="connsiteX44" fmla="*/ 261751 w 1449958"/>
              <a:gd name="connsiteY44" fmla="*/ 1543534 h 1655898"/>
              <a:gd name="connsiteX45" fmla="*/ 111621 w 1449958"/>
              <a:gd name="connsiteY45" fmla="*/ 1393403 h 1655898"/>
              <a:gd name="connsiteX46" fmla="*/ 111621 w 1449958"/>
              <a:gd name="connsiteY46" fmla="*/ 261007 h 1655898"/>
              <a:gd name="connsiteX47" fmla="*/ 261751 w 1449958"/>
              <a:gd name="connsiteY47" fmla="*/ 110877 h 1655898"/>
              <a:gd name="connsiteX48" fmla="*/ 720700 w 1449958"/>
              <a:gd name="connsiteY48" fmla="*/ 110877 h 1655898"/>
              <a:gd name="connsiteX49" fmla="*/ 720700 w 1449958"/>
              <a:gd name="connsiteY49" fmla="*/ 466948 h 1655898"/>
              <a:gd name="connsiteX50" fmla="*/ 982452 w 1449958"/>
              <a:gd name="connsiteY50" fmla="*/ 728700 h 1655898"/>
              <a:gd name="connsiteX51" fmla="*/ 1338523 w 1449958"/>
              <a:gd name="connsiteY51" fmla="*/ 728700 h 1655898"/>
              <a:gd name="connsiteX52" fmla="*/ 1338523 w 1449958"/>
              <a:gd name="connsiteY52" fmla="*/ 1393403 h 1655898"/>
            </a:gdLst>
            <a:ahLst/>
            <a:cxnLst/>
            <a:rect l="l" t="t" r="r" b="b"/>
            <a:pathLst>
              <a:path w="1449958" h="1655898">
                <a:moveTo>
                  <a:pt x="1449958" y="669913"/>
                </a:moveTo>
                <a:cubicBezTo>
                  <a:pt x="1449958" y="668610"/>
                  <a:pt x="1449772" y="667308"/>
                  <a:pt x="1449586" y="666192"/>
                </a:cubicBezTo>
                <a:lnTo>
                  <a:pt x="1449586" y="665634"/>
                </a:lnTo>
                <a:cubicBezTo>
                  <a:pt x="1449214" y="663029"/>
                  <a:pt x="1448656" y="660425"/>
                  <a:pt x="1448098" y="658006"/>
                </a:cubicBezTo>
                <a:cubicBezTo>
                  <a:pt x="1447354" y="655402"/>
                  <a:pt x="1446423" y="652797"/>
                  <a:pt x="1445307" y="650379"/>
                </a:cubicBezTo>
                <a:cubicBezTo>
                  <a:pt x="1444749" y="649077"/>
                  <a:pt x="1444191" y="647960"/>
                  <a:pt x="1443633" y="646844"/>
                </a:cubicBezTo>
                <a:cubicBezTo>
                  <a:pt x="1443075" y="645728"/>
                  <a:pt x="1442331" y="644612"/>
                  <a:pt x="1441772" y="643496"/>
                </a:cubicBezTo>
                <a:cubicBezTo>
                  <a:pt x="1441587" y="643310"/>
                  <a:pt x="1441587" y="643124"/>
                  <a:pt x="1441400" y="643124"/>
                </a:cubicBezTo>
                <a:cubicBezTo>
                  <a:pt x="1440842" y="642193"/>
                  <a:pt x="1440098" y="641077"/>
                  <a:pt x="1439354" y="640147"/>
                </a:cubicBezTo>
                <a:cubicBezTo>
                  <a:pt x="1439354" y="640147"/>
                  <a:pt x="1439168" y="639961"/>
                  <a:pt x="1439168" y="639775"/>
                </a:cubicBezTo>
                <a:cubicBezTo>
                  <a:pt x="1438424" y="638845"/>
                  <a:pt x="1437680" y="637729"/>
                  <a:pt x="1436936" y="636798"/>
                </a:cubicBezTo>
                <a:lnTo>
                  <a:pt x="1436378" y="636240"/>
                </a:lnTo>
                <a:cubicBezTo>
                  <a:pt x="1435633" y="635310"/>
                  <a:pt x="1434703" y="634380"/>
                  <a:pt x="1433773" y="633450"/>
                </a:cubicBezTo>
                <a:lnTo>
                  <a:pt x="816136" y="15813"/>
                </a:lnTo>
                <a:cubicBezTo>
                  <a:pt x="815206" y="14883"/>
                  <a:pt x="814276" y="14139"/>
                  <a:pt x="813346" y="13208"/>
                </a:cubicBezTo>
                <a:lnTo>
                  <a:pt x="812788" y="12650"/>
                </a:lnTo>
                <a:lnTo>
                  <a:pt x="809997" y="10418"/>
                </a:lnTo>
                <a:cubicBezTo>
                  <a:pt x="809811" y="10418"/>
                  <a:pt x="809811" y="10232"/>
                  <a:pt x="809625" y="10232"/>
                </a:cubicBezTo>
                <a:cubicBezTo>
                  <a:pt x="808695" y="9488"/>
                  <a:pt x="807765" y="8930"/>
                  <a:pt x="806834" y="8372"/>
                </a:cubicBezTo>
                <a:cubicBezTo>
                  <a:pt x="806649" y="8186"/>
                  <a:pt x="806462" y="8186"/>
                  <a:pt x="806276" y="8000"/>
                </a:cubicBezTo>
                <a:cubicBezTo>
                  <a:pt x="805160" y="7255"/>
                  <a:pt x="804044" y="6697"/>
                  <a:pt x="802928" y="6139"/>
                </a:cubicBezTo>
                <a:lnTo>
                  <a:pt x="802742" y="6139"/>
                </a:lnTo>
                <a:cubicBezTo>
                  <a:pt x="801626" y="5581"/>
                  <a:pt x="800509" y="5023"/>
                  <a:pt x="799207" y="4465"/>
                </a:cubicBezTo>
                <a:lnTo>
                  <a:pt x="799021" y="4465"/>
                </a:lnTo>
                <a:cubicBezTo>
                  <a:pt x="796603" y="3349"/>
                  <a:pt x="793998" y="2418"/>
                  <a:pt x="791580" y="1860"/>
                </a:cubicBezTo>
                <a:lnTo>
                  <a:pt x="791394" y="1860"/>
                </a:lnTo>
                <a:cubicBezTo>
                  <a:pt x="788975" y="1116"/>
                  <a:pt x="786371" y="744"/>
                  <a:pt x="783766" y="372"/>
                </a:cubicBezTo>
                <a:lnTo>
                  <a:pt x="783022" y="372"/>
                </a:lnTo>
                <a:cubicBezTo>
                  <a:pt x="781720" y="186"/>
                  <a:pt x="780604" y="186"/>
                  <a:pt x="779301" y="0"/>
                </a:cubicBezTo>
                <a:lnTo>
                  <a:pt x="261751" y="0"/>
                </a:lnTo>
                <a:cubicBezTo>
                  <a:pt x="117388" y="0"/>
                  <a:pt x="0" y="117388"/>
                  <a:pt x="0" y="261751"/>
                </a:cubicBezTo>
                <a:lnTo>
                  <a:pt x="0" y="1394148"/>
                </a:lnTo>
                <a:cubicBezTo>
                  <a:pt x="0" y="1538511"/>
                  <a:pt x="117388" y="1655899"/>
                  <a:pt x="261751" y="1655899"/>
                </a:cubicBezTo>
                <a:lnTo>
                  <a:pt x="1188207" y="1655899"/>
                </a:lnTo>
                <a:cubicBezTo>
                  <a:pt x="1332570" y="1655899"/>
                  <a:pt x="1449958" y="1538511"/>
                  <a:pt x="1449958" y="1394148"/>
                </a:cubicBezTo>
                <a:lnTo>
                  <a:pt x="1449958" y="672889"/>
                </a:lnTo>
                <a:lnTo>
                  <a:pt x="1449958" y="669913"/>
                </a:lnTo>
                <a:close/>
                <a:moveTo>
                  <a:pt x="832321" y="466948"/>
                </a:moveTo>
                <a:lnTo>
                  <a:pt x="832321" y="189942"/>
                </a:lnTo>
                <a:lnTo>
                  <a:pt x="1259458" y="617079"/>
                </a:lnTo>
                <a:lnTo>
                  <a:pt x="982452" y="617079"/>
                </a:lnTo>
                <a:cubicBezTo>
                  <a:pt x="899666" y="617079"/>
                  <a:pt x="832321" y="549734"/>
                  <a:pt x="832321" y="466948"/>
                </a:cubicBezTo>
                <a:close/>
                <a:moveTo>
                  <a:pt x="1338337" y="1393403"/>
                </a:moveTo>
                <a:cubicBezTo>
                  <a:pt x="1338337" y="1476189"/>
                  <a:pt x="1270992" y="1543534"/>
                  <a:pt x="1188207" y="1543534"/>
                </a:cubicBezTo>
                <a:lnTo>
                  <a:pt x="261751" y="1543534"/>
                </a:lnTo>
                <a:cubicBezTo>
                  <a:pt x="178966" y="1543534"/>
                  <a:pt x="111621" y="1476189"/>
                  <a:pt x="111621" y="1393403"/>
                </a:cubicBezTo>
                <a:lnTo>
                  <a:pt x="111621" y="261007"/>
                </a:lnTo>
                <a:cubicBezTo>
                  <a:pt x="111621" y="178222"/>
                  <a:pt x="178966" y="110877"/>
                  <a:pt x="261751" y="110877"/>
                </a:cubicBezTo>
                <a:lnTo>
                  <a:pt x="720700" y="110877"/>
                </a:lnTo>
                <a:lnTo>
                  <a:pt x="720700" y="466948"/>
                </a:lnTo>
                <a:cubicBezTo>
                  <a:pt x="720700" y="611312"/>
                  <a:pt x="838088" y="728700"/>
                  <a:pt x="982452" y="728700"/>
                </a:cubicBezTo>
                <a:lnTo>
                  <a:pt x="1338523" y="728700"/>
                </a:lnTo>
                <a:lnTo>
                  <a:pt x="1338523" y="139340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sq">
            <a:noFill/>
            <a:miter/>
          </a:ln>
        </p:spPr>
        <p:txBody>
          <a:bodyPr vert="horz" wrap="square" lIns="38100" tIns="38100" rIns="38100" bIns="381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966149" y="4011217"/>
            <a:ext cx="40230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结束部分，进行放松活动，如深呼吸、拍打肌肉等，缓解学生身体疲劳，促进身体恢复。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776278" y="4011216"/>
            <a:ext cx="3946855" cy="165211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216000" bIns="3600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课堂小结时，回顾防守要点，表扬学生优点，指出不足之处，并鼓励学生课后继续练习，巩固所学防守知识与技能。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28700" y="1270873"/>
            <a:ext cx="8941164" cy="12196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放松与课堂小结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结束部分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8000"/>
          </a:blip>
          <a:srcRect t="7824" b="7824"/>
          <a:stretch>
            <a:fillRect/>
          </a:stretch>
        </p:blipFill>
        <p:spPr>
          <a:xfrm>
            <a:off x="2" y="0"/>
            <a:ext cx="1219199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067" r="11067"/>
          <a:stretch>
            <a:fillRect/>
          </a:stretch>
        </p:blipFill>
        <p:spPr>
          <a:xfrm>
            <a:off x="6977054" y="1"/>
            <a:ext cx="5214946" cy="4471566"/>
          </a:xfrm>
          <a:custGeom>
            <a:avLst/>
            <a:gdLst>
              <a:gd name="connsiteX0" fmla="*/ 0 w 5214946"/>
              <a:gd name="connsiteY0" fmla="*/ 0 h 4471566"/>
              <a:gd name="connsiteX1" fmla="*/ 5214946 w 5214946"/>
              <a:gd name="connsiteY1" fmla="*/ 0 h 4471566"/>
              <a:gd name="connsiteX2" fmla="*/ 5214946 w 5214946"/>
              <a:gd name="connsiteY2" fmla="*/ 4471566 h 4471566"/>
              <a:gd name="connsiteX3" fmla="*/ 2276820 w 5214946"/>
              <a:gd name="connsiteY3" fmla="*/ 4471566 h 4471566"/>
            </a:gdLst>
            <a:ahLst/>
            <a:cxnLst/>
            <a:rect l="l" t="t" r="r" b="b"/>
            <a:pathLst>
              <a:path w="5214946" h="4471566">
                <a:moveTo>
                  <a:pt x="0" y="0"/>
                </a:moveTo>
                <a:lnTo>
                  <a:pt x="5214946" y="0"/>
                </a:lnTo>
                <a:lnTo>
                  <a:pt x="5214946" y="4471566"/>
                </a:lnTo>
                <a:lnTo>
                  <a:pt x="2276820" y="447156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870949" y="0"/>
            <a:ext cx="5321051" cy="6858000"/>
          </a:xfrm>
          <a:custGeom>
            <a:avLst/>
            <a:gdLst>
              <a:gd name="connsiteX0" fmla="*/ 121557 w 5593855"/>
              <a:gd name="connsiteY0" fmla="*/ 0 h 6858000"/>
              <a:gd name="connsiteX1" fmla="*/ 4887191 w 5593855"/>
              <a:gd name="connsiteY1" fmla="*/ 0 h 6858000"/>
              <a:gd name="connsiteX2" fmla="*/ 5321051 w 5593855"/>
              <a:gd name="connsiteY2" fmla="*/ 0 h 6858000"/>
              <a:gd name="connsiteX3" fmla="*/ 5593855 w 5593855"/>
              <a:gd name="connsiteY3" fmla="*/ 0 h 6858000"/>
              <a:gd name="connsiteX4" fmla="*/ 5593855 w 5593855"/>
              <a:gd name="connsiteY4" fmla="*/ 6858000 h 6858000"/>
              <a:gd name="connsiteX5" fmla="*/ 5321051 w 5593855"/>
              <a:gd name="connsiteY5" fmla="*/ 6858000 h 6858000"/>
              <a:gd name="connsiteX6" fmla="*/ 4887191 w 5593855"/>
              <a:gd name="connsiteY6" fmla="*/ 6858000 h 6858000"/>
              <a:gd name="connsiteX7" fmla="*/ 0 w 5593855"/>
              <a:gd name="connsiteY7" fmla="*/ 6858000 h 6858000"/>
              <a:gd name="connsiteX8" fmla="*/ 0 w 5593855"/>
              <a:gd name="connsiteY8" fmla="*/ 6857999 h 6858000"/>
              <a:gd name="connsiteX9" fmla="*/ 4122055 w 5593855"/>
              <a:gd name="connsiteY9" fmla="*/ 6857999 h 6858000"/>
            </a:gdLst>
            <a:ahLst/>
            <a:cxnLst/>
            <a:rect l="l" t="t" r="r" b="b"/>
            <a:pathLst>
              <a:path w="5593855" h="6858000">
                <a:moveTo>
                  <a:pt x="121557" y="0"/>
                </a:moveTo>
                <a:lnTo>
                  <a:pt x="4887191" y="0"/>
                </a:lnTo>
                <a:lnTo>
                  <a:pt x="5321051" y="0"/>
                </a:lnTo>
                <a:lnTo>
                  <a:pt x="5593855" y="0"/>
                </a:lnTo>
                <a:lnTo>
                  <a:pt x="5593855" y="6858000"/>
                </a:lnTo>
                <a:lnTo>
                  <a:pt x="5321051" y="6858000"/>
                </a:lnTo>
                <a:lnTo>
                  <a:pt x="4887191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122055" y="6857999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9788738">
            <a:off x="8731420" y="-631189"/>
            <a:ext cx="320416" cy="8120378"/>
          </a:xfrm>
          <a:custGeom>
            <a:avLst/>
            <a:gdLst>
              <a:gd name="connsiteX0" fmla="*/ 1 w 320416"/>
              <a:gd name="connsiteY0" fmla="*/ 0 h 8120378"/>
              <a:gd name="connsiteX1" fmla="*/ 320413 w 320416"/>
              <a:gd name="connsiteY1" fmla="*/ 186392 h 8120378"/>
              <a:gd name="connsiteX2" fmla="*/ 320416 w 320416"/>
              <a:gd name="connsiteY2" fmla="*/ 186395 h 8120378"/>
              <a:gd name="connsiteX3" fmla="*/ 320415 w 320416"/>
              <a:gd name="connsiteY3" fmla="*/ 8120378 h 8120378"/>
              <a:gd name="connsiteX4" fmla="*/ 320411 w 320416"/>
              <a:gd name="connsiteY4" fmla="*/ 8120375 h 8120378"/>
              <a:gd name="connsiteX5" fmla="*/ 0 w 320416"/>
              <a:gd name="connsiteY5" fmla="*/ 7785305 h 8120378"/>
            </a:gdLst>
            <a:ahLst/>
            <a:cxnLst/>
            <a:rect l="l" t="t" r="r" b="b"/>
            <a:pathLst>
              <a:path w="320416" h="8120378">
                <a:moveTo>
                  <a:pt x="1" y="0"/>
                </a:moveTo>
                <a:lnTo>
                  <a:pt x="320413" y="186392"/>
                </a:lnTo>
                <a:lnTo>
                  <a:pt x="320416" y="186395"/>
                </a:lnTo>
                <a:lnTo>
                  <a:pt x="320415" y="8120378"/>
                </a:lnTo>
                <a:lnTo>
                  <a:pt x="320411" y="8120375"/>
                </a:lnTo>
                <a:lnTo>
                  <a:pt x="0" y="778530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miter/>
          </a:ln>
          <a:effectLst>
            <a:outerShdw blurRad="254000" dist="38100" dir="8100000" sx="103000" sy="103000" algn="tr" rotWithShape="0">
              <a:schemeClr val="accent1"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65333" y="2722217"/>
            <a:ext cx="5926667" cy="4135783"/>
          </a:xfrm>
          <a:custGeom>
            <a:avLst/>
            <a:gdLst>
              <a:gd name="connsiteX0" fmla="*/ 3347168 w 5926667"/>
              <a:gd name="connsiteY0" fmla="*/ 0 h 4135783"/>
              <a:gd name="connsiteX1" fmla="*/ 5878120 w 5926667"/>
              <a:gd name="connsiteY1" fmla="*/ 1156696 h 4135783"/>
              <a:gd name="connsiteX2" fmla="*/ 5926667 w 5926667"/>
              <a:gd name="connsiteY2" fmla="*/ 1216244 h 4135783"/>
              <a:gd name="connsiteX3" fmla="*/ 5926667 w 5926667"/>
              <a:gd name="connsiteY3" fmla="*/ 4135783 h 4135783"/>
              <a:gd name="connsiteX4" fmla="*/ 94558 w 5926667"/>
              <a:gd name="connsiteY4" fmla="*/ 4135783 h 4135783"/>
              <a:gd name="connsiteX5" fmla="*/ 85712 w 5926667"/>
              <a:gd name="connsiteY5" fmla="*/ 4103082 h 4135783"/>
              <a:gd name="connsiteX6" fmla="*/ 0 w 5926667"/>
              <a:gd name="connsiteY6" fmla="*/ 3347167 h 4135783"/>
              <a:gd name="connsiteX7" fmla="*/ 3347168 w 5926667"/>
              <a:gd name="connsiteY7" fmla="*/ 0 h 4135783"/>
            </a:gdLst>
            <a:ahLst/>
            <a:cxnLst/>
            <a:rect l="l" t="t" r="r" b="b"/>
            <a:pathLst>
              <a:path w="5926667" h="4135783">
                <a:moveTo>
                  <a:pt x="3347168" y="0"/>
                </a:moveTo>
                <a:cubicBezTo>
                  <a:pt x="4358116" y="0"/>
                  <a:pt x="5264385" y="448184"/>
                  <a:pt x="5878120" y="1156696"/>
                </a:cubicBezTo>
                <a:lnTo>
                  <a:pt x="5926667" y="1216244"/>
                </a:lnTo>
                <a:lnTo>
                  <a:pt x="5926667" y="4135783"/>
                </a:lnTo>
                <a:lnTo>
                  <a:pt x="94558" y="4135783"/>
                </a:lnTo>
                <a:lnTo>
                  <a:pt x="85712" y="4103082"/>
                </a:lnTo>
                <a:cubicBezTo>
                  <a:pt x="29636" y="3860162"/>
                  <a:pt x="0" y="3607126"/>
                  <a:pt x="0" y="3347167"/>
                </a:cubicBezTo>
                <a:cubicBezTo>
                  <a:pt x="0" y="1498577"/>
                  <a:pt x="1498578" y="0"/>
                  <a:pt x="3347168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/>
          </a:ln>
          <a:effectLst>
            <a:outerShdw blurRad="428625" sx="102000" sy="102000" algn="ctr" rotWithShape="0">
              <a:srgbClr val="1B3698">
                <a:alpha val="14000"/>
              </a:srgbClr>
            </a:outerShdw>
          </a:effectLst>
        </p:spPr>
        <p:txBody>
          <a:bodyPr vert="horz" wrap="square" lIns="114300" tIns="57150" rIns="114300" bIns="571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alphaModFix/>
          </a:blip>
          <a:srcRect t="15432" b="15432"/>
          <a:stretch>
            <a:fillRect/>
          </a:stretch>
        </p:blipFill>
        <p:spPr>
          <a:xfrm>
            <a:off x="6486046" y="2878668"/>
            <a:ext cx="5705954" cy="3979333"/>
          </a:xfrm>
          <a:custGeom>
            <a:avLst/>
            <a:gdLst>
              <a:gd name="connsiteX0" fmla="*/ 3110473 w 5705954"/>
              <a:gd name="connsiteY0" fmla="*/ 0 h 3979333"/>
              <a:gd name="connsiteX1" fmla="*/ 5689726 w 5705954"/>
              <a:gd name="connsiteY1" fmla="*/ 1371379 h 3979333"/>
              <a:gd name="connsiteX2" fmla="*/ 5705954 w 5705954"/>
              <a:gd name="connsiteY2" fmla="*/ 1398091 h 3979333"/>
              <a:gd name="connsiteX3" fmla="*/ 5705954 w 5705954"/>
              <a:gd name="connsiteY3" fmla="*/ 3979333 h 3979333"/>
              <a:gd name="connsiteX4" fmla="*/ 124666 w 5705954"/>
              <a:gd name="connsiteY4" fmla="*/ 3979333 h 3979333"/>
              <a:gd name="connsiteX5" fmla="*/ 79651 w 5705954"/>
              <a:gd name="connsiteY5" fmla="*/ 3812933 h 3979333"/>
              <a:gd name="connsiteX6" fmla="*/ 0 w 5705954"/>
              <a:gd name="connsiteY6" fmla="*/ 3110473 h 3979333"/>
              <a:gd name="connsiteX7" fmla="*/ 3110473 w 5705954"/>
              <a:gd name="connsiteY7" fmla="*/ 0 h 3979333"/>
            </a:gdLst>
            <a:ahLst/>
            <a:cxnLst/>
            <a:rect l="l" t="t" r="r" b="b"/>
            <a:pathLst>
              <a:path w="5705954" h="3979333">
                <a:moveTo>
                  <a:pt x="3110473" y="0"/>
                </a:moveTo>
                <a:cubicBezTo>
                  <a:pt x="4184140" y="0"/>
                  <a:pt x="5130753" y="543987"/>
                  <a:pt x="5689726" y="1371379"/>
                </a:cubicBezTo>
                <a:lnTo>
                  <a:pt x="5705954" y="1398091"/>
                </a:lnTo>
                <a:lnTo>
                  <a:pt x="5705954" y="3979333"/>
                </a:lnTo>
                <a:lnTo>
                  <a:pt x="124666" y="3979333"/>
                </a:lnTo>
                <a:lnTo>
                  <a:pt x="79651" y="3812933"/>
                </a:lnTo>
                <a:cubicBezTo>
                  <a:pt x="27540" y="3587191"/>
                  <a:pt x="0" y="3352048"/>
                  <a:pt x="0" y="3110473"/>
                </a:cubicBezTo>
                <a:cubicBezTo>
                  <a:pt x="0" y="1392606"/>
                  <a:pt x="1392606" y="0"/>
                  <a:pt x="311047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594621" y="2867547"/>
            <a:ext cx="6087163" cy="20580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53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教学资源与评价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184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9272" y="5004475"/>
            <a:ext cx="5004057" cy="153976"/>
          </a:xfrm>
          <a:prstGeom prst="homePlat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1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9087" y="1614140"/>
            <a:ext cx="2446570" cy="186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995040" y="1622956"/>
            <a:ext cx="2276592" cy="13790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05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05784" y="2070125"/>
            <a:ext cx="522230" cy="296762"/>
          </a:xfrm>
          <a:custGeom>
            <a:avLst/>
            <a:gdLst>
              <a:gd name="connsiteX0" fmla="*/ 250785 w 464354"/>
              <a:gd name="connsiteY0" fmla="*/ 0 h 295262"/>
              <a:gd name="connsiteX1" fmla="*/ 375554 w 464354"/>
              <a:gd name="connsiteY1" fmla="*/ 0 h 295262"/>
              <a:gd name="connsiteX2" fmla="*/ 464354 w 464354"/>
              <a:gd name="connsiteY2" fmla="*/ 147631 h 295262"/>
              <a:gd name="connsiteX3" fmla="*/ 375554 w 464354"/>
              <a:gd name="connsiteY3" fmla="*/ 295262 h 295262"/>
              <a:gd name="connsiteX4" fmla="*/ 250785 w 464354"/>
              <a:gd name="connsiteY4" fmla="*/ 295262 h 295262"/>
              <a:gd name="connsiteX5" fmla="*/ 339585 w 464354"/>
              <a:gd name="connsiteY5" fmla="*/ 147631 h 295262"/>
              <a:gd name="connsiteX6" fmla="*/ 0 w 464354"/>
              <a:gd name="connsiteY6" fmla="*/ 0 h 295262"/>
              <a:gd name="connsiteX7" fmla="*/ 124769 w 464354"/>
              <a:gd name="connsiteY7" fmla="*/ 0 h 295262"/>
              <a:gd name="connsiteX8" fmla="*/ 213569 w 464354"/>
              <a:gd name="connsiteY8" fmla="*/ 147631 h 295262"/>
              <a:gd name="connsiteX9" fmla="*/ 124769 w 464354"/>
              <a:gd name="connsiteY9" fmla="*/ 295262 h 295262"/>
              <a:gd name="connsiteX10" fmla="*/ 0 w 464354"/>
              <a:gd name="connsiteY10" fmla="*/ 295262 h 295262"/>
              <a:gd name="connsiteX11" fmla="*/ 88800 w 464354"/>
              <a:gd name="connsiteY11" fmla="*/ 147631 h 295262"/>
            </a:gdLst>
            <a:ahLst/>
            <a:cxnLst/>
            <a:rect l="l" t="t" r="r" b="b"/>
            <a:pathLst>
              <a:path w="464354" h="295262">
                <a:moveTo>
                  <a:pt x="250785" y="0"/>
                </a:moveTo>
                <a:lnTo>
                  <a:pt x="375554" y="0"/>
                </a:lnTo>
                <a:lnTo>
                  <a:pt x="464354" y="147631"/>
                </a:lnTo>
                <a:lnTo>
                  <a:pt x="375554" y="295262"/>
                </a:lnTo>
                <a:lnTo>
                  <a:pt x="250785" y="295262"/>
                </a:lnTo>
                <a:lnTo>
                  <a:pt x="339585" y="147631"/>
                </a:lnTo>
                <a:close/>
                <a:moveTo>
                  <a:pt x="0" y="0"/>
                </a:moveTo>
                <a:lnTo>
                  <a:pt x="124769" y="0"/>
                </a:lnTo>
                <a:lnTo>
                  <a:pt x="213569" y="147631"/>
                </a:lnTo>
                <a:lnTo>
                  <a:pt x="124769" y="295262"/>
                </a:lnTo>
                <a:lnTo>
                  <a:pt x="0" y="295262"/>
                </a:lnTo>
                <a:lnTo>
                  <a:pt x="88800" y="14763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  <a:alpha val="4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577560" y="2838759"/>
            <a:ext cx="3732560" cy="2976613"/>
          </a:xfrm>
          <a:prstGeom prst="round2DiagRect">
            <a:avLst>
              <a:gd name="adj1" fmla="val 24200"/>
              <a:gd name="adj2" fmla="val 0"/>
            </a:avLst>
          </a:prstGeom>
          <a:solidFill>
            <a:schemeClr val="tx1">
              <a:lumMod val="25000"/>
              <a:lumOff val="75000"/>
              <a:alpha val="2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3015678" y="3020445"/>
            <a:ext cx="856325" cy="7694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01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837289" y="3835400"/>
            <a:ext cx="3213103" cy="1739901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准备标准篮球场一块，确保场地平整、标志清晰，为教学活动提供良好场地条件。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881881" y="2821174"/>
            <a:ext cx="3732560" cy="2976613"/>
          </a:xfrm>
          <a:prstGeom prst="round2DiagRect">
            <a:avLst>
              <a:gd name="adj1" fmla="val 24200"/>
              <a:gd name="adj2" fmla="val 0"/>
            </a:avLst>
          </a:prstGeom>
          <a:solidFill>
            <a:schemeClr val="accent1">
              <a:alpha val="10000"/>
            </a:scheme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8272710" y="3002860"/>
            <a:ext cx="950902" cy="76944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10000"/>
              </a:lnSpc>
            </a:pPr>
            <a:r>
              <a:rPr kumimoji="1" lang="en-US" altLang="zh-CN" sz="44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02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7141610" y="3835400"/>
            <a:ext cx="3213103" cy="1739900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提供足够篮球，保证两人一球，满足学生练习需求；配备口哨一个，用于课堂指挥与组织；准备若干标志桶，用于模拟进攻场景与战术练习辅助。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896675" y="3976087"/>
            <a:ext cx="398650" cy="398650"/>
          </a:xfrm>
          <a:prstGeom prst="chevron">
            <a:avLst/>
          </a:prstGeom>
          <a:solidFill>
            <a:schemeClr val="tx1">
              <a:lumMod val="25000"/>
              <a:lumOff val="75000"/>
              <a:alpha val="80000"/>
            </a:schemeClr>
          </a:solidFill>
          <a:ln w="6055" cap="flat">
            <a:noFill/>
            <a:miter/>
          </a:ln>
        </p:spPr>
        <p:txBody>
          <a:bodyPr vert="horz" wrap="square" lIns="108000" tIns="108000" rIns="108000" bIns="10800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574800" y="1121133"/>
            <a:ext cx="9042400" cy="13339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场地与器材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教学资源准备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445002" y="2835106"/>
            <a:ext cx="3301999" cy="2786676"/>
            <a:chOff x="4445002" y="2835106"/>
            <a:chExt cx="3301999" cy="2786676"/>
          </a:xfrm>
        </p:grpSpPr>
        <p:sp>
          <p:nvSpPr>
            <p:cNvPr id="4" name="标题 1"/>
            <p:cNvSpPr txBox="1"/>
            <p:nvPr/>
          </p:nvSpPr>
          <p:spPr>
            <a:xfrm>
              <a:off x="5482829" y="3592568"/>
              <a:ext cx="1295674" cy="1347290"/>
            </a:xfrm>
            <a:custGeom>
              <a:avLst/>
              <a:gdLst>
                <a:gd name="connsiteX0" fmla="*/ 198153 w 692417"/>
                <a:gd name="connsiteY0" fmla="*/ 663680 h 720001"/>
                <a:gd name="connsiteX1" fmla="*/ 239787 w 692417"/>
                <a:gd name="connsiteY1" fmla="*/ 663680 h 720001"/>
                <a:gd name="connsiteX2" fmla="*/ 295235 w 692417"/>
                <a:gd name="connsiteY2" fmla="*/ 663680 h 720001"/>
                <a:gd name="connsiteX3" fmla="*/ 397182 w 692417"/>
                <a:gd name="connsiteY3" fmla="*/ 663680 h 720001"/>
                <a:gd name="connsiteX4" fmla="*/ 452630 w 692417"/>
                <a:gd name="connsiteY4" fmla="*/ 663680 h 720001"/>
                <a:gd name="connsiteX5" fmla="*/ 494264 w 692417"/>
                <a:gd name="connsiteY5" fmla="*/ 663680 h 720001"/>
                <a:gd name="connsiteX6" fmla="*/ 522425 w 692417"/>
                <a:gd name="connsiteY6" fmla="*/ 691841 h 720001"/>
                <a:gd name="connsiteX7" fmla="*/ 494264 w 692417"/>
                <a:gd name="connsiteY7" fmla="*/ 720001 h 720001"/>
                <a:gd name="connsiteX8" fmla="*/ 452630 w 692417"/>
                <a:gd name="connsiteY8" fmla="*/ 720001 h 720001"/>
                <a:gd name="connsiteX9" fmla="*/ 397182 w 692417"/>
                <a:gd name="connsiteY9" fmla="*/ 720001 h 720001"/>
                <a:gd name="connsiteX10" fmla="*/ 295235 w 692417"/>
                <a:gd name="connsiteY10" fmla="*/ 720001 h 720001"/>
                <a:gd name="connsiteX11" fmla="*/ 239787 w 692417"/>
                <a:gd name="connsiteY11" fmla="*/ 720001 h 720001"/>
                <a:gd name="connsiteX12" fmla="*/ 198153 w 692417"/>
                <a:gd name="connsiteY12" fmla="*/ 720001 h 720001"/>
                <a:gd name="connsiteX13" fmla="*/ 169992 w 692417"/>
                <a:gd name="connsiteY13" fmla="*/ 691841 h 720001"/>
                <a:gd name="connsiteX14" fmla="*/ 198153 w 692417"/>
                <a:gd name="connsiteY14" fmla="*/ 663680 h 720001"/>
                <a:gd name="connsiteX15" fmla="*/ 154400 w 692417"/>
                <a:gd name="connsiteY15" fmla="*/ 572143 h 720001"/>
                <a:gd name="connsiteX16" fmla="*/ 154241 w 692417"/>
                <a:gd name="connsiteY16" fmla="*/ 572597 h 720001"/>
                <a:gd name="connsiteX17" fmla="*/ 160423 w 692417"/>
                <a:gd name="connsiteY17" fmla="*/ 572597 h 720001"/>
                <a:gd name="connsiteX18" fmla="*/ 346215 w 692417"/>
                <a:gd name="connsiteY18" fmla="*/ 0 h 720001"/>
                <a:gd name="connsiteX19" fmla="*/ 456041 w 692417"/>
                <a:gd name="connsiteY19" fmla="*/ 22341 h 720001"/>
                <a:gd name="connsiteX20" fmla="*/ 545873 w 692417"/>
                <a:gd name="connsiteY20" fmla="*/ 82980 h 720001"/>
                <a:gd name="connsiteX21" fmla="*/ 606513 w 692417"/>
                <a:gd name="connsiteY21" fmla="*/ 172812 h 720001"/>
                <a:gd name="connsiteX22" fmla="*/ 628853 w 692417"/>
                <a:gd name="connsiteY22" fmla="*/ 282638 h 720001"/>
                <a:gd name="connsiteX23" fmla="*/ 628853 w 692417"/>
                <a:gd name="connsiteY23" fmla="*/ 493091 h 720001"/>
                <a:gd name="connsiteX24" fmla="*/ 687990 w 692417"/>
                <a:gd name="connsiteY24" fmla="*/ 585551 h 720001"/>
                <a:gd name="connsiteX25" fmla="*/ 688929 w 692417"/>
                <a:gd name="connsiteY25" fmla="*/ 614275 h 720001"/>
                <a:gd name="connsiteX26" fmla="*/ 664336 w 692417"/>
                <a:gd name="connsiteY26" fmla="*/ 628918 h 720001"/>
                <a:gd name="connsiteX27" fmla="*/ 28189 w 692417"/>
                <a:gd name="connsiteY27" fmla="*/ 628918 h 720001"/>
                <a:gd name="connsiteX28" fmla="*/ 3596 w 692417"/>
                <a:gd name="connsiteY28" fmla="*/ 614462 h 720001"/>
                <a:gd name="connsiteX29" fmla="*/ 4159 w 692417"/>
                <a:gd name="connsiteY29" fmla="*/ 585927 h 720001"/>
                <a:gd name="connsiteX30" fmla="*/ 63578 w 692417"/>
                <a:gd name="connsiteY30" fmla="*/ 489336 h 720001"/>
                <a:gd name="connsiteX31" fmla="*/ 63578 w 692417"/>
                <a:gd name="connsiteY31" fmla="*/ 282638 h 720001"/>
                <a:gd name="connsiteX32" fmla="*/ 85919 w 692417"/>
                <a:gd name="connsiteY32" fmla="*/ 172812 h 720001"/>
                <a:gd name="connsiteX33" fmla="*/ 146558 w 692417"/>
                <a:gd name="connsiteY33" fmla="*/ 82980 h 720001"/>
                <a:gd name="connsiteX34" fmla="*/ 236389 w 692417"/>
                <a:gd name="connsiteY34" fmla="*/ 22341 h 720001"/>
                <a:gd name="connsiteX35" fmla="*/ 346215 w 692417"/>
                <a:gd name="connsiteY35" fmla="*/ 0 h 720001"/>
              </a:gdLst>
              <a:ahLst/>
              <a:cxnLst/>
              <a:rect l="l" t="t" r="r" b="b"/>
              <a:pathLst>
                <a:path w="692417" h="720001">
                  <a:moveTo>
                    <a:pt x="198153" y="663680"/>
                  </a:moveTo>
                  <a:lnTo>
                    <a:pt x="239787" y="663680"/>
                  </a:lnTo>
                  <a:lnTo>
                    <a:pt x="295235" y="663680"/>
                  </a:lnTo>
                  <a:lnTo>
                    <a:pt x="397182" y="663680"/>
                  </a:lnTo>
                  <a:lnTo>
                    <a:pt x="452630" y="663680"/>
                  </a:lnTo>
                  <a:lnTo>
                    <a:pt x="494264" y="663680"/>
                  </a:lnTo>
                  <a:cubicBezTo>
                    <a:pt x="509847" y="663680"/>
                    <a:pt x="522425" y="676259"/>
                    <a:pt x="522425" y="691841"/>
                  </a:cubicBezTo>
                  <a:cubicBezTo>
                    <a:pt x="522425" y="707423"/>
                    <a:pt x="509753" y="720001"/>
                    <a:pt x="494264" y="720001"/>
                  </a:cubicBezTo>
                  <a:lnTo>
                    <a:pt x="452630" y="720001"/>
                  </a:lnTo>
                  <a:lnTo>
                    <a:pt x="397182" y="720001"/>
                  </a:lnTo>
                  <a:lnTo>
                    <a:pt x="295235" y="720001"/>
                  </a:lnTo>
                  <a:lnTo>
                    <a:pt x="239787" y="720001"/>
                  </a:lnTo>
                  <a:lnTo>
                    <a:pt x="198153" y="720001"/>
                  </a:lnTo>
                  <a:cubicBezTo>
                    <a:pt x="182571" y="720001"/>
                    <a:pt x="169992" y="707423"/>
                    <a:pt x="169992" y="691841"/>
                  </a:cubicBezTo>
                  <a:cubicBezTo>
                    <a:pt x="169992" y="676259"/>
                    <a:pt x="182571" y="663680"/>
                    <a:pt x="198153" y="663680"/>
                  </a:cubicBezTo>
                  <a:close/>
                  <a:moveTo>
                    <a:pt x="154400" y="572143"/>
                  </a:moveTo>
                  <a:lnTo>
                    <a:pt x="154241" y="572597"/>
                  </a:lnTo>
                  <a:lnTo>
                    <a:pt x="160423" y="572597"/>
                  </a:lnTo>
                  <a:close/>
                  <a:moveTo>
                    <a:pt x="346215" y="0"/>
                  </a:moveTo>
                  <a:cubicBezTo>
                    <a:pt x="384232" y="0"/>
                    <a:pt x="421122" y="7510"/>
                    <a:pt x="456041" y="22341"/>
                  </a:cubicBezTo>
                  <a:cubicBezTo>
                    <a:pt x="489646" y="36609"/>
                    <a:pt x="519872" y="57072"/>
                    <a:pt x="545873" y="82980"/>
                  </a:cubicBezTo>
                  <a:cubicBezTo>
                    <a:pt x="571875" y="108981"/>
                    <a:pt x="592245" y="139207"/>
                    <a:pt x="606513" y="172812"/>
                  </a:cubicBezTo>
                  <a:cubicBezTo>
                    <a:pt x="621344" y="207637"/>
                    <a:pt x="628853" y="244621"/>
                    <a:pt x="628853" y="282638"/>
                  </a:cubicBezTo>
                  <a:lnTo>
                    <a:pt x="628853" y="493091"/>
                  </a:lnTo>
                  <a:lnTo>
                    <a:pt x="687990" y="585551"/>
                  </a:lnTo>
                  <a:cubicBezTo>
                    <a:pt x="693528" y="594187"/>
                    <a:pt x="693904" y="605263"/>
                    <a:pt x="688929" y="614275"/>
                  </a:cubicBezTo>
                  <a:cubicBezTo>
                    <a:pt x="684048" y="623286"/>
                    <a:pt x="674567" y="628918"/>
                    <a:pt x="664336" y="628918"/>
                  </a:cubicBezTo>
                  <a:lnTo>
                    <a:pt x="28189" y="628918"/>
                  </a:lnTo>
                  <a:cubicBezTo>
                    <a:pt x="17958" y="628918"/>
                    <a:pt x="8571" y="623380"/>
                    <a:pt x="3596" y="614462"/>
                  </a:cubicBezTo>
                  <a:cubicBezTo>
                    <a:pt x="-1380" y="605545"/>
                    <a:pt x="-1192" y="594656"/>
                    <a:pt x="4159" y="585927"/>
                  </a:cubicBezTo>
                  <a:lnTo>
                    <a:pt x="63578" y="489336"/>
                  </a:lnTo>
                  <a:lnTo>
                    <a:pt x="63578" y="282638"/>
                  </a:lnTo>
                  <a:cubicBezTo>
                    <a:pt x="63578" y="244621"/>
                    <a:pt x="71087" y="207731"/>
                    <a:pt x="85919" y="172812"/>
                  </a:cubicBezTo>
                  <a:cubicBezTo>
                    <a:pt x="100186" y="139207"/>
                    <a:pt x="120650" y="108981"/>
                    <a:pt x="146558" y="82980"/>
                  </a:cubicBezTo>
                  <a:cubicBezTo>
                    <a:pt x="172465" y="56978"/>
                    <a:pt x="202785" y="36609"/>
                    <a:pt x="236389" y="22341"/>
                  </a:cubicBezTo>
                  <a:cubicBezTo>
                    <a:pt x="271214" y="7510"/>
                    <a:pt x="308199" y="0"/>
                    <a:pt x="346215" y="0"/>
                  </a:cubicBezTo>
                  <a:close/>
                </a:path>
              </a:pathLst>
            </a:custGeom>
            <a:solidFill>
              <a:schemeClr val="accent1"/>
            </a:solidFill>
            <a:ln cap="sq">
              <a:noFill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5" name="标题 1"/>
            <p:cNvSpPr txBox="1"/>
            <p:nvPr/>
          </p:nvSpPr>
          <p:spPr>
            <a:xfrm>
              <a:off x="4445002" y="3901969"/>
              <a:ext cx="3068138" cy="1719813"/>
            </a:xfrm>
            <a:custGeom>
              <a:avLst/>
              <a:gdLst>
                <a:gd name="T0" fmla="*/ 289 w 526"/>
                <a:gd name="T1" fmla="*/ 240 h 295"/>
                <a:gd name="T2" fmla="*/ 109 w 526"/>
                <a:gd name="T3" fmla="*/ 85 h 295"/>
                <a:gd name="T4" fmla="*/ 108 w 526"/>
                <a:gd name="T5" fmla="*/ 80 h 295"/>
                <a:gd name="T6" fmla="*/ 154 w 526"/>
                <a:gd name="T7" fmla="*/ 85 h 295"/>
                <a:gd name="T8" fmla="*/ 116 w 526"/>
                <a:gd name="T9" fmla="*/ 39 h 295"/>
                <a:gd name="T10" fmla="*/ 116 w 526"/>
                <a:gd name="T11" fmla="*/ 39 h 295"/>
                <a:gd name="T12" fmla="*/ 85 w 526"/>
                <a:gd name="T13" fmla="*/ 0 h 295"/>
                <a:gd name="T14" fmla="*/ 0 w 526"/>
                <a:gd name="T15" fmla="*/ 68 h 295"/>
                <a:gd name="T16" fmla="*/ 52 w 526"/>
                <a:gd name="T17" fmla="*/ 74 h 295"/>
                <a:gd name="T18" fmla="*/ 53 w 526"/>
                <a:gd name="T19" fmla="*/ 77 h 295"/>
                <a:gd name="T20" fmla="*/ 289 w 526"/>
                <a:gd name="T21" fmla="*/ 295 h 295"/>
                <a:gd name="T22" fmla="*/ 526 w 526"/>
                <a:gd name="T23" fmla="*/ 65 h 295"/>
                <a:gd name="T24" fmla="*/ 502 w 526"/>
                <a:gd name="T25" fmla="*/ 96 h 295"/>
                <a:gd name="T26" fmla="*/ 498 w 526"/>
                <a:gd name="T27" fmla="*/ 98 h 295"/>
                <a:gd name="T28" fmla="*/ 498 w 526"/>
                <a:gd name="T29" fmla="*/ 98 h 295"/>
                <a:gd name="T30" fmla="*/ 496 w 526"/>
                <a:gd name="T31" fmla="*/ 97 h 295"/>
                <a:gd name="T32" fmla="*/ 496 w 526"/>
                <a:gd name="T33" fmla="*/ 97 h 295"/>
                <a:gd name="T34" fmla="*/ 494 w 526"/>
                <a:gd name="T35" fmla="*/ 97 h 295"/>
                <a:gd name="T36" fmla="*/ 470 w 526"/>
                <a:gd name="T37" fmla="*/ 77 h 295"/>
                <a:gd name="T38" fmla="*/ 289 w 526"/>
                <a:gd name="T39" fmla="*/ 240 h 295"/>
              </a:gdLst>
              <a:ahLst/>
              <a:cxnLst/>
              <a:rect l="0" t="0" r="r" b="b"/>
              <a:pathLst>
                <a:path w="526" h="295">
                  <a:moveTo>
                    <a:pt x="289" y="240"/>
                  </a:moveTo>
                  <a:cubicBezTo>
                    <a:pt x="200" y="240"/>
                    <a:pt x="122" y="174"/>
                    <a:pt x="109" y="85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63" y="200"/>
                    <a:pt x="166" y="295"/>
                    <a:pt x="289" y="295"/>
                  </a:cubicBezTo>
                  <a:cubicBezTo>
                    <a:pt x="417" y="295"/>
                    <a:pt x="522" y="193"/>
                    <a:pt x="526" y="65"/>
                  </a:cubicBezTo>
                  <a:cubicBezTo>
                    <a:pt x="502" y="96"/>
                    <a:pt x="502" y="96"/>
                    <a:pt x="502" y="96"/>
                  </a:cubicBezTo>
                  <a:cubicBezTo>
                    <a:pt x="501" y="97"/>
                    <a:pt x="499" y="98"/>
                    <a:pt x="498" y="98"/>
                  </a:cubicBezTo>
                  <a:cubicBezTo>
                    <a:pt x="498" y="98"/>
                    <a:pt x="498" y="98"/>
                    <a:pt x="498" y="98"/>
                  </a:cubicBezTo>
                  <a:cubicBezTo>
                    <a:pt x="497" y="98"/>
                    <a:pt x="497" y="98"/>
                    <a:pt x="496" y="97"/>
                  </a:cubicBezTo>
                  <a:cubicBezTo>
                    <a:pt x="496" y="97"/>
                    <a:pt x="496" y="97"/>
                    <a:pt x="496" y="97"/>
                  </a:cubicBezTo>
                  <a:cubicBezTo>
                    <a:pt x="495" y="97"/>
                    <a:pt x="495" y="97"/>
                    <a:pt x="494" y="97"/>
                  </a:cubicBezTo>
                  <a:cubicBezTo>
                    <a:pt x="470" y="77"/>
                    <a:pt x="470" y="77"/>
                    <a:pt x="470" y="77"/>
                  </a:cubicBezTo>
                  <a:cubicBezTo>
                    <a:pt x="460" y="169"/>
                    <a:pt x="382" y="240"/>
                    <a:pt x="289" y="240"/>
                  </a:cubicBez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 w="12700" cap="sq">
              <a:noFill/>
              <a:miter/>
            </a:ln>
          </p:spPr>
          <p:txBody>
            <a:bodyPr vert="horz" wrap="square" lIns="180000" tIns="46800" rIns="180000" bIns="4680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6" name="标题 1"/>
            <p:cNvSpPr txBox="1"/>
            <p:nvPr/>
          </p:nvSpPr>
          <p:spPr>
            <a:xfrm>
              <a:off x="4771994" y="2835106"/>
              <a:ext cx="2975007" cy="1556317"/>
            </a:xfrm>
            <a:custGeom>
              <a:avLst/>
              <a:gdLst>
                <a:gd name="T0" fmla="*/ 233 w 510"/>
                <a:gd name="T1" fmla="*/ 55 h 267"/>
                <a:gd name="T2" fmla="*/ 408 w 510"/>
                <a:gd name="T3" fmla="*/ 188 h 267"/>
                <a:gd name="T4" fmla="*/ 410 w 510"/>
                <a:gd name="T5" fmla="*/ 193 h 267"/>
                <a:gd name="T6" fmla="*/ 356 w 510"/>
                <a:gd name="T7" fmla="*/ 199 h 267"/>
                <a:gd name="T8" fmla="*/ 407 w 510"/>
                <a:gd name="T9" fmla="*/ 240 h 267"/>
                <a:gd name="T10" fmla="*/ 407 w 510"/>
                <a:gd name="T11" fmla="*/ 240 h 267"/>
                <a:gd name="T12" fmla="*/ 441 w 510"/>
                <a:gd name="T13" fmla="*/ 267 h 267"/>
                <a:gd name="T14" fmla="*/ 510 w 510"/>
                <a:gd name="T15" fmla="*/ 182 h 267"/>
                <a:gd name="T16" fmla="*/ 465 w 510"/>
                <a:gd name="T17" fmla="*/ 187 h 267"/>
                <a:gd name="T18" fmla="*/ 464 w 510"/>
                <a:gd name="T19" fmla="*/ 183 h 267"/>
                <a:gd name="T20" fmla="*/ 233 w 510"/>
                <a:gd name="T21" fmla="*/ 0 h 267"/>
                <a:gd name="T22" fmla="*/ 0 w 510"/>
                <a:gd name="T23" fmla="*/ 191 h 267"/>
                <a:gd name="T24" fmla="*/ 26 w 510"/>
                <a:gd name="T25" fmla="*/ 170 h 267"/>
                <a:gd name="T26" fmla="*/ 30 w 510"/>
                <a:gd name="T27" fmla="*/ 169 h 267"/>
                <a:gd name="T28" fmla="*/ 34 w 510"/>
                <a:gd name="T29" fmla="*/ 171 h 267"/>
                <a:gd name="T30" fmla="*/ 55 w 510"/>
                <a:gd name="T31" fmla="*/ 198 h 267"/>
                <a:gd name="T32" fmla="*/ 233 w 510"/>
                <a:gd name="T33" fmla="*/ 55 h 267"/>
              </a:gdLst>
              <a:ahLst/>
              <a:cxnLst/>
              <a:rect l="0" t="0" r="r" b="b"/>
              <a:pathLst>
                <a:path w="510" h="267">
                  <a:moveTo>
                    <a:pt x="233" y="55"/>
                  </a:moveTo>
                  <a:cubicBezTo>
                    <a:pt x="314" y="55"/>
                    <a:pt x="387" y="110"/>
                    <a:pt x="408" y="188"/>
                  </a:cubicBezTo>
                  <a:cubicBezTo>
                    <a:pt x="410" y="193"/>
                    <a:pt x="410" y="193"/>
                    <a:pt x="410" y="193"/>
                  </a:cubicBezTo>
                  <a:cubicBezTo>
                    <a:pt x="356" y="199"/>
                    <a:pt x="356" y="199"/>
                    <a:pt x="356" y="199"/>
                  </a:cubicBezTo>
                  <a:cubicBezTo>
                    <a:pt x="407" y="240"/>
                    <a:pt x="407" y="240"/>
                    <a:pt x="407" y="240"/>
                  </a:cubicBezTo>
                  <a:cubicBezTo>
                    <a:pt x="407" y="240"/>
                    <a:pt x="407" y="240"/>
                    <a:pt x="407" y="240"/>
                  </a:cubicBezTo>
                  <a:cubicBezTo>
                    <a:pt x="441" y="267"/>
                    <a:pt x="441" y="267"/>
                    <a:pt x="441" y="267"/>
                  </a:cubicBezTo>
                  <a:cubicBezTo>
                    <a:pt x="510" y="182"/>
                    <a:pt x="510" y="182"/>
                    <a:pt x="510" y="182"/>
                  </a:cubicBezTo>
                  <a:cubicBezTo>
                    <a:pt x="465" y="187"/>
                    <a:pt x="465" y="187"/>
                    <a:pt x="465" y="187"/>
                  </a:cubicBezTo>
                  <a:cubicBezTo>
                    <a:pt x="464" y="183"/>
                    <a:pt x="464" y="183"/>
                    <a:pt x="464" y="183"/>
                  </a:cubicBezTo>
                  <a:cubicBezTo>
                    <a:pt x="439" y="75"/>
                    <a:pt x="344" y="0"/>
                    <a:pt x="233" y="0"/>
                  </a:cubicBezTo>
                  <a:cubicBezTo>
                    <a:pt x="120" y="0"/>
                    <a:pt x="22" y="81"/>
                    <a:pt x="0" y="19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9" y="169"/>
                    <a:pt x="30" y="169"/>
                  </a:cubicBezTo>
                  <a:cubicBezTo>
                    <a:pt x="32" y="169"/>
                    <a:pt x="33" y="170"/>
                    <a:pt x="34" y="171"/>
                  </a:cubicBezTo>
                  <a:cubicBezTo>
                    <a:pt x="55" y="198"/>
                    <a:pt x="55" y="198"/>
                    <a:pt x="55" y="198"/>
                  </a:cubicBezTo>
                  <a:cubicBezTo>
                    <a:pt x="74" y="115"/>
                    <a:pt x="147" y="55"/>
                    <a:pt x="233" y="55"/>
                  </a:cubicBezTo>
                  <a:close/>
                </a:path>
              </a:pathLst>
            </a:custGeom>
            <a:solidFill>
              <a:schemeClr val="tx2">
                <a:alpha val="15000"/>
              </a:schemeClr>
            </a:solidFill>
            <a:ln w="12700" cap="sq">
              <a:noFill/>
              <a:miter/>
            </a:ln>
          </p:spPr>
          <p:txBody>
            <a:bodyPr vert="horz" wrap="square" lIns="180000" tIns="46800" rIns="180000" bIns="4680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7" name="标题 1"/>
          <p:cNvSpPr txBox="1"/>
          <p:nvPr/>
        </p:nvSpPr>
        <p:spPr>
          <a:xfrm>
            <a:off x="8048234" y="3406475"/>
            <a:ext cx="3470666" cy="1927525"/>
          </a:xfrm>
          <a:prstGeom prst="roundRect">
            <a:avLst>
              <a:gd name="adj" fmla="val 0"/>
            </a:avLst>
          </a:prstGeom>
          <a:solidFill>
            <a:srgbClr val="F2F2F2">
              <a:alpha val="100000"/>
            </a:srgb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8132573" y="3629782"/>
            <a:ext cx="3373627" cy="1513718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167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终结性评价通过技能考核进行，规定时间内让学生完成全场紧逼人盯人防守，从防守动作准确性、防守效果、反应速度、团队配合等方面打分，并结合比赛运用情况综合评价学生防守掌握程度，为学生学习成果提供客观评价依据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243919" y="3114294"/>
            <a:ext cx="481369" cy="48136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366141" y="3243325"/>
            <a:ext cx="236925" cy="223307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70024" y="3406476"/>
            <a:ext cx="3470666" cy="1922096"/>
          </a:xfrm>
          <a:prstGeom prst="roundRect">
            <a:avLst>
              <a:gd name="adj" fmla="val 0"/>
            </a:avLst>
          </a:prstGeom>
          <a:solidFill>
            <a:srgbClr val="F2F2F2">
              <a:alpha val="100000"/>
            </a:srgbClr>
          </a:solidFill>
          <a:ln w="605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754363" y="3629782"/>
            <a:ext cx="3373627" cy="1513032"/>
          </a:xfrm>
          <a:prstGeom prst="rect">
            <a:avLst/>
          </a:prstGeom>
          <a:noFill/>
          <a:ln w="12700" cap="sq">
            <a:noFill/>
            <a:miter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过程性评价贯穿教学全程，教师观察学生课堂参与度、积极性、防守动作掌握进度，及时给予鼓励与指导，帮助学生调整学习状态与方法。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65709" y="3114294"/>
            <a:ext cx="481369" cy="48136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vert="horz" wrap="none" lIns="108000" tIns="108000" rIns="108000" bIns="10800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983641" y="3232227"/>
            <a:ext cx="245504" cy="245504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919662" y="1317785"/>
            <a:ext cx="10352677" cy="12069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过程性与终结性评价结合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教学评价实施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8000"/>
          </a:blip>
          <a:srcRect t="7824" b="7824"/>
          <a:stretch>
            <a:fillRect/>
          </a:stretch>
        </p:blipFill>
        <p:spPr>
          <a:xfrm>
            <a:off x="2" y="0"/>
            <a:ext cx="1219199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067" r="11067"/>
          <a:stretch>
            <a:fillRect/>
          </a:stretch>
        </p:blipFill>
        <p:spPr>
          <a:xfrm>
            <a:off x="6977054" y="1"/>
            <a:ext cx="5214946" cy="4471566"/>
          </a:xfrm>
          <a:custGeom>
            <a:avLst/>
            <a:gdLst>
              <a:gd name="connsiteX0" fmla="*/ 0 w 5214946"/>
              <a:gd name="connsiteY0" fmla="*/ 0 h 4471566"/>
              <a:gd name="connsiteX1" fmla="*/ 5214946 w 5214946"/>
              <a:gd name="connsiteY1" fmla="*/ 0 h 4471566"/>
              <a:gd name="connsiteX2" fmla="*/ 5214946 w 5214946"/>
              <a:gd name="connsiteY2" fmla="*/ 4471566 h 4471566"/>
              <a:gd name="connsiteX3" fmla="*/ 2276820 w 5214946"/>
              <a:gd name="connsiteY3" fmla="*/ 4471566 h 4471566"/>
            </a:gdLst>
            <a:ahLst/>
            <a:cxnLst/>
            <a:rect l="l" t="t" r="r" b="b"/>
            <a:pathLst>
              <a:path w="5214946" h="4471566">
                <a:moveTo>
                  <a:pt x="0" y="0"/>
                </a:moveTo>
                <a:lnTo>
                  <a:pt x="5214946" y="0"/>
                </a:lnTo>
                <a:lnTo>
                  <a:pt x="5214946" y="4471566"/>
                </a:lnTo>
                <a:lnTo>
                  <a:pt x="2276820" y="447156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870949" y="0"/>
            <a:ext cx="5321051" cy="6858000"/>
          </a:xfrm>
          <a:custGeom>
            <a:avLst/>
            <a:gdLst>
              <a:gd name="connsiteX0" fmla="*/ 121557 w 5593855"/>
              <a:gd name="connsiteY0" fmla="*/ 0 h 6858000"/>
              <a:gd name="connsiteX1" fmla="*/ 4887191 w 5593855"/>
              <a:gd name="connsiteY1" fmla="*/ 0 h 6858000"/>
              <a:gd name="connsiteX2" fmla="*/ 5321051 w 5593855"/>
              <a:gd name="connsiteY2" fmla="*/ 0 h 6858000"/>
              <a:gd name="connsiteX3" fmla="*/ 5593855 w 5593855"/>
              <a:gd name="connsiteY3" fmla="*/ 0 h 6858000"/>
              <a:gd name="connsiteX4" fmla="*/ 5593855 w 5593855"/>
              <a:gd name="connsiteY4" fmla="*/ 6858000 h 6858000"/>
              <a:gd name="connsiteX5" fmla="*/ 5321051 w 5593855"/>
              <a:gd name="connsiteY5" fmla="*/ 6858000 h 6858000"/>
              <a:gd name="connsiteX6" fmla="*/ 4887191 w 5593855"/>
              <a:gd name="connsiteY6" fmla="*/ 6858000 h 6858000"/>
              <a:gd name="connsiteX7" fmla="*/ 0 w 5593855"/>
              <a:gd name="connsiteY7" fmla="*/ 6858000 h 6858000"/>
              <a:gd name="connsiteX8" fmla="*/ 0 w 5593855"/>
              <a:gd name="connsiteY8" fmla="*/ 6857999 h 6858000"/>
              <a:gd name="connsiteX9" fmla="*/ 4122055 w 5593855"/>
              <a:gd name="connsiteY9" fmla="*/ 6857999 h 6858000"/>
            </a:gdLst>
            <a:ahLst/>
            <a:cxnLst/>
            <a:rect l="l" t="t" r="r" b="b"/>
            <a:pathLst>
              <a:path w="5593855" h="6858000">
                <a:moveTo>
                  <a:pt x="121557" y="0"/>
                </a:moveTo>
                <a:lnTo>
                  <a:pt x="4887191" y="0"/>
                </a:lnTo>
                <a:lnTo>
                  <a:pt x="5321051" y="0"/>
                </a:lnTo>
                <a:lnTo>
                  <a:pt x="5593855" y="0"/>
                </a:lnTo>
                <a:lnTo>
                  <a:pt x="5593855" y="6858000"/>
                </a:lnTo>
                <a:lnTo>
                  <a:pt x="5321051" y="6858000"/>
                </a:lnTo>
                <a:lnTo>
                  <a:pt x="4887191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122055" y="6857999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7184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19788738">
            <a:off x="8731420" y="-631189"/>
            <a:ext cx="320416" cy="8120378"/>
          </a:xfrm>
          <a:custGeom>
            <a:avLst/>
            <a:gdLst>
              <a:gd name="connsiteX0" fmla="*/ 1 w 320416"/>
              <a:gd name="connsiteY0" fmla="*/ 0 h 8120378"/>
              <a:gd name="connsiteX1" fmla="*/ 320413 w 320416"/>
              <a:gd name="connsiteY1" fmla="*/ 186392 h 8120378"/>
              <a:gd name="connsiteX2" fmla="*/ 320416 w 320416"/>
              <a:gd name="connsiteY2" fmla="*/ 186395 h 8120378"/>
              <a:gd name="connsiteX3" fmla="*/ 320415 w 320416"/>
              <a:gd name="connsiteY3" fmla="*/ 8120378 h 8120378"/>
              <a:gd name="connsiteX4" fmla="*/ 320411 w 320416"/>
              <a:gd name="connsiteY4" fmla="*/ 8120375 h 8120378"/>
              <a:gd name="connsiteX5" fmla="*/ 0 w 320416"/>
              <a:gd name="connsiteY5" fmla="*/ 7785305 h 8120378"/>
            </a:gdLst>
            <a:ahLst/>
            <a:cxnLst/>
            <a:rect l="l" t="t" r="r" b="b"/>
            <a:pathLst>
              <a:path w="320416" h="8120378">
                <a:moveTo>
                  <a:pt x="1" y="0"/>
                </a:moveTo>
                <a:lnTo>
                  <a:pt x="320413" y="186392"/>
                </a:lnTo>
                <a:lnTo>
                  <a:pt x="320416" y="186395"/>
                </a:lnTo>
                <a:lnTo>
                  <a:pt x="320415" y="8120378"/>
                </a:lnTo>
                <a:lnTo>
                  <a:pt x="320411" y="8120375"/>
                </a:lnTo>
                <a:lnTo>
                  <a:pt x="0" y="778530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miter/>
          </a:ln>
          <a:effectLst>
            <a:outerShdw blurRad="254000" dist="38100" dir="8100000" sx="103000" sy="103000" algn="tr" rotWithShape="0">
              <a:schemeClr val="accent1"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265333" y="2722217"/>
            <a:ext cx="5926667" cy="4135783"/>
          </a:xfrm>
          <a:custGeom>
            <a:avLst/>
            <a:gdLst>
              <a:gd name="connsiteX0" fmla="*/ 3347168 w 5926667"/>
              <a:gd name="connsiteY0" fmla="*/ 0 h 4135783"/>
              <a:gd name="connsiteX1" fmla="*/ 5878120 w 5926667"/>
              <a:gd name="connsiteY1" fmla="*/ 1156696 h 4135783"/>
              <a:gd name="connsiteX2" fmla="*/ 5926667 w 5926667"/>
              <a:gd name="connsiteY2" fmla="*/ 1216244 h 4135783"/>
              <a:gd name="connsiteX3" fmla="*/ 5926667 w 5926667"/>
              <a:gd name="connsiteY3" fmla="*/ 4135783 h 4135783"/>
              <a:gd name="connsiteX4" fmla="*/ 94558 w 5926667"/>
              <a:gd name="connsiteY4" fmla="*/ 4135783 h 4135783"/>
              <a:gd name="connsiteX5" fmla="*/ 85712 w 5926667"/>
              <a:gd name="connsiteY5" fmla="*/ 4103082 h 4135783"/>
              <a:gd name="connsiteX6" fmla="*/ 0 w 5926667"/>
              <a:gd name="connsiteY6" fmla="*/ 3347167 h 4135783"/>
              <a:gd name="connsiteX7" fmla="*/ 3347168 w 5926667"/>
              <a:gd name="connsiteY7" fmla="*/ 0 h 4135783"/>
            </a:gdLst>
            <a:ahLst/>
            <a:cxnLst/>
            <a:rect l="l" t="t" r="r" b="b"/>
            <a:pathLst>
              <a:path w="5926667" h="4135783">
                <a:moveTo>
                  <a:pt x="3347168" y="0"/>
                </a:moveTo>
                <a:cubicBezTo>
                  <a:pt x="4358116" y="0"/>
                  <a:pt x="5264385" y="448184"/>
                  <a:pt x="5878120" y="1156696"/>
                </a:cubicBezTo>
                <a:lnTo>
                  <a:pt x="5926667" y="1216244"/>
                </a:lnTo>
                <a:lnTo>
                  <a:pt x="5926667" y="4135783"/>
                </a:lnTo>
                <a:lnTo>
                  <a:pt x="94558" y="4135783"/>
                </a:lnTo>
                <a:lnTo>
                  <a:pt x="85712" y="4103082"/>
                </a:lnTo>
                <a:cubicBezTo>
                  <a:pt x="29636" y="3860162"/>
                  <a:pt x="0" y="3607126"/>
                  <a:pt x="0" y="3347167"/>
                </a:cubicBezTo>
                <a:cubicBezTo>
                  <a:pt x="0" y="1498577"/>
                  <a:pt x="1498578" y="0"/>
                  <a:pt x="3347168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/>
          </a:ln>
          <a:effectLst>
            <a:outerShdw blurRad="428625" sx="102000" sy="102000" algn="ctr" rotWithShape="0">
              <a:srgbClr val="1B3698">
                <a:alpha val="14000"/>
              </a:srgbClr>
            </a:outerShdw>
          </a:effectLst>
        </p:spPr>
        <p:txBody>
          <a:bodyPr vert="horz" wrap="square" lIns="114300" tIns="57150" rIns="114300" bIns="571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alphaModFix/>
          </a:blip>
          <a:srcRect l="2191" r="2191"/>
          <a:stretch>
            <a:fillRect/>
          </a:stretch>
        </p:blipFill>
        <p:spPr>
          <a:xfrm>
            <a:off x="6486046" y="2878668"/>
            <a:ext cx="5705954" cy="3979333"/>
          </a:xfrm>
          <a:custGeom>
            <a:avLst/>
            <a:gdLst>
              <a:gd name="connsiteX0" fmla="*/ 3110473 w 5705954"/>
              <a:gd name="connsiteY0" fmla="*/ 0 h 3979333"/>
              <a:gd name="connsiteX1" fmla="*/ 5689726 w 5705954"/>
              <a:gd name="connsiteY1" fmla="*/ 1371379 h 3979333"/>
              <a:gd name="connsiteX2" fmla="*/ 5705954 w 5705954"/>
              <a:gd name="connsiteY2" fmla="*/ 1398091 h 3979333"/>
              <a:gd name="connsiteX3" fmla="*/ 5705954 w 5705954"/>
              <a:gd name="connsiteY3" fmla="*/ 3979333 h 3979333"/>
              <a:gd name="connsiteX4" fmla="*/ 124666 w 5705954"/>
              <a:gd name="connsiteY4" fmla="*/ 3979333 h 3979333"/>
              <a:gd name="connsiteX5" fmla="*/ 79651 w 5705954"/>
              <a:gd name="connsiteY5" fmla="*/ 3812933 h 3979333"/>
              <a:gd name="connsiteX6" fmla="*/ 0 w 5705954"/>
              <a:gd name="connsiteY6" fmla="*/ 3110473 h 3979333"/>
              <a:gd name="connsiteX7" fmla="*/ 3110473 w 5705954"/>
              <a:gd name="connsiteY7" fmla="*/ 0 h 3979333"/>
            </a:gdLst>
            <a:ahLst/>
            <a:cxnLst/>
            <a:rect l="l" t="t" r="r" b="b"/>
            <a:pathLst>
              <a:path w="5705954" h="3979333">
                <a:moveTo>
                  <a:pt x="3110473" y="0"/>
                </a:moveTo>
                <a:cubicBezTo>
                  <a:pt x="4184140" y="0"/>
                  <a:pt x="5130753" y="543987"/>
                  <a:pt x="5689726" y="1371379"/>
                </a:cubicBezTo>
                <a:lnTo>
                  <a:pt x="5705954" y="1398091"/>
                </a:lnTo>
                <a:lnTo>
                  <a:pt x="5705954" y="3979333"/>
                </a:lnTo>
                <a:lnTo>
                  <a:pt x="124666" y="3979333"/>
                </a:lnTo>
                <a:lnTo>
                  <a:pt x="79651" y="3812933"/>
                </a:lnTo>
                <a:cubicBezTo>
                  <a:pt x="27540" y="3587191"/>
                  <a:pt x="0" y="3352048"/>
                  <a:pt x="0" y="3110473"/>
                </a:cubicBezTo>
                <a:cubicBezTo>
                  <a:pt x="0" y="1392606"/>
                  <a:pt x="1392606" y="0"/>
                  <a:pt x="311047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21" name="标题 1"/>
          <p:cNvSpPr txBox="1"/>
          <p:nvPr/>
        </p:nvSpPr>
        <p:spPr>
          <a:xfrm>
            <a:off x="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4075422" y="4810104"/>
            <a:ext cx="464354" cy="263873"/>
          </a:xfrm>
          <a:custGeom>
            <a:avLst/>
            <a:gdLst>
              <a:gd name="connsiteX0" fmla="*/ 250785 w 464354"/>
              <a:gd name="connsiteY0" fmla="*/ 0 h 295262"/>
              <a:gd name="connsiteX1" fmla="*/ 375554 w 464354"/>
              <a:gd name="connsiteY1" fmla="*/ 0 h 295262"/>
              <a:gd name="connsiteX2" fmla="*/ 464354 w 464354"/>
              <a:gd name="connsiteY2" fmla="*/ 147631 h 295262"/>
              <a:gd name="connsiteX3" fmla="*/ 375554 w 464354"/>
              <a:gd name="connsiteY3" fmla="*/ 295262 h 295262"/>
              <a:gd name="connsiteX4" fmla="*/ 250785 w 464354"/>
              <a:gd name="connsiteY4" fmla="*/ 295262 h 295262"/>
              <a:gd name="connsiteX5" fmla="*/ 339585 w 464354"/>
              <a:gd name="connsiteY5" fmla="*/ 147631 h 295262"/>
              <a:gd name="connsiteX6" fmla="*/ 0 w 464354"/>
              <a:gd name="connsiteY6" fmla="*/ 0 h 295262"/>
              <a:gd name="connsiteX7" fmla="*/ 124769 w 464354"/>
              <a:gd name="connsiteY7" fmla="*/ 0 h 295262"/>
              <a:gd name="connsiteX8" fmla="*/ 213569 w 464354"/>
              <a:gd name="connsiteY8" fmla="*/ 147631 h 295262"/>
              <a:gd name="connsiteX9" fmla="*/ 124769 w 464354"/>
              <a:gd name="connsiteY9" fmla="*/ 295262 h 295262"/>
              <a:gd name="connsiteX10" fmla="*/ 0 w 464354"/>
              <a:gd name="connsiteY10" fmla="*/ 295262 h 295262"/>
              <a:gd name="connsiteX11" fmla="*/ 88800 w 464354"/>
              <a:gd name="connsiteY11" fmla="*/ 147631 h 295262"/>
            </a:gdLst>
            <a:ahLst/>
            <a:cxnLst/>
            <a:rect l="l" t="t" r="r" b="b"/>
            <a:pathLst>
              <a:path w="464354" h="295262">
                <a:moveTo>
                  <a:pt x="250785" y="0"/>
                </a:moveTo>
                <a:lnTo>
                  <a:pt x="375554" y="0"/>
                </a:lnTo>
                <a:lnTo>
                  <a:pt x="464354" y="147631"/>
                </a:lnTo>
                <a:lnTo>
                  <a:pt x="375554" y="295262"/>
                </a:lnTo>
                <a:lnTo>
                  <a:pt x="250785" y="295262"/>
                </a:lnTo>
                <a:lnTo>
                  <a:pt x="339585" y="147631"/>
                </a:lnTo>
                <a:close/>
                <a:moveTo>
                  <a:pt x="0" y="0"/>
                </a:moveTo>
                <a:lnTo>
                  <a:pt x="124769" y="0"/>
                </a:lnTo>
                <a:lnTo>
                  <a:pt x="213569" y="147631"/>
                </a:lnTo>
                <a:lnTo>
                  <a:pt x="124769" y="295262"/>
                </a:lnTo>
                <a:lnTo>
                  <a:pt x="0" y="295262"/>
                </a:lnTo>
                <a:lnTo>
                  <a:pt x="88800" y="14763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  <a:alpha val="4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1576282" y="1582906"/>
            <a:ext cx="4981604" cy="212217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6600" dirty="0" err="1">
                <a:ln w="12700">
                  <a:noFill/>
                </a:ln>
                <a:solidFill>
                  <a:srgbClr val="00B050"/>
                </a:solidFill>
                <a:latin typeface="Source Han Sans CN Bold"/>
                <a:ea typeface="Source Han Sans CN Bold"/>
                <a:cs typeface="Source Han Sans CN Bold"/>
              </a:rPr>
              <a:t>谢谢大家</a:t>
            </a:r>
            <a:endParaRPr kumimoji="1" lang="zh-CN" altLang="en-US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0" y="0"/>
            <a:ext cx="12217400" cy="68961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 anchor="ctr"/>
          <a:lstStyle/>
          <a:p>
            <a:pPr algn="ctr">
              <a:lnSpc>
                <a:spcPct val="10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182052" y="2767601"/>
            <a:ext cx="372770" cy="372770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075778" y="1791292"/>
            <a:ext cx="619023" cy="619023"/>
          </a:xfrm>
          <a:prstGeom prst="ellipse">
            <a:avLst/>
          </a:prstGeom>
          <a:solidFill>
            <a:schemeClr val="accent2"/>
          </a:solidFill>
          <a:ln w="12700" cap="sq">
            <a:solidFill>
              <a:schemeClr val="accent2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004470" y="2810171"/>
            <a:ext cx="2070100" cy="3302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00" dirty="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CONTENTS</a:t>
            </a:r>
            <a:endParaRPr kumimoji="1" lang="zh-CN" altLang="en-US" dirty="0"/>
          </a:p>
        </p:txBody>
      </p:sp>
      <p:sp>
        <p:nvSpPr>
          <p:cNvPr id="7" name="标题 1"/>
          <p:cNvSpPr txBox="1"/>
          <p:nvPr/>
        </p:nvSpPr>
        <p:spPr>
          <a:xfrm>
            <a:off x="6291128" y="975173"/>
            <a:ext cx="701040" cy="70104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291128" y="2026826"/>
            <a:ext cx="701040" cy="70104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291128" y="3078479"/>
            <a:ext cx="701040" cy="70104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91128" y="4130133"/>
            <a:ext cx="701040" cy="70104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291128" y="5181787"/>
            <a:ext cx="701040" cy="701040"/>
          </a:xfrm>
          <a:prstGeom prst="ellips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024950" y="1546806"/>
            <a:ext cx="1839197" cy="11079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7200" dirty="0" err="1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目录</a:t>
            </a:r>
            <a:endParaRPr kumimoji="1" lang="zh-CN" altLang="en-US" dirty="0"/>
          </a:p>
        </p:txBody>
      </p:sp>
      <p:sp>
        <p:nvSpPr>
          <p:cNvPr id="13" name="标题 1"/>
          <p:cNvSpPr txBox="1"/>
          <p:nvPr/>
        </p:nvSpPr>
        <p:spPr>
          <a:xfrm>
            <a:off x="6332403" y="1049151"/>
            <a:ext cx="622300" cy="47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壹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174412" y="929693"/>
            <a:ext cx="2880000" cy="79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教学目标与价值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332403" y="2100804"/>
            <a:ext cx="622300" cy="47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贰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174412" y="1981346"/>
            <a:ext cx="2880000" cy="79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教学重难点解析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332403" y="3152457"/>
            <a:ext cx="622300" cy="47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叁</a:t>
            </a: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7174412" y="3032999"/>
            <a:ext cx="2880000" cy="79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教学方法应用</a:t>
            </a: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332403" y="4204111"/>
            <a:ext cx="622300" cy="47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肆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7174412" y="4084653"/>
            <a:ext cx="2880000" cy="79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教学过程设计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6332403" y="5255308"/>
            <a:ext cx="622300" cy="4724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kumimoji="1" lang="en-US" altLang="zh-CN" sz="30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伍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7174412" y="5136307"/>
            <a:ext cx="2880000" cy="79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20000"/>
              </a:lnSpc>
            </a:pPr>
            <a:r>
              <a:rPr kumimoji="1" lang="en-US" altLang="zh-CN" sz="2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OPPOSans H"/>
                <a:ea typeface="OPPOSans H"/>
                <a:cs typeface="OPPOSans H"/>
              </a:rPr>
              <a:t>教学资源与评价</a:t>
            </a: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8000"/>
          </a:blip>
          <a:srcRect t="7824" b="7824"/>
          <a:stretch>
            <a:fillRect/>
          </a:stretch>
        </p:blipFill>
        <p:spPr>
          <a:xfrm>
            <a:off x="2" y="0"/>
            <a:ext cx="1219199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067" r="11067"/>
          <a:stretch>
            <a:fillRect/>
          </a:stretch>
        </p:blipFill>
        <p:spPr>
          <a:xfrm>
            <a:off x="6977054" y="1"/>
            <a:ext cx="5214946" cy="4471566"/>
          </a:xfrm>
          <a:custGeom>
            <a:avLst/>
            <a:gdLst>
              <a:gd name="connsiteX0" fmla="*/ 0 w 5214946"/>
              <a:gd name="connsiteY0" fmla="*/ 0 h 4471566"/>
              <a:gd name="connsiteX1" fmla="*/ 5214946 w 5214946"/>
              <a:gd name="connsiteY1" fmla="*/ 0 h 4471566"/>
              <a:gd name="connsiteX2" fmla="*/ 5214946 w 5214946"/>
              <a:gd name="connsiteY2" fmla="*/ 4471566 h 4471566"/>
              <a:gd name="connsiteX3" fmla="*/ 2276820 w 5214946"/>
              <a:gd name="connsiteY3" fmla="*/ 4471566 h 4471566"/>
            </a:gdLst>
            <a:ahLst/>
            <a:cxnLst/>
            <a:rect l="l" t="t" r="r" b="b"/>
            <a:pathLst>
              <a:path w="5214946" h="4471566">
                <a:moveTo>
                  <a:pt x="0" y="0"/>
                </a:moveTo>
                <a:lnTo>
                  <a:pt x="5214946" y="0"/>
                </a:lnTo>
                <a:lnTo>
                  <a:pt x="5214946" y="4471566"/>
                </a:lnTo>
                <a:lnTo>
                  <a:pt x="2276820" y="447156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870949" y="0"/>
            <a:ext cx="5321051" cy="6858000"/>
          </a:xfrm>
          <a:custGeom>
            <a:avLst/>
            <a:gdLst>
              <a:gd name="connsiteX0" fmla="*/ 121557 w 5593855"/>
              <a:gd name="connsiteY0" fmla="*/ 0 h 6858000"/>
              <a:gd name="connsiteX1" fmla="*/ 4887191 w 5593855"/>
              <a:gd name="connsiteY1" fmla="*/ 0 h 6858000"/>
              <a:gd name="connsiteX2" fmla="*/ 5321051 w 5593855"/>
              <a:gd name="connsiteY2" fmla="*/ 0 h 6858000"/>
              <a:gd name="connsiteX3" fmla="*/ 5593855 w 5593855"/>
              <a:gd name="connsiteY3" fmla="*/ 0 h 6858000"/>
              <a:gd name="connsiteX4" fmla="*/ 5593855 w 5593855"/>
              <a:gd name="connsiteY4" fmla="*/ 6858000 h 6858000"/>
              <a:gd name="connsiteX5" fmla="*/ 5321051 w 5593855"/>
              <a:gd name="connsiteY5" fmla="*/ 6858000 h 6858000"/>
              <a:gd name="connsiteX6" fmla="*/ 4887191 w 5593855"/>
              <a:gd name="connsiteY6" fmla="*/ 6858000 h 6858000"/>
              <a:gd name="connsiteX7" fmla="*/ 0 w 5593855"/>
              <a:gd name="connsiteY7" fmla="*/ 6858000 h 6858000"/>
              <a:gd name="connsiteX8" fmla="*/ 0 w 5593855"/>
              <a:gd name="connsiteY8" fmla="*/ 6857999 h 6858000"/>
              <a:gd name="connsiteX9" fmla="*/ 4122055 w 5593855"/>
              <a:gd name="connsiteY9" fmla="*/ 6857999 h 6858000"/>
            </a:gdLst>
            <a:ahLst/>
            <a:cxnLst/>
            <a:rect l="l" t="t" r="r" b="b"/>
            <a:pathLst>
              <a:path w="5593855" h="6858000">
                <a:moveTo>
                  <a:pt x="121557" y="0"/>
                </a:moveTo>
                <a:lnTo>
                  <a:pt x="4887191" y="0"/>
                </a:lnTo>
                <a:lnTo>
                  <a:pt x="5321051" y="0"/>
                </a:lnTo>
                <a:lnTo>
                  <a:pt x="5593855" y="0"/>
                </a:lnTo>
                <a:lnTo>
                  <a:pt x="5593855" y="6858000"/>
                </a:lnTo>
                <a:lnTo>
                  <a:pt x="5321051" y="6858000"/>
                </a:lnTo>
                <a:lnTo>
                  <a:pt x="4887191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122055" y="6857999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9788738">
            <a:off x="8731420" y="-631189"/>
            <a:ext cx="320416" cy="8120378"/>
          </a:xfrm>
          <a:custGeom>
            <a:avLst/>
            <a:gdLst>
              <a:gd name="connsiteX0" fmla="*/ 1 w 320416"/>
              <a:gd name="connsiteY0" fmla="*/ 0 h 8120378"/>
              <a:gd name="connsiteX1" fmla="*/ 320413 w 320416"/>
              <a:gd name="connsiteY1" fmla="*/ 186392 h 8120378"/>
              <a:gd name="connsiteX2" fmla="*/ 320416 w 320416"/>
              <a:gd name="connsiteY2" fmla="*/ 186395 h 8120378"/>
              <a:gd name="connsiteX3" fmla="*/ 320415 w 320416"/>
              <a:gd name="connsiteY3" fmla="*/ 8120378 h 8120378"/>
              <a:gd name="connsiteX4" fmla="*/ 320411 w 320416"/>
              <a:gd name="connsiteY4" fmla="*/ 8120375 h 8120378"/>
              <a:gd name="connsiteX5" fmla="*/ 0 w 320416"/>
              <a:gd name="connsiteY5" fmla="*/ 7785305 h 8120378"/>
            </a:gdLst>
            <a:ahLst/>
            <a:cxnLst/>
            <a:rect l="l" t="t" r="r" b="b"/>
            <a:pathLst>
              <a:path w="320416" h="8120378">
                <a:moveTo>
                  <a:pt x="1" y="0"/>
                </a:moveTo>
                <a:lnTo>
                  <a:pt x="320413" y="186392"/>
                </a:lnTo>
                <a:lnTo>
                  <a:pt x="320416" y="186395"/>
                </a:lnTo>
                <a:lnTo>
                  <a:pt x="320415" y="8120378"/>
                </a:lnTo>
                <a:lnTo>
                  <a:pt x="320411" y="8120375"/>
                </a:lnTo>
                <a:lnTo>
                  <a:pt x="0" y="778530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miter/>
          </a:ln>
          <a:effectLst>
            <a:outerShdw blurRad="254000" dist="38100" dir="8100000" sx="103000" sy="103000" algn="tr" rotWithShape="0">
              <a:schemeClr val="accent1"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65333" y="2722217"/>
            <a:ext cx="5926667" cy="4135783"/>
          </a:xfrm>
          <a:custGeom>
            <a:avLst/>
            <a:gdLst>
              <a:gd name="connsiteX0" fmla="*/ 3347168 w 5926667"/>
              <a:gd name="connsiteY0" fmla="*/ 0 h 4135783"/>
              <a:gd name="connsiteX1" fmla="*/ 5878120 w 5926667"/>
              <a:gd name="connsiteY1" fmla="*/ 1156696 h 4135783"/>
              <a:gd name="connsiteX2" fmla="*/ 5926667 w 5926667"/>
              <a:gd name="connsiteY2" fmla="*/ 1216244 h 4135783"/>
              <a:gd name="connsiteX3" fmla="*/ 5926667 w 5926667"/>
              <a:gd name="connsiteY3" fmla="*/ 4135783 h 4135783"/>
              <a:gd name="connsiteX4" fmla="*/ 94558 w 5926667"/>
              <a:gd name="connsiteY4" fmla="*/ 4135783 h 4135783"/>
              <a:gd name="connsiteX5" fmla="*/ 85712 w 5926667"/>
              <a:gd name="connsiteY5" fmla="*/ 4103082 h 4135783"/>
              <a:gd name="connsiteX6" fmla="*/ 0 w 5926667"/>
              <a:gd name="connsiteY6" fmla="*/ 3347167 h 4135783"/>
              <a:gd name="connsiteX7" fmla="*/ 3347168 w 5926667"/>
              <a:gd name="connsiteY7" fmla="*/ 0 h 4135783"/>
            </a:gdLst>
            <a:ahLst/>
            <a:cxnLst/>
            <a:rect l="l" t="t" r="r" b="b"/>
            <a:pathLst>
              <a:path w="5926667" h="4135783">
                <a:moveTo>
                  <a:pt x="3347168" y="0"/>
                </a:moveTo>
                <a:cubicBezTo>
                  <a:pt x="4358116" y="0"/>
                  <a:pt x="5264385" y="448184"/>
                  <a:pt x="5878120" y="1156696"/>
                </a:cubicBezTo>
                <a:lnTo>
                  <a:pt x="5926667" y="1216244"/>
                </a:lnTo>
                <a:lnTo>
                  <a:pt x="5926667" y="4135783"/>
                </a:lnTo>
                <a:lnTo>
                  <a:pt x="94558" y="4135783"/>
                </a:lnTo>
                <a:lnTo>
                  <a:pt x="85712" y="4103082"/>
                </a:lnTo>
                <a:cubicBezTo>
                  <a:pt x="29636" y="3860162"/>
                  <a:pt x="0" y="3607126"/>
                  <a:pt x="0" y="3347167"/>
                </a:cubicBezTo>
                <a:cubicBezTo>
                  <a:pt x="0" y="1498577"/>
                  <a:pt x="1498578" y="0"/>
                  <a:pt x="3347168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/>
          </a:ln>
          <a:effectLst>
            <a:outerShdw blurRad="428625" sx="102000" sy="102000" algn="ctr" rotWithShape="0">
              <a:srgbClr val="1B3698">
                <a:alpha val="14000"/>
              </a:srgbClr>
            </a:outerShdw>
          </a:effectLst>
        </p:spPr>
        <p:txBody>
          <a:bodyPr vert="horz" wrap="square" lIns="114300" tIns="57150" rIns="114300" bIns="571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alphaModFix/>
          </a:blip>
          <a:srcRect t="15432" b="15432"/>
          <a:stretch>
            <a:fillRect/>
          </a:stretch>
        </p:blipFill>
        <p:spPr>
          <a:xfrm>
            <a:off x="6486046" y="2878668"/>
            <a:ext cx="5705954" cy="3979333"/>
          </a:xfrm>
          <a:custGeom>
            <a:avLst/>
            <a:gdLst>
              <a:gd name="connsiteX0" fmla="*/ 3110473 w 5705954"/>
              <a:gd name="connsiteY0" fmla="*/ 0 h 3979333"/>
              <a:gd name="connsiteX1" fmla="*/ 5689726 w 5705954"/>
              <a:gd name="connsiteY1" fmla="*/ 1371379 h 3979333"/>
              <a:gd name="connsiteX2" fmla="*/ 5705954 w 5705954"/>
              <a:gd name="connsiteY2" fmla="*/ 1398091 h 3979333"/>
              <a:gd name="connsiteX3" fmla="*/ 5705954 w 5705954"/>
              <a:gd name="connsiteY3" fmla="*/ 3979333 h 3979333"/>
              <a:gd name="connsiteX4" fmla="*/ 124666 w 5705954"/>
              <a:gd name="connsiteY4" fmla="*/ 3979333 h 3979333"/>
              <a:gd name="connsiteX5" fmla="*/ 79651 w 5705954"/>
              <a:gd name="connsiteY5" fmla="*/ 3812933 h 3979333"/>
              <a:gd name="connsiteX6" fmla="*/ 0 w 5705954"/>
              <a:gd name="connsiteY6" fmla="*/ 3110473 h 3979333"/>
              <a:gd name="connsiteX7" fmla="*/ 3110473 w 5705954"/>
              <a:gd name="connsiteY7" fmla="*/ 0 h 3979333"/>
            </a:gdLst>
            <a:ahLst/>
            <a:cxnLst/>
            <a:rect l="l" t="t" r="r" b="b"/>
            <a:pathLst>
              <a:path w="5705954" h="3979333">
                <a:moveTo>
                  <a:pt x="3110473" y="0"/>
                </a:moveTo>
                <a:cubicBezTo>
                  <a:pt x="4184140" y="0"/>
                  <a:pt x="5130753" y="543987"/>
                  <a:pt x="5689726" y="1371379"/>
                </a:cubicBezTo>
                <a:lnTo>
                  <a:pt x="5705954" y="1398091"/>
                </a:lnTo>
                <a:lnTo>
                  <a:pt x="5705954" y="3979333"/>
                </a:lnTo>
                <a:lnTo>
                  <a:pt x="124666" y="3979333"/>
                </a:lnTo>
                <a:lnTo>
                  <a:pt x="79651" y="3812933"/>
                </a:lnTo>
                <a:cubicBezTo>
                  <a:pt x="27540" y="3587191"/>
                  <a:pt x="0" y="3352048"/>
                  <a:pt x="0" y="3110473"/>
                </a:cubicBezTo>
                <a:cubicBezTo>
                  <a:pt x="0" y="1392606"/>
                  <a:pt x="1392606" y="0"/>
                  <a:pt x="311047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594621" y="2867547"/>
            <a:ext cx="6087163" cy="20580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53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教学目标与价值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184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9272" y="5004475"/>
            <a:ext cx="5004057" cy="153976"/>
          </a:xfrm>
          <a:prstGeom prst="homePlat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1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9087" y="1614140"/>
            <a:ext cx="2446570" cy="186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995040" y="1622956"/>
            <a:ext cx="2276592" cy="13790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01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05784" y="2070125"/>
            <a:ext cx="522230" cy="296762"/>
          </a:xfrm>
          <a:custGeom>
            <a:avLst/>
            <a:gdLst>
              <a:gd name="connsiteX0" fmla="*/ 250785 w 464354"/>
              <a:gd name="connsiteY0" fmla="*/ 0 h 295262"/>
              <a:gd name="connsiteX1" fmla="*/ 375554 w 464354"/>
              <a:gd name="connsiteY1" fmla="*/ 0 h 295262"/>
              <a:gd name="connsiteX2" fmla="*/ 464354 w 464354"/>
              <a:gd name="connsiteY2" fmla="*/ 147631 h 295262"/>
              <a:gd name="connsiteX3" fmla="*/ 375554 w 464354"/>
              <a:gd name="connsiteY3" fmla="*/ 295262 h 295262"/>
              <a:gd name="connsiteX4" fmla="*/ 250785 w 464354"/>
              <a:gd name="connsiteY4" fmla="*/ 295262 h 295262"/>
              <a:gd name="connsiteX5" fmla="*/ 339585 w 464354"/>
              <a:gd name="connsiteY5" fmla="*/ 147631 h 295262"/>
              <a:gd name="connsiteX6" fmla="*/ 0 w 464354"/>
              <a:gd name="connsiteY6" fmla="*/ 0 h 295262"/>
              <a:gd name="connsiteX7" fmla="*/ 124769 w 464354"/>
              <a:gd name="connsiteY7" fmla="*/ 0 h 295262"/>
              <a:gd name="connsiteX8" fmla="*/ 213569 w 464354"/>
              <a:gd name="connsiteY8" fmla="*/ 147631 h 295262"/>
              <a:gd name="connsiteX9" fmla="*/ 124769 w 464354"/>
              <a:gd name="connsiteY9" fmla="*/ 295262 h 295262"/>
              <a:gd name="connsiteX10" fmla="*/ 0 w 464354"/>
              <a:gd name="connsiteY10" fmla="*/ 295262 h 295262"/>
              <a:gd name="connsiteX11" fmla="*/ 88800 w 464354"/>
              <a:gd name="connsiteY11" fmla="*/ 147631 h 295262"/>
            </a:gdLst>
            <a:ahLst/>
            <a:cxnLst/>
            <a:rect l="l" t="t" r="r" b="b"/>
            <a:pathLst>
              <a:path w="464354" h="295262">
                <a:moveTo>
                  <a:pt x="250785" y="0"/>
                </a:moveTo>
                <a:lnTo>
                  <a:pt x="375554" y="0"/>
                </a:lnTo>
                <a:lnTo>
                  <a:pt x="464354" y="147631"/>
                </a:lnTo>
                <a:lnTo>
                  <a:pt x="375554" y="295262"/>
                </a:lnTo>
                <a:lnTo>
                  <a:pt x="250785" y="295262"/>
                </a:lnTo>
                <a:lnTo>
                  <a:pt x="339585" y="147631"/>
                </a:lnTo>
                <a:close/>
                <a:moveTo>
                  <a:pt x="0" y="0"/>
                </a:moveTo>
                <a:lnTo>
                  <a:pt x="124769" y="0"/>
                </a:lnTo>
                <a:lnTo>
                  <a:pt x="213569" y="147631"/>
                </a:lnTo>
                <a:lnTo>
                  <a:pt x="124769" y="295262"/>
                </a:lnTo>
                <a:lnTo>
                  <a:pt x="0" y="295262"/>
                </a:lnTo>
                <a:lnTo>
                  <a:pt x="88800" y="14763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  <a:alpha val="4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259975" y="2555658"/>
            <a:ext cx="5826035" cy="69264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82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能清晰阐述全场紧逼人盯人防守的概念，掌握其战术要点及运用时机，80%以上学生能在简单对抗下完成基本防守动作，如正确的防守姿势、积极的防守移动等，30%学生能在复杂实战中灵活运用，有效限制对手进攻。
通过反复练习，学生掌握防守姿势的要点，如双脚开立、屈膝降低重心、手臂伸展干扰传球和运球，确保在防守时动作规范、有效。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259976" y="2092960"/>
            <a:ext cx="5826035" cy="4028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战术概念与基本动作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21112171">
            <a:off x="1158239" y="1881052"/>
            <a:ext cx="3309258" cy="3509554"/>
          </a:xfrm>
          <a:prstGeom prst="roundRect">
            <a:avLst>
              <a:gd name="adj" fmla="val 5699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259976" y="4946469"/>
            <a:ext cx="505097" cy="505097"/>
          </a:xfrm>
          <a:prstGeom prst="ellips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849256" y="4946469"/>
            <a:ext cx="505097" cy="50509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438536" y="4946469"/>
            <a:ext cx="505097" cy="505097"/>
          </a:xfrm>
          <a:prstGeom prst="ellipse">
            <a:avLst/>
          </a:prstGeom>
          <a:solidFill>
            <a:schemeClr val="bg1">
              <a:lumMod val="95000"/>
              <a:alpha val="48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259974" y="1745762"/>
            <a:ext cx="5826035" cy="51846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4AB5C4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01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259975" y="4227704"/>
            <a:ext cx="5826035" cy="69264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82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学生掌握全场紧逼人盯人防守的策略，学会在全场范围内通过积极的防守动作和团队协作，迫使对手失误，破坏其进攻节奏。在分组对抗中，学生学会分析进攻方的战术意图，灵活应对不同的进攻方式，如快攻、阵地进攻、掩护配合等，提升在比赛中的防守应变能力。
通过五对五全场紧逼人盯人防守练习，学生学会在高强度对抗中保持防守强度，根据对手进攻变化迅速调整防守策略，避免犯规和防守漏洞。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259976" y="3765006"/>
            <a:ext cx="5826035" cy="40284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l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防守策略与实战应用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259974" y="3417808"/>
            <a:ext cx="5826035" cy="51846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D9D9D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02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158239" y="1881052"/>
            <a:ext cx="3309258" cy="3509554"/>
          </a:xfrm>
          <a:prstGeom prst="roundRect">
            <a:avLst>
              <a:gd name="adj" fmla="val 5699"/>
            </a:avLst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5394177" y="5084489"/>
            <a:ext cx="236694" cy="229056"/>
          </a:xfrm>
          <a:custGeom>
            <a:avLst/>
            <a:gdLst>
              <a:gd name="connsiteX0" fmla="*/ 695958 w 1660735"/>
              <a:gd name="connsiteY0" fmla="*/ 752512 h 1607157"/>
              <a:gd name="connsiteX1" fmla="*/ 376349 w 1660735"/>
              <a:gd name="connsiteY1" fmla="*/ 752512 h 1607157"/>
              <a:gd name="connsiteX2" fmla="*/ 110505 w 1660735"/>
              <a:gd name="connsiteY2" fmla="*/ 642007 h 1607157"/>
              <a:gd name="connsiteX3" fmla="*/ 0 w 1660735"/>
              <a:gd name="connsiteY3" fmla="*/ 376349 h 1607157"/>
              <a:gd name="connsiteX4" fmla="*/ 110505 w 1660735"/>
              <a:gd name="connsiteY4" fmla="*/ 110505 h 1607157"/>
              <a:gd name="connsiteX5" fmla="*/ 376349 w 1660735"/>
              <a:gd name="connsiteY5" fmla="*/ 0 h 1607157"/>
              <a:gd name="connsiteX6" fmla="*/ 642193 w 1660735"/>
              <a:gd name="connsiteY6" fmla="*/ 110505 h 1607157"/>
              <a:gd name="connsiteX7" fmla="*/ 752698 w 1660735"/>
              <a:gd name="connsiteY7" fmla="*/ 376349 h 1607157"/>
              <a:gd name="connsiteX8" fmla="*/ 752698 w 1660735"/>
              <a:gd name="connsiteY8" fmla="*/ 695958 h 1607157"/>
              <a:gd name="connsiteX9" fmla="*/ 695958 w 1660735"/>
              <a:gd name="connsiteY9" fmla="*/ 752512 h 1607157"/>
              <a:gd name="connsiteX10" fmla="*/ 376349 w 1660735"/>
              <a:gd name="connsiteY10" fmla="*/ 111621 h 1607157"/>
              <a:gd name="connsiteX11" fmla="*/ 111621 w 1660735"/>
              <a:gd name="connsiteY11" fmla="*/ 376349 h 1607157"/>
              <a:gd name="connsiteX12" fmla="*/ 376349 w 1660735"/>
              <a:gd name="connsiteY12" fmla="*/ 641077 h 1607157"/>
              <a:gd name="connsiteX13" fmla="*/ 641077 w 1660735"/>
              <a:gd name="connsiteY13" fmla="*/ 641077 h 1607157"/>
              <a:gd name="connsiteX14" fmla="*/ 641077 w 1660735"/>
              <a:gd name="connsiteY14" fmla="*/ 376349 h 1607157"/>
              <a:gd name="connsiteX15" fmla="*/ 376349 w 1660735"/>
              <a:gd name="connsiteY15" fmla="*/ 111621 h 1607157"/>
              <a:gd name="connsiteX16" fmla="*/ 1284201 w 1660735"/>
              <a:gd name="connsiteY16" fmla="*/ 752512 h 1607157"/>
              <a:gd name="connsiteX17" fmla="*/ 964592 w 1660735"/>
              <a:gd name="connsiteY17" fmla="*/ 752512 h 1607157"/>
              <a:gd name="connsiteX18" fmla="*/ 908038 w 1660735"/>
              <a:gd name="connsiteY18" fmla="*/ 695958 h 1607157"/>
              <a:gd name="connsiteX19" fmla="*/ 908038 w 1660735"/>
              <a:gd name="connsiteY19" fmla="*/ 376349 h 1607157"/>
              <a:gd name="connsiteX20" fmla="*/ 1018543 w 1660735"/>
              <a:gd name="connsiteY20" fmla="*/ 110505 h 1607157"/>
              <a:gd name="connsiteX21" fmla="*/ 1284387 w 1660735"/>
              <a:gd name="connsiteY21" fmla="*/ 0 h 1607157"/>
              <a:gd name="connsiteX22" fmla="*/ 1550231 w 1660735"/>
              <a:gd name="connsiteY22" fmla="*/ 110505 h 1607157"/>
              <a:gd name="connsiteX23" fmla="*/ 1660736 w 1660735"/>
              <a:gd name="connsiteY23" fmla="*/ 376349 h 1607157"/>
              <a:gd name="connsiteX24" fmla="*/ 1550231 w 1660735"/>
              <a:gd name="connsiteY24" fmla="*/ 642193 h 1607157"/>
              <a:gd name="connsiteX25" fmla="*/ 1284201 w 1660735"/>
              <a:gd name="connsiteY25" fmla="*/ 752512 h 1607157"/>
              <a:gd name="connsiteX26" fmla="*/ 1019659 w 1660735"/>
              <a:gd name="connsiteY26" fmla="*/ 640891 h 1607157"/>
              <a:gd name="connsiteX27" fmla="*/ 1284387 w 1660735"/>
              <a:gd name="connsiteY27" fmla="*/ 640891 h 1607157"/>
              <a:gd name="connsiteX28" fmla="*/ 1549115 w 1660735"/>
              <a:gd name="connsiteY28" fmla="*/ 376163 h 1607157"/>
              <a:gd name="connsiteX29" fmla="*/ 1284387 w 1660735"/>
              <a:gd name="connsiteY29" fmla="*/ 111435 h 1607157"/>
              <a:gd name="connsiteX30" fmla="*/ 1019659 w 1660735"/>
              <a:gd name="connsiteY30" fmla="*/ 376163 h 1607157"/>
              <a:gd name="connsiteX31" fmla="*/ 1019659 w 1660735"/>
              <a:gd name="connsiteY31" fmla="*/ 640891 h 1607157"/>
              <a:gd name="connsiteX32" fmla="*/ 376349 w 1660735"/>
              <a:gd name="connsiteY32" fmla="*/ 1607158 h 1607157"/>
              <a:gd name="connsiteX33" fmla="*/ 110505 w 1660735"/>
              <a:gd name="connsiteY33" fmla="*/ 1496653 h 1607157"/>
              <a:gd name="connsiteX34" fmla="*/ 0 w 1660735"/>
              <a:gd name="connsiteY34" fmla="*/ 1230809 h 1607157"/>
              <a:gd name="connsiteX35" fmla="*/ 110505 w 1660735"/>
              <a:gd name="connsiteY35" fmla="*/ 964964 h 1607157"/>
              <a:gd name="connsiteX36" fmla="*/ 376349 w 1660735"/>
              <a:gd name="connsiteY36" fmla="*/ 854459 h 1607157"/>
              <a:gd name="connsiteX37" fmla="*/ 695958 w 1660735"/>
              <a:gd name="connsiteY37" fmla="*/ 854459 h 1607157"/>
              <a:gd name="connsiteX38" fmla="*/ 752512 w 1660735"/>
              <a:gd name="connsiteY38" fmla="*/ 911014 h 1607157"/>
              <a:gd name="connsiteX39" fmla="*/ 752512 w 1660735"/>
              <a:gd name="connsiteY39" fmla="*/ 1230623 h 1607157"/>
              <a:gd name="connsiteX40" fmla="*/ 642007 w 1660735"/>
              <a:gd name="connsiteY40" fmla="*/ 1496467 h 1607157"/>
              <a:gd name="connsiteX41" fmla="*/ 376349 w 1660735"/>
              <a:gd name="connsiteY41" fmla="*/ 1607158 h 1607157"/>
              <a:gd name="connsiteX42" fmla="*/ 376349 w 1660735"/>
              <a:gd name="connsiteY42" fmla="*/ 966267 h 1607157"/>
              <a:gd name="connsiteX43" fmla="*/ 111621 w 1660735"/>
              <a:gd name="connsiteY43" fmla="*/ 1230809 h 1607157"/>
              <a:gd name="connsiteX44" fmla="*/ 376349 w 1660735"/>
              <a:gd name="connsiteY44" fmla="*/ 1495537 h 1607157"/>
              <a:gd name="connsiteX45" fmla="*/ 641077 w 1660735"/>
              <a:gd name="connsiteY45" fmla="*/ 1230809 h 1607157"/>
              <a:gd name="connsiteX46" fmla="*/ 641077 w 1660735"/>
              <a:gd name="connsiteY46" fmla="*/ 966267 h 1607157"/>
              <a:gd name="connsiteX47" fmla="*/ 376349 w 1660735"/>
              <a:gd name="connsiteY47" fmla="*/ 966267 h 1607157"/>
              <a:gd name="connsiteX48" fmla="*/ 1284201 w 1660735"/>
              <a:gd name="connsiteY48" fmla="*/ 1607158 h 1607157"/>
              <a:gd name="connsiteX49" fmla="*/ 1018357 w 1660735"/>
              <a:gd name="connsiteY49" fmla="*/ 1496653 h 1607157"/>
              <a:gd name="connsiteX50" fmla="*/ 907852 w 1660735"/>
              <a:gd name="connsiteY50" fmla="*/ 1230809 h 1607157"/>
              <a:gd name="connsiteX51" fmla="*/ 907852 w 1660735"/>
              <a:gd name="connsiteY51" fmla="*/ 911200 h 1607157"/>
              <a:gd name="connsiteX52" fmla="*/ 964406 w 1660735"/>
              <a:gd name="connsiteY52" fmla="*/ 854646 h 1607157"/>
              <a:gd name="connsiteX53" fmla="*/ 1284015 w 1660735"/>
              <a:gd name="connsiteY53" fmla="*/ 854646 h 1607157"/>
              <a:gd name="connsiteX54" fmla="*/ 1549859 w 1660735"/>
              <a:gd name="connsiteY54" fmla="*/ 965150 h 1607157"/>
              <a:gd name="connsiteX55" fmla="*/ 1660364 w 1660735"/>
              <a:gd name="connsiteY55" fmla="*/ 1230995 h 1607157"/>
              <a:gd name="connsiteX56" fmla="*/ 1550045 w 1660735"/>
              <a:gd name="connsiteY56" fmla="*/ 1496653 h 1607157"/>
              <a:gd name="connsiteX57" fmla="*/ 1284201 w 1660735"/>
              <a:gd name="connsiteY57" fmla="*/ 1607158 h 1607157"/>
              <a:gd name="connsiteX58" fmla="*/ 1019659 w 1660735"/>
              <a:gd name="connsiteY58" fmla="*/ 966267 h 1607157"/>
              <a:gd name="connsiteX59" fmla="*/ 1019659 w 1660735"/>
              <a:gd name="connsiteY59" fmla="*/ 1230995 h 1607157"/>
              <a:gd name="connsiteX60" fmla="*/ 1284387 w 1660735"/>
              <a:gd name="connsiteY60" fmla="*/ 1495723 h 1607157"/>
              <a:gd name="connsiteX61" fmla="*/ 1549115 w 1660735"/>
              <a:gd name="connsiteY61" fmla="*/ 1230995 h 1607157"/>
              <a:gd name="connsiteX62" fmla="*/ 1284387 w 1660735"/>
              <a:gd name="connsiteY62" fmla="*/ 966267 h 1607157"/>
              <a:gd name="connsiteX63" fmla="*/ 1019659 w 1660735"/>
              <a:gd name="connsiteY63" fmla="*/ 966267 h 1607157"/>
            </a:gdLst>
            <a:ahLst/>
            <a:cxnLst/>
            <a:rect l="l" t="t" r="r" b="b"/>
            <a:pathLst>
              <a:path w="1660735" h="1607157">
                <a:moveTo>
                  <a:pt x="695958" y="752512"/>
                </a:moveTo>
                <a:lnTo>
                  <a:pt x="376349" y="752512"/>
                </a:lnTo>
                <a:cubicBezTo>
                  <a:pt x="276262" y="752512"/>
                  <a:pt x="181756" y="713259"/>
                  <a:pt x="110505" y="642007"/>
                </a:cubicBezTo>
                <a:cubicBezTo>
                  <a:pt x="39253" y="570756"/>
                  <a:pt x="0" y="476436"/>
                  <a:pt x="0" y="376349"/>
                </a:cubicBezTo>
                <a:cubicBezTo>
                  <a:pt x="0" y="276262"/>
                  <a:pt x="39253" y="181756"/>
                  <a:pt x="110505" y="110505"/>
                </a:cubicBezTo>
                <a:cubicBezTo>
                  <a:pt x="181756" y="39253"/>
                  <a:pt x="276076" y="0"/>
                  <a:pt x="376349" y="0"/>
                </a:cubicBezTo>
                <a:cubicBezTo>
                  <a:pt x="476436" y="0"/>
                  <a:pt x="570942" y="39253"/>
                  <a:pt x="642193" y="110505"/>
                </a:cubicBezTo>
                <a:cubicBezTo>
                  <a:pt x="713445" y="181756"/>
                  <a:pt x="752698" y="276076"/>
                  <a:pt x="752698" y="376349"/>
                </a:cubicBezTo>
                <a:lnTo>
                  <a:pt x="752698" y="695958"/>
                </a:lnTo>
                <a:cubicBezTo>
                  <a:pt x="752512" y="727211"/>
                  <a:pt x="727211" y="752512"/>
                  <a:pt x="695958" y="752512"/>
                </a:cubicBezTo>
                <a:close/>
                <a:moveTo>
                  <a:pt x="376349" y="111621"/>
                </a:moveTo>
                <a:cubicBezTo>
                  <a:pt x="230498" y="111621"/>
                  <a:pt x="111621" y="230312"/>
                  <a:pt x="111621" y="376349"/>
                </a:cubicBezTo>
                <a:cubicBezTo>
                  <a:pt x="111621" y="522201"/>
                  <a:pt x="230312" y="641077"/>
                  <a:pt x="376349" y="641077"/>
                </a:cubicBezTo>
                <a:lnTo>
                  <a:pt x="641077" y="641077"/>
                </a:lnTo>
                <a:lnTo>
                  <a:pt x="641077" y="376349"/>
                </a:lnTo>
                <a:cubicBezTo>
                  <a:pt x="640891" y="230312"/>
                  <a:pt x="522201" y="111621"/>
                  <a:pt x="376349" y="111621"/>
                </a:cubicBezTo>
                <a:close/>
                <a:moveTo>
                  <a:pt x="1284201" y="752512"/>
                </a:moveTo>
                <a:lnTo>
                  <a:pt x="964592" y="752512"/>
                </a:lnTo>
                <a:cubicBezTo>
                  <a:pt x="933338" y="752512"/>
                  <a:pt x="908038" y="727025"/>
                  <a:pt x="908038" y="695958"/>
                </a:cubicBezTo>
                <a:lnTo>
                  <a:pt x="908038" y="376349"/>
                </a:lnTo>
                <a:cubicBezTo>
                  <a:pt x="908038" y="276262"/>
                  <a:pt x="947291" y="181756"/>
                  <a:pt x="1018543" y="110505"/>
                </a:cubicBezTo>
                <a:cubicBezTo>
                  <a:pt x="1089794" y="39253"/>
                  <a:pt x="1184114" y="0"/>
                  <a:pt x="1284387" y="0"/>
                </a:cubicBezTo>
                <a:cubicBezTo>
                  <a:pt x="1384660" y="0"/>
                  <a:pt x="1478980" y="39253"/>
                  <a:pt x="1550231" y="110505"/>
                </a:cubicBezTo>
                <a:cubicBezTo>
                  <a:pt x="1621482" y="181756"/>
                  <a:pt x="1660736" y="276076"/>
                  <a:pt x="1660736" y="376349"/>
                </a:cubicBezTo>
                <a:cubicBezTo>
                  <a:pt x="1660736" y="476622"/>
                  <a:pt x="1621482" y="570942"/>
                  <a:pt x="1550231" y="642193"/>
                </a:cubicBezTo>
                <a:cubicBezTo>
                  <a:pt x="1478794" y="713259"/>
                  <a:pt x="1384288" y="752512"/>
                  <a:pt x="1284201" y="752512"/>
                </a:cubicBezTo>
                <a:close/>
                <a:moveTo>
                  <a:pt x="1019659" y="640891"/>
                </a:moveTo>
                <a:lnTo>
                  <a:pt x="1284387" y="640891"/>
                </a:lnTo>
                <a:cubicBezTo>
                  <a:pt x="1430238" y="640891"/>
                  <a:pt x="1549115" y="522201"/>
                  <a:pt x="1549115" y="376163"/>
                </a:cubicBezTo>
                <a:cubicBezTo>
                  <a:pt x="1549115" y="230312"/>
                  <a:pt x="1430424" y="111435"/>
                  <a:pt x="1284387" y="111435"/>
                </a:cubicBezTo>
                <a:cubicBezTo>
                  <a:pt x="1138349" y="111435"/>
                  <a:pt x="1019659" y="230125"/>
                  <a:pt x="1019659" y="376163"/>
                </a:cubicBezTo>
                <a:lnTo>
                  <a:pt x="1019659" y="640891"/>
                </a:lnTo>
                <a:close/>
                <a:moveTo>
                  <a:pt x="376349" y="1607158"/>
                </a:moveTo>
                <a:cubicBezTo>
                  <a:pt x="276262" y="1607158"/>
                  <a:pt x="181756" y="1567904"/>
                  <a:pt x="110505" y="1496653"/>
                </a:cubicBezTo>
                <a:cubicBezTo>
                  <a:pt x="39253" y="1425401"/>
                  <a:pt x="0" y="1330896"/>
                  <a:pt x="0" y="1230809"/>
                </a:cubicBezTo>
                <a:cubicBezTo>
                  <a:pt x="0" y="1130722"/>
                  <a:pt x="39253" y="1036216"/>
                  <a:pt x="110505" y="964964"/>
                </a:cubicBezTo>
                <a:cubicBezTo>
                  <a:pt x="181756" y="893713"/>
                  <a:pt x="276076" y="854459"/>
                  <a:pt x="376349" y="854459"/>
                </a:cubicBezTo>
                <a:lnTo>
                  <a:pt x="695958" y="854459"/>
                </a:lnTo>
                <a:cubicBezTo>
                  <a:pt x="727211" y="854459"/>
                  <a:pt x="752512" y="879760"/>
                  <a:pt x="752512" y="911014"/>
                </a:cubicBezTo>
                <a:lnTo>
                  <a:pt x="752512" y="1230623"/>
                </a:lnTo>
                <a:cubicBezTo>
                  <a:pt x="752512" y="1330709"/>
                  <a:pt x="713259" y="1425215"/>
                  <a:pt x="642007" y="1496467"/>
                </a:cubicBezTo>
                <a:cubicBezTo>
                  <a:pt x="570756" y="1567718"/>
                  <a:pt x="476436" y="1607158"/>
                  <a:pt x="376349" y="1607158"/>
                </a:cubicBezTo>
                <a:close/>
                <a:moveTo>
                  <a:pt x="376349" y="966267"/>
                </a:moveTo>
                <a:cubicBezTo>
                  <a:pt x="230312" y="966267"/>
                  <a:pt x="111621" y="1084957"/>
                  <a:pt x="111621" y="1230809"/>
                </a:cubicBezTo>
                <a:cubicBezTo>
                  <a:pt x="111621" y="1376660"/>
                  <a:pt x="230312" y="1495537"/>
                  <a:pt x="376349" y="1495537"/>
                </a:cubicBezTo>
                <a:cubicBezTo>
                  <a:pt x="522201" y="1495537"/>
                  <a:pt x="641077" y="1376846"/>
                  <a:pt x="641077" y="1230809"/>
                </a:cubicBezTo>
                <a:lnTo>
                  <a:pt x="641077" y="966267"/>
                </a:lnTo>
                <a:lnTo>
                  <a:pt x="376349" y="966267"/>
                </a:lnTo>
                <a:close/>
                <a:moveTo>
                  <a:pt x="1284201" y="1607158"/>
                </a:moveTo>
                <a:cubicBezTo>
                  <a:pt x="1184114" y="1607158"/>
                  <a:pt x="1089608" y="1567904"/>
                  <a:pt x="1018357" y="1496653"/>
                </a:cubicBezTo>
                <a:cubicBezTo>
                  <a:pt x="947105" y="1425401"/>
                  <a:pt x="907852" y="1331082"/>
                  <a:pt x="907852" y="1230809"/>
                </a:cubicBezTo>
                <a:lnTo>
                  <a:pt x="907852" y="911200"/>
                </a:lnTo>
                <a:cubicBezTo>
                  <a:pt x="907852" y="879946"/>
                  <a:pt x="933152" y="854646"/>
                  <a:pt x="964406" y="854646"/>
                </a:cubicBezTo>
                <a:lnTo>
                  <a:pt x="1284015" y="854646"/>
                </a:lnTo>
                <a:cubicBezTo>
                  <a:pt x="1384102" y="854646"/>
                  <a:pt x="1478607" y="893899"/>
                  <a:pt x="1549859" y="965150"/>
                </a:cubicBezTo>
                <a:cubicBezTo>
                  <a:pt x="1621110" y="1036402"/>
                  <a:pt x="1660364" y="1130722"/>
                  <a:pt x="1660364" y="1230995"/>
                </a:cubicBezTo>
                <a:cubicBezTo>
                  <a:pt x="1660364" y="1331268"/>
                  <a:pt x="1621296" y="1425401"/>
                  <a:pt x="1550045" y="1496653"/>
                </a:cubicBezTo>
                <a:cubicBezTo>
                  <a:pt x="1478794" y="1567904"/>
                  <a:pt x="1384288" y="1607158"/>
                  <a:pt x="1284201" y="1607158"/>
                </a:cubicBezTo>
                <a:close/>
                <a:moveTo>
                  <a:pt x="1019659" y="966267"/>
                </a:moveTo>
                <a:lnTo>
                  <a:pt x="1019659" y="1230995"/>
                </a:lnTo>
                <a:cubicBezTo>
                  <a:pt x="1019659" y="1376846"/>
                  <a:pt x="1138349" y="1495723"/>
                  <a:pt x="1284387" y="1495723"/>
                </a:cubicBezTo>
                <a:cubicBezTo>
                  <a:pt x="1430424" y="1495723"/>
                  <a:pt x="1549115" y="1377032"/>
                  <a:pt x="1549115" y="1230995"/>
                </a:cubicBezTo>
                <a:cubicBezTo>
                  <a:pt x="1549115" y="1084957"/>
                  <a:pt x="1430424" y="966267"/>
                  <a:pt x="1284387" y="966267"/>
                </a:cubicBezTo>
                <a:lnTo>
                  <a:pt x="1019659" y="966267"/>
                </a:ln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983457" y="5091722"/>
            <a:ext cx="236694" cy="214590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6" name="标题 1"/>
          <p:cNvCxnSpPr/>
          <p:nvPr/>
        </p:nvCxnSpPr>
        <p:spPr>
          <a:xfrm>
            <a:off x="5259975" y="3212004"/>
            <a:ext cx="6036491" cy="0"/>
          </a:xfrm>
          <a:prstGeom prst="line">
            <a:avLst/>
          </a:prstGeom>
          <a:noFill/>
          <a:ln w="12700" cap="sq">
            <a:solidFill>
              <a:schemeClr val="bg1">
                <a:lumMod val="95000"/>
              </a:schemeClr>
            </a:solidFill>
            <a:miter/>
          </a:ln>
        </p:spPr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alphaModFix/>
          </a:blip>
          <a:srcRect l="23577" r="23577"/>
          <a:stretch>
            <a:fillRect/>
          </a:stretch>
        </p:blipFill>
        <p:spPr>
          <a:xfrm>
            <a:off x="1237720" y="1965344"/>
            <a:ext cx="3150299" cy="3340973"/>
          </a:xfrm>
          <a:custGeom>
            <a:avLst/>
            <a:gdLst/>
            <a:ahLst/>
            <a:cxnLst/>
            <a:rect l="l" t="t" r="r" b="b"/>
            <a:pathLst>
              <a:path w="3150299" h="3340973">
                <a:moveTo>
                  <a:pt x="179536" y="0"/>
                </a:moveTo>
                <a:lnTo>
                  <a:pt x="2970763" y="0"/>
                </a:lnTo>
                <a:cubicBezTo>
                  <a:pt x="3069918" y="0"/>
                  <a:pt x="3150299" y="80381"/>
                  <a:pt x="3150299" y="179536"/>
                </a:cubicBezTo>
                <a:lnTo>
                  <a:pt x="3150299" y="3161437"/>
                </a:lnTo>
                <a:cubicBezTo>
                  <a:pt x="3150299" y="3260592"/>
                  <a:pt x="3069918" y="3340973"/>
                  <a:pt x="2970763" y="3340973"/>
                </a:cubicBezTo>
                <a:lnTo>
                  <a:pt x="179536" y="3340973"/>
                </a:lnTo>
                <a:cubicBezTo>
                  <a:pt x="80381" y="3340973"/>
                  <a:pt x="0" y="3260592"/>
                  <a:pt x="0" y="3161437"/>
                </a:cubicBezTo>
                <a:lnTo>
                  <a:pt x="0" y="179536"/>
                </a:lnTo>
                <a:cubicBezTo>
                  <a:pt x="0" y="80381"/>
                  <a:pt x="80381" y="0"/>
                  <a:pt x="179536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8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知识与技能培养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223065" y="1859261"/>
            <a:ext cx="5288443" cy="3893839"/>
          </a:xfrm>
          <a:prstGeom prst="roundRect">
            <a:avLst>
              <a:gd name="adj" fmla="val 3513"/>
            </a:avLst>
          </a:prstGeom>
          <a:solidFill>
            <a:schemeClr val="accent2">
              <a:lumMod val="20000"/>
              <a:lumOff val="80000"/>
            </a:schemeClr>
          </a:solidFill>
          <a:ln w="19050" cap="sq">
            <a:solidFill>
              <a:schemeClr val="accent2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664681" y="1879523"/>
            <a:ext cx="5288443" cy="3893839"/>
          </a:xfrm>
          <a:prstGeom prst="roundRect">
            <a:avLst>
              <a:gd name="adj" fmla="val 3513"/>
            </a:avLst>
          </a:prstGeom>
          <a:solidFill>
            <a:schemeClr val="accent1">
              <a:lumMod val="20000"/>
              <a:lumOff val="80000"/>
            </a:schemeClr>
          </a:solidFill>
          <a:ln w="19050" cap="sq">
            <a:solidFill>
              <a:schemeClr val="accent1">
                <a:lumMod val="60000"/>
                <a:lumOff val="4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2958498" y="1457858"/>
            <a:ext cx="700809" cy="700809"/>
          </a:xfrm>
          <a:prstGeom prst="flowChartConnector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8516882" y="1457858"/>
            <a:ext cx="700809" cy="700809"/>
          </a:xfrm>
          <a:prstGeom prst="flowChartConnector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1035668" y="2454091"/>
            <a:ext cx="4546468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坚韧防守精神培养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594052" y="2454091"/>
            <a:ext cx="4546468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团队协作意识增强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681350" y="1633013"/>
            <a:ext cx="371873" cy="350499"/>
          </a:xfrm>
          <a:custGeom>
            <a:avLst/>
            <a:gdLst>
              <a:gd name="connsiteX0" fmla="*/ 565749 w 763907"/>
              <a:gd name="connsiteY0" fmla="*/ 529546 h 720000"/>
              <a:gd name="connsiteX1" fmla="*/ 585849 w 763907"/>
              <a:gd name="connsiteY1" fmla="*/ 537865 h 720000"/>
              <a:gd name="connsiteX2" fmla="*/ 698960 w 763907"/>
              <a:gd name="connsiteY2" fmla="*/ 650977 h 720000"/>
              <a:gd name="connsiteX3" fmla="*/ 698960 w 763907"/>
              <a:gd name="connsiteY3" fmla="*/ 691178 h 720000"/>
              <a:gd name="connsiteX4" fmla="*/ 678860 w 763907"/>
              <a:gd name="connsiteY4" fmla="*/ 699521 h 720000"/>
              <a:gd name="connsiteX5" fmla="*/ 658760 w 763907"/>
              <a:gd name="connsiteY5" fmla="*/ 691178 h 720000"/>
              <a:gd name="connsiteX6" fmla="*/ 545648 w 763907"/>
              <a:gd name="connsiteY6" fmla="*/ 578066 h 720000"/>
              <a:gd name="connsiteX7" fmla="*/ 545648 w 763907"/>
              <a:gd name="connsiteY7" fmla="*/ 537865 h 720000"/>
              <a:gd name="connsiteX8" fmla="*/ 565749 w 763907"/>
              <a:gd name="connsiteY8" fmla="*/ 529546 h 720000"/>
              <a:gd name="connsiteX9" fmla="*/ 565749 w 763907"/>
              <a:gd name="connsiteY9" fmla="*/ 359807 h 720000"/>
              <a:gd name="connsiteX10" fmla="*/ 735464 w 763907"/>
              <a:gd name="connsiteY10" fmla="*/ 359807 h 720000"/>
              <a:gd name="connsiteX11" fmla="*/ 763907 w 763907"/>
              <a:gd name="connsiteY11" fmla="*/ 388251 h 720000"/>
              <a:gd name="connsiteX12" fmla="*/ 735464 w 763907"/>
              <a:gd name="connsiteY12" fmla="*/ 416695 h 720000"/>
              <a:gd name="connsiteX13" fmla="*/ 565749 w 763907"/>
              <a:gd name="connsiteY13" fmla="*/ 416695 h 720000"/>
              <a:gd name="connsiteX14" fmla="*/ 537305 w 763907"/>
              <a:gd name="connsiteY14" fmla="*/ 388251 h 720000"/>
              <a:gd name="connsiteX15" fmla="*/ 565749 w 763907"/>
              <a:gd name="connsiteY15" fmla="*/ 359807 h 720000"/>
              <a:gd name="connsiteX16" fmla="*/ 678860 w 763907"/>
              <a:gd name="connsiteY16" fmla="*/ 77005 h 720000"/>
              <a:gd name="connsiteX17" fmla="*/ 698960 w 763907"/>
              <a:gd name="connsiteY17" fmla="*/ 85325 h 720000"/>
              <a:gd name="connsiteX18" fmla="*/ 698960 w 763907"/>
              <a:gd name="connsiteY18" fmla="*/ 125525 h 720000"/>
              <a:gd name="connsiteX19" fmla="*/ 585849 w 763907"/>
              <a:gd name="connsiteY19" fmla="*/ 238636 h 720000"/>
              <a:gd name="connsiteX20" fmla="*/ 565749 w 763907"/>
              <a:gd name="connsiteY20" fmla="*/ 246980 h 720000"/>
              <a:gd name="connsiteX21" fmla="*/ 545648 w 763907"/>
              <a:gd name="connsiteY21" fmla="*/ 238636 h 720000"/>
              <a:gd name="connsiteX22" fmla="*/ 545648 w 763907"/>
              <a:gd name="connsiteY22" fmla="*/ 198436 h 720000"/>
              <a:gd name="connsiteX23" fmla="*/ 658760 w 763907"/>
              <a:gd name="connsiteY23" fmla="*/ 85325 h 720000"/>
              <a:gd name="connsiteX24" fmla="*/ 678860 w 763907"/>
              <a:gd name="connsiteY24" fmla="*/ 77005 h 720000"/>
              <a:gd name="connsiteX25" fmla="*/ 362802 w 763907"/>
              <a:gd name="connsiteY25" fmla="*/ 5 h 720000"/>
              <a:gd name="connsiteX26" fmla="*/ 422012 w 763907"/>
              <a:gd name="connsiteY26" fmla="*/ 16490 h 720000"/>
              <a:gd name="connsiteX27" fmla="*/ 481080 w 763907"/>
              <a:gd name="connsiteY27" fmla="*/ 119457 h 720000"/>
              <a:gd name="connsiteX28" fmla="*/ 481080 w 763907"/>
              <a:gd name="connsiteY28" fmla="*/ 600631 h 720000"/>
              <a:gd name="connsiteX29" fmla="*/ 422012 w 763907"/>
              <a:gd name="connsiteY29" fmla="*/ 703598 h 720000"/>
              <a:gd name="connsiteX30" fmla="*/ 361806 w 763907"/>
              <a:gd name="connsiteY30" fmla="*/ 720000 h 720000"/>
              <a:gd name="connsiteX31" fmla="*/ 303306 w 763907"/>
              <a:gd name="connsiteY31" fmla="*/ 704546 h 720000"/>
              <a:gd name="connsiteX32" fmla="*/ 60870 w 763907"/>
              <a:gd name="connsiteY32" fmla="*/ 568300 h 720000"/>
              <a:gd name="connsiteX33" fmla="*/ 0 w 763907"/>
              <a:gd name="connsiteY33" fmla="*/ 464291 h 720000"/>
              <a:gd name="connsiteX34" fmla="*/ 0 w 763907"/>
              <a:gd name="connsiteY34" fmla="*/ 255702 h 720000"/>
              <a:gd name="connsiteX35" fmla="*/ 60870 w 763907"/>
              <a:gd name="connsiteY35" fmla="*/ 151693 h 720000"/>
              <a:gd name="connsiteX36" fmla="*/ 303306 w 763907"/>
              <a:gd name="connsiteY36" fmla="*/ 15447 h 720000"/>
              <a:gd name="connsiteX37" fmla="*/ 362802 w 763907"/>
              <a:gd name="connsiteY37" fmla="*/ 5 h 720000"/>
            </a:gdLst>
            <a:ahLst/>
            <a:cxnLst/>
            <a:rect l="l" t="t" r="r" b="b"/>
            <a:pathLst>
              <a:path w="763907" h="720000">
                <a:moveTo>
                  <a:pt x="565749" y="529546"/>
                </a:moveTo>
                <a:cubicBezTo>
                  <a:pt x="573025" y="529546"/>
                  <a:pt x="580302" y="532319"/>
                  <a:pt x="585849" y="537865"/>
                </a:cubicBezTo>
                <a:lnTo>
                  <a:pt x="698960" y="650977"/>
                </a:lnTo>
                <a:cubicBezTo>
                  <a:pt x="710054" y="662070"/>
                  <a:pt x="710054" y="680084"/>
                  <a:pt x="698960" y="691178"/>
                </a:cubicBezTo>
                <a:cubicBezTo>
                  <a:pt x="693461" y="696677"/>
                  <a:pt x="686161" y="699521"/>
                  <a:pt x="678860" y="699521"/>
                </a:cubicBezTo>
                <a:cubicBezTo>
                  <a:pt x="671560" y="699521"/>
                  <a:pt x="664259" y="696771"/>
                  <a:pt x="658760" y="691178"/>
                </a:cubicBezTo>
                <a:lnTo>
                  <a:pt x="545648" y="578066"/>
                </a:lnTo>
                <a:cubicBezTo>
                  <a:pt x="534555" y="566973"/>
                  <a:pt x="534555" y="548959"/>
                  <a:pt x="545648" y="537865"/>
                </a:cubicBezTo>
                <a:cubicBezTo>
                  <a:pt x="551195" y="532319"/>
                  <a:pt x="558471" y="529546"/>
                  <a:pt x="565749" y="529546"/>
                </a:cubicBezTo>
                <a:close/>
                <a:moveTo>
                  <a:pt x="565749" y="359807"/>
                </a:moveTo>
                <a:lnTo>
                  <a:pt x="735464" y="359807"/>
                </a:lnTo>
                <a:cubicBezTo>
                  <a:pt x="751202" y="359807"/>
                  <a:pt x="763907" y="372512"/>
                  <a:pt x="763907" y="388251"/>
                </a:cubicBezTo>
                <a:cubicBezTo>
                  <a:pt x="763907" y="403990"/>
                  <a:pt x="751107" y="416695"/>
                  <a:pt x="735464" y="416695"/>
                </a:cubicBezTo>
                <a:lnTo>
                  <a:pt x="565749" y="416695"/>
                </a:lnTo>
                <a:cubicBezTo>
                  <a:pt x="550010" y="416695"/>
                  <a:pt x="537305" y="403990"/>
                  <a:pt x="537305" y="388251"/>
                </a:cubicBezTo>
                <a:cubicBezTo>
                  <a:pt x="537305" y="372512"/>
                  <a:pt x="550010" y="359807"/>
                  <a:pt x="565749" y="359807"/>
                </a:cubicBezTo>
                <a:close/>
                <a:moveTo>
                  <a:pt x="678860" y="77005"/>
                </a:moveTo>
                <a:cubicBezTo>
                  <a:pt x="686137" y="77005"/>
                  <a:pt x="693414" y="79778"/>
                  <a:pt x="698960" y="85325"/>
                </a:cubicBezTo>
                <a:cubicBezTo>
                  <a:pt x="710054" y="96418"/>
                  <a:pt x="710054" y="114432"/>
                  <a:pt x="698960" y="125525"/>
                </a:cubicBezTo>
                <a:lnTo>
                  <a:pt x="585849" y="238636"/>
                </a:lnTo>
                <a:cubicBezTo>
                  <a:pt x="580350" y="244231"/>
                  <a:pt x="573049" y="246980"/>
                  <a:pt x="565749" y="246980"/>
                </a:cubicBezTo>
                <a:cubicBezTo>
                  <a:pt x="558448" y="246980"/>
                  <a:pt x="551147" y="244231"/>
                  <a:pt x="545648" y="238636"/>
                </a:cubicBezTo>
                <a:cubicBezTo>
                  <a:pt x="534555" y="227543"/>
                  <a:pt x="534555" y="209529"/>
                  <a:pt x="545648" y="198436"/>
                </a:cubicBezTo>
                <a:lnTo>
                  <a:pt x="658760" y="85325"/>
                </a:lnTo>
                <a:cubicBezTo>
                  <a:pt x="664306" y="79778"/>
                  <a:pt x="671583" y="77005"/>
                  <a:pt x="678860" y="77005"/>
                </a:cubicBezTo>
                <a:close/>
                <a:moveTo>
                  <a:pt x="362802" y="5"/>
                </a:moveTo>
                <a:cubicBezTo>
                  <a:pt x="383186" y="183"/>
                  <a:pt x="403524" y="5682"/>
                  <a:pt x="422012" y="16490"/>
                </a:cubicBezTo>
                <a:cubicBezTo>
                  <a:pt x="458989" y="38108"/>
                  <a:pt x="481080" y="76601"/>
                  <a:pt x="481080" y="119457"/>
                </a:cubicBezTo>
                <a:lnTo>
                  <a:pt x="481080" y="600631"/>
                </a:lnTo>
                <a:cubicBezTo>
                  <a:pt x="481080" y="643486"/>
                  <a:pt x="458989" y="681980"/>
                  <a:pt x="422012" y="703598"/>
                </a:cubicBezTo>
                <a:cubicBezTo>
                  <a:pt x="403240" y="714501"/>
                  <a:pt x="382475" y="720000"/>
                  <a:pt x="361806" y="720000"/>
                </a:cubicBezTo>
                <a:cubicBezTo>
                  <a:pt x="341706" y="720000"/>
                  <a:pt x="321700" y="714881"/>
                  <a:pt x="303306" y="704546"/>
                </a:cubicBezTo>
                <a:lnTo>
                  <a:pt x="60870" y="568300"/>
                </a:lnTo>
                <a:cubicBezTo>
                  <a:pt x="23324" y="547157"/>
                  <a:pt x="0" y="507336"/>
                  <a:pt x="0" y="464291"/>
                </a:cubicBezTo>
                <a:lnTo>
                  <a:pt x="0" y="255702"/>
                </a:lnTo>
                <a:cubicBezTo>
                  <a:pt x="0" y="212657"/>
                  <a:pt x="23324" y="172742"/>
                  <a:pt x="60870" y="151693"/>
                </a:cubicBezTo>
                <a:lnTo>
                  <a:pt x="303306" y="15447"/>
                </a:lnTo>
                <a:cubicBezTo>
                  <a:pt x="321984" y="4970"/>
                  <a:pt x="342417" y="-173"/>
                  <a:pt x="362802" y="5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  <a:effectLst>
            <a:outerShdw blurRad="50800" dist="38100" dir="2700000" algn="tl" rotWithShape="0">
              <a:schemeClr val="accent2"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3147120" y="1633013"/>
            <a:ext cx="323565" cy="350499"/>
          </a:xfrm>
          <a:custGeom>
            <a:avLst/>
            <a:gdLst>
              <a:gd name="connsiteX0" fmla="*/ 332293 w 664672"/>
              <a:gd name="connsiteY0" fmla="*/ 387672 h 720001"/>
              <a:gd name="connsiteX1" fmla="*/ 660804 w 664672"/>
              <a:gd name="connsiteY1" fmla="*/ 598902 h 720001"/>
              <a:gd name="connsiteX2" fmla="*/ 563560 w 664672"/>
              <a:gd name="connsiteY2" fmla="*/ 720001 h 720001"/>
              <a:gd name="connsiteX3" fmla="*/ 101112 w 664672"/>
              <a:gd name="connsiteY3" fmla="*/ 720001 h 720001"/>
              <a:gd name="connsiteX4" fmla="*/ 3868 w 664672"/>
              <a:gd name="connsiteY4" fmla="*/ 598902 h 720001"/>
              <a:gd name="connsiteX5" fmla="*/ 332293 w 664672"/>
              <a:gd name="connsiteY5" fmla="*/ 387672 h 720001"/>
              <a:gd name="connsiteX6" fmla="*/ 332293 w 664672"/>
              <a:gd name="connsiteY6" fmla="*/ 0 h 720001"/>
              <a:gd name="connsiteX7" fmla="*/ 509517 w 664672"/>
              <a:gd name="connsiteY7" fmla="*/ 177224 h 720001"/>
              <a:gd name="connsiteX8" fmla="*/ 332293 w 664672"/>
              <a:gd name="connsiteY8" fmla="*/ 354448 h 720001"/>
              <a:gd name="connsiteX9" fmla="*/ 155069 w 664672"/>
              <a:gd name="connsiteY9" fmla="*/ 177224 h 720001"/>
              <a:gd name="connsiteX10" fmla="*/ 332293 w 664672"/>
              <a:gd name="connsiteY10" fmla="*/ 0 h 720001"/>
            </a:gdLst>
            <a:ahLst/>
            <a:cxnLst/>
            <a:rect l="l" t="t" r="r" b="b"/>
            <a:pathLst>
              <a:path w="664672" h="720001">
                <a:moveTo>
                  <a:pt x="332293" y="387672"/>
                </a:moveTo>
                <a:cubicBezTo>
                  <a:pt x="550549" y="387672"/>
                  <a:pt x="628448" y="491162"/>
                  <a:pt x="660804" y="598902"/>
                </a:cubicBezTo>
                <a:cubicBezTo>
                  <a:pt x="679021" y="659624"/>
                  <a:pt x="630616" y="720001"/>
                  <a:pt x="563560" y="720001"/>
                </a:cubicBezTo>
                <a:lnTo>
                  <a:pt x="101112" y="720001"/>
                </a:lnTo>
                <a:cubicBezTo>
                  <a:pt x="34057" y="720001"/>
                  <a:pt x="-14348" y="659624"/>
                  <a:pt x="3868" y="598902"/>
                </a:cubicBezTo>
                <a:cubicBezTo>
                  <a:pt x="36138" y="491162"/>
                  <a:pt x="114037" y="387672"/>
                  <a:pt x="332293" y="387672"/>
                </a:cubicBezTo>
                <a:close/>
                <a:moveTo>
                  <a:pt x="332293" y="0"/>
                </a:moveTo>
                <a:cubicBezTo>
                  <a:pt x="430230" y="0"/>
                  <a:pt x="509604" y="79287"/>
                  <a:pt x="509517" y="177224"/>
                </a:cubicBezTo>
                <a:cubicBezTo>
                  <a:pt x="509517" y="275074"/>
                  <a:pt x="430144" y="354448"/>
                  <a:pt x="332293" y="354448"/>
                </a:cubicBezTo>
                <a:cubicBezTo>
                  <a:pt x="234442" y="354448"/>
                  <a:pt x="155069" y="275074"/>
                  <a:pt x="155069" y="177224"/>
                </a:cubicBezTo>
                <a:cubicBezTo>
                  <a:pt x="155069" y="79287"/>
                  <a:pt x="234442" y="0"/>
                  <a:pt x="332293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  <a:effectLst>
            <a:outerShdw blurRad="50800" dist="38100" dir="2700000" algn="tl" rotWithShape="0">
              <a:schemeClr val="tx1">
                <a:lumMod val="85000"/>
                <a:lumOff val="15000"/>
                <a:alpha val="4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594052" y="2909085"/>
            <a:ext cx="4546468" cy="26693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43C2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全场紧逼人盯人防守中，学生学会与队友保持密切沟通，互相补位，形成整体防守合力。防守持球队员时，全力施压；防守无球球员时，切断其接球路线，协助队友防守。当队友被突破时，及时补位，其他队员进行轮转防守，提升团队协作能力。
通过分组对抗与团队竞赛，学生明确个人在团队中的角色与责任，增强集体荣誉感，树立正确的比赛价值观。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35668" y="2964792"/>
            <a:ext cx="4546468" cy="26693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443C2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全场紧逼防守练习与对抗赛中，学生面临进攻方的强大压力，激发坚韧不拔、勇于拼搏的防守精神，不畏困难，积极防守，不轻易放弃每一个防守机会。通过课堂评价与鼓励，学生在防守中不断挑战自我，增强自信心与进取心，培养顽强拼搏的体育精神。
在高强度防守下，学生学会保持冷静，快速做出正确决策，提升心理素质和应变能力。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情感态度与价值观塑造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8000"/>
          </a:blip>
          <a:srcRect t="7824" b="7824"/>
          <a:stretch>
            <a:fillRect/>
          </a:stretch>
        </p:blipFill>
        <p:spPr>
          <a:xfrm>
            <a:off x="2" y="0"/>
            <a:ext cx="1219199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067" r="11067"/>
          <a:stretch>
            <a:fillRect/>
          </a:stretch>
        </p:blipFill>
        <p:spPr>
          <a:xfrm>
            <a:off x="6977054" y="1"/>
            <a:ext cx="5214946" cy="4471566"/>
          </a:xfrm>
          <a:custGeom>
            <a:avLst/>
            <a:gdLst>
              <a:gd name="connsiteX0" fmla="*/ 0 w 5214946"/>
              <a:gd name="connsiteY0" fmla="*/ 0 h 4471566"/>
              <a:gd name="connsiteX1" fmla="*/ 5214946 w 5214946"/>
              <a:gd name="connsiteY1" fmla="*/ 0 h 4471566"/>
              <a:gd name="connsiteX2" fmla="*/ 5214946 w 5214946"/>
              <a:gd name="connsiteY2" fmla="*/ 4471566 h 4471566"/>
              <a:gd name="connsiteX3" fmla="*/ 2276820 w 5214946"/>
              <a:gd name="connsiteY3" fmla="*/ 4471566 h 4471566"/>
            </a:gdLst>
            <a:ahLst/>
            <a:cxnLst/>
            <a:rect l="l" t="t" r="r" b="b"/>
            <a:pathLst>
              <a:path w="5214946" h="4471566">
                <a:moveTo>
                  <a:pt x="0" y="0"/>
                </a:moveTo>
                <a:lnTo>
                  <a:pt x="5214946" y="0"/>
                </a:lnTo>
                <a:lnTo>
                  <a:pt x="5214946" y="4471566"/>
                </a:lnTo>
                <a:lnTo>
                  <a:pt x="2276820" y="447156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870949" y="0"/>
            <a:ext cx="5321051" cy="6858000"/>
          </a:xfrm>
          <a:custGeom>
            <a:avLst/>
            <a:gdLst>
              <a:gd name="connsiteX0" fmla="*/ 121557 w 5593855"/>
              <a:gd name="connsiteY0" fmla="*/ 0 h 6858000"/>
              <a:gd name="connsiteX1" fmla="*/ 4887191 w 5593855"/>
              <a:gd name="connsiteY1" fmla="*/ 0 h 6858000"/>
              <a:gd name="connsiteX2" fmla="*/ 5321051 w 5593855"/>
              <a:gd name="connsiteY2" fmla="*/ 0 h 6858000"/>
              <a:gd name="connsiteX3" fmla="*/ 5593855 w 5593855"/>
              <a:gd name="connsiteY3" fmla="*/ 0 h 6858000"/>
              <a:gd name="connsiteX4" fmla="*/ 5593855 w 5593855"/>
              <a:gd name="connsiteY4" fmla="*/ 6858000 h 6858000"/>
              <a:gd name="connsiteX5" fmla="*/ 5321051 w 5593855"/>
              <a:gd name="connsiteY5" fmla="*/ 6858000 h 6858000"/>
              <a:gd name="connsiteX6" fmla="*/ 4887191 w 5593855"/>
              <a:gd name="connsiteY6" fmla="*/ 6858000 h 6858000"/>
              <a:gd name="connsiteX7" fmla="*/ 0 w 5593855"/>
              <a:gd name="connsiteY7" fmla="*/ 6858000 h 6858000"/>
              <a:gd name="connsiteX8" fmla="*/ 0 w 5593855"/>
              <a:gd name="connsiteY8" fmla="*/ 6857999 h 6858000"/>
              <a:gd name="connsiteX9" fmla="*/ 4122055 w 5593855"/>
              <a:gd name="connsiteY9" fmla="*/ 6857999 h 6858000"/>
            </a:gdLst>
            <a:ahLst/>
            <a:cxnLst/>
            <a:rect l="l" t="t" r="r" b="b"/>
            <a:pathLst>
              <a:path w="5593855" h="6858000">
                <a:moveTo>
                  <a:pt x="121557" y="0"/>
                </a:moveTo>
                <a:lnTo>
                  <a:pt x="4887191" y="0"/>
                </a:lnTo>
                <a:lnTo>
                  <a:pt x="5321051" y="0"/>
                </a:lnTo>
                <a:lnTo>
                  <a:pt x="5593855" y="0"/>
                </a:lnTo>
                <a:lnTo>
                  <a:pt x="5593855" y="6858000"/>
                </a:lnTo>
                <a:lnTo>
                  <a:pt x="5321051" y="6858000"/>
                </a:lnTo>
                <a:lnTo>
                  <a:pt x="4887191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122055" y="6857999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9788738">
            <a:off x="8731420" y="-631189"/>
            <a:ext cx="320416" cy="8120378"/>
          </a:xfrm>
          <a:custGeom>
            <a:avLst/>
            <a:gdLst>
              <a:gd name="connsiteX0" fmla="*/ 1 w 320416"/>
              <a:gd name="connsiteY0" fmla="*/ 0 h 8120378"/>
              <a:gd name="connsiteX1" fmla="*/ 320413 w 320416"/>
              <a:gd name="connsiteY1" fmla="*/ 186392 h 8120378"/>
              <a:gd name="connsiteX2" fmla="*/ 320416 w 320416"/>
              <a:gd name="connsiteY2" fmla="*/ 186395 h 8120378"/>
              <a:gd name="connsiteX3" fmla="*/ 320415 w 320416"/>
              <a:gd name="connsiteY3" fmla="*/ 8120378 h 8120378"/>
              <a:gd name="connsiteX4" fmla="*/ 320411 w 320416"/>
              <a:gd name="connsiteY4" fmla="*/ 8120375 h 8120378"/>
              <a:gd name="connsiteX5" fmla="*/ 0 w 320416"/>
              <a:gd name="connsiteY5" fmla="*/ 7785305 h 8120378"/>
            </a:gdLst>
            <a:ahLst/>
            <a:cxnLst/>
            <a:rect l="l" t="t" r="r" b="b"/>
            <a:pathLst>
              <a:path w="320416" h="8120378">
                <a:moveTo>
                  <a:pt x="1" y="0"/>
                </a:moveTo>
                <a:lnTo>
                  <a:pt x="320413" y="186392"/>
                </a:lnTo>
                <a:lnTo>
                  <a:pt x="320416" y="186395"/>
                </a:lnTo>
                <a:lnTo>
                  <a:pt x="320415" y="8120378"/>
                </a:lnTo>
                <a:lnTo>
                  <a:pt x="320411" y="8120375"/>
                </a:lnTo>
                <a:lnTo>
                  <a:pt x="0" y="778530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miter/>
          </a:ln>
          <a:effectLst>
            <a:outerShdw blurRad="254000" dist="38100" dir="8100000" sx="103000" sy="103000" algn="tr" rotWithShape="0">
              <a:schemeClr val="accent1"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65333" y="2722217"/>
            <a:ext cx="5926667" cy="4135783"/>
          </a:xfrm>
          <a:custGeom>
            <a:avLst/>
            <a:gdLst>
              <a:gd name="connsiteX0" fmla="*/ 3347168 w 5926667"/>
              <a:gd name="connsiteY0" fmla="*/ 0 h 4135783"/>
              <a:gd name="connsiteX1" fmla="*/ 5878120 w 5926667"/>
              <a:gd name="connsiteY1" fmla="*/ 1156696 h 4135783"/>
              <a:gd name="connsiteX2" fmla="*/ 5926667 w 5926667"/>
              <a:gd name="connsiteY2" fmla="*/ 1216244 h 4135783"/>
              <a:gd name="connsiteX3" fmla="*/ 5926667 w 5926667"/>
              <a:gd name="connsiteY3" fmla="*/ 4135783 h 4135783"/>
              <a:gd name="connsiteX4" fmla="*/ 94558 w 5926667"/>
              <a:gd name="connsiteY4" fmla="*/ 4135783 h 4135783"/>
              <a:gd name="connsiteX5" fmla="*/ 85712 w 5926667"/>
              <a:gd name="connsiteY5" fmla="*/ 4103082 h 4135783"/>
              <a:gd name="connsiteX6" fmla="*/ 0 w 5926667"/>
              <a:gd name="connsiteY6" fmla="*/ 3347167 h 4135783"/>
              <a:gd name="connsiteX7" fmla="*/ 3347168 w 5926667"/>
              <a:gd name="connsiteY7" fmla="*/ 0 h 4135783"/>
            </a:gdLst>
            <a:ahLst/>
            <a:cxnLst/>
            <a:rect l="l" t="t" r="r" b="b"/>
            <a:pathLst>
              <a:path w="5926667" h="4135783">
                <a:moveTo>
                  <a:pt x="3347168" y="0"/>
                </a:moveTo>
                <a:cubicBezTo>
                  <a:pt x="4358116" y="0"/>
                  <a:pt x="5264385" y="448184"/>
                  <a:pt x="5878120" y="1156696"/>
                </a:cubicBezTo>
                <a:lnTo>
                  <a:pt x="5926667" y="1216244"/>
                </a:lnTo>
                <a:lnTo>
                  <a:pt x="5926667" y="4135783"/>
                </a:lnTo>
                <a:lnTo>
                  <a:pt x="94558" y="4135783"/>
                </a:lnTo>
                <a:lnTo>
                  <a:pt x="85712" y="4103082"/>
                </a:lnTo>
                <a:cubicBezTo>
                  <a:pt x="29636" y="3860162"/>
                  <a:pt x="0" y="3607126"/>
                  <a:pt x="0" y="3347167"/>
                </a:cubicBezTo>
                <a:cubicBezTo>
                  <a:pt x="0" y="1498577"/>
                  <a:pt x="1498578" y="0"/>
                  <a:pt x="3347168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/>
          </a:ln>
          <a:effectLst>
            <a:outerShdw blurRad="428625" sx="102000" sy="102000" algn="ctr" rotWithShape="0">
              <a:srgbClr val="1B3698">
                <a:alpha val="14000"/>
              </a:srgbClr>
            </a:outerShdw>
          </a:effectLst>
        </p:spPr>
        <p:txBody>
          <a:bodyPr vert="horz" wrap="square" lIns="114300" tIns="57150" rIns="114300" bIns="571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alphaModFix/>
          </a:blip>
          <a:srcRect t="15432" b="15432"/>
          <a:stretch>
            <a:fillRect/>
          </a:stretch>
        </p:blipFill>
        <p:spPr>
          <a:xfrm>
            <a:off x="6486046" y="2878668"/>
            <a:ext cx="5705954" cy="3979333"/>
          </a:xfrm>
          <a:custGeom>
            <a:avLst/>
            <a:gdLst>
              <a:gd name="connsiteX0" fmla="*/ 3110473 w 5705954"/>
              <a:gd name="connsiteY0" fmla="*/ 0 h 3979333"/>
              <a:gd name="connsiteX1" fmla="*/ 5689726 w 5705954"/>
              <a:gd name="connsiteY1" fmla="*/ 1371379 h 3979333"/>
              <a:gd name="connsiteX2" fmla="*/ 5705954 w 5705954"/>
              <a:gd name="connsiteY2" fmla="*/ 1398091 h 3979333"/>
              <a:gd name="connsiteX3" fmla="*/ 5705954 w 5705954"/>
              <a:gd name="connsiteY3" fmla="*/ 3979333 h 3979333"/>
              <a:gd name="connsiteX4" fmla="*/ 124666 w 5705954"/>
              <a:gd name="connsiteY4" fmla="*/ 3979333 h 3979333"/>
              <a:gd name="connsiteX5" fmla="*/ 79651 w 5705954"/>
              <a:gd name="connsiteY5" fmla="*/ 3812933 h 3979333"/>
              <a:gd name="connsiteX6" fmla="*/ 0 w 5705954"/>
              <a:gd name="connsiteY6" fmla="*/ 3110473 h 3979333"/>
              <a:gd name="connsiteX7" fmla="*/ 3110473 w 5705954"/>
              <a:gd name="connsiteY7" fmla="*/ 0 h 3979333"/>
            </a:gdLst>
            <a:ahLst/>
            <a:cxnLst/>
            <a:rect l="l" t="t" r="r" b="b"/>
            <a:pathLst>
              <a:path w="5705954" h="3979333">
                <a:moveTo>
                  <a:pt x="3110473" y="0"/>
                </a:moveTo>
                <a:cubicBezTo>
                  <a:pt x="4184140" y="0"/>
                  <a:pt x="5130753" y="543987"/>
                  <a:pt x="5689726" y="1371379"/>
                </a:cubicBezTo>
                <a:lnTo>
                  <a:pt x="5705954" y="1398091"/>
                </a:lnTo>
                <a:lnTo>
                  <a:pt x="5705954" y="3979333"/>
                </a:lnTo>
                <a:lnTo>
                  <a:pt x="124666" y="3979333"/>
                </a:lnTo>
                <a:lnTo>
                  <a:pt x="79651" y="3812933"/>
                </a:lnTo>
                <a:cubicBezTo>
                  <a:pt x="27540" y="3587191"/>
                  <a:pt x="0" y="3352048"/>
                  <a:pt x="0" y="3110473"/>
                </a:cubicBezTo>
                <a:cubicBezTo>
                  <a:pt x="0" y="1392606"/>
                  <a:pt x="1392606" y="0"/>
                  <a:pt x="311047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594621" y="2867547"/>
            <a:ext cx="6087163" cy="20580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53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教学重难点解析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184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9272" y="5004475"/>
            <a:ext cx="5004057" cy="153976"/>
          </a:xfrm>
          <a:prstGeom prst="homePlat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1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9087" y="1614140"/>
            <a:ext cx="2446570" cy="186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995040" y="1622956"/>
            <a:ext cx="2276592" cy="13790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02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05784" y="2070125"/>
            <a:ext cx="522230" cy="296762"/>
          </a:xfrm>
          <a:custGeom>
            <a:avLst/>
            <a:gdLst>
              <a:gd name="connsiteX0" fmla="*/ 250785 w 464354"/>
              <a:gd name="connsiteY0" fmla="*/ 0 h 295262"/>
              <a:gd name="connsiteX1" fmla="*/ 375554 w 464354"/>
              <a:gd name="connsiteY1" fmla="*/ 0 h 295262"/>
              <a:gd name="connsiteX2" fmla="*/ 464354 w 464354"/>
              <a:gd name="connsiteY2" fmla="*/ 147631 h 295262"/>
              <a:gd name="connsiteX3" fmla="*/ 375554 w 464354"/>
              <a:gd name="connsiteY3" fmla="*/ 295262 h 295262"/>
              <a:gd name="connsiteX4" fmla="*/ 250785 w 464354"/>
              <a:gd name="connsiteY4" fmla="*/ 295262 h 295262"/>
              <a:gd name="connsiteX5" fmla="*/ 339585 w 464354"/>
              <a:gd name="connsiteY5" fmla="*/ 147631 h 295262"/>
              <a:gd name="connsiteX6" fmla="*/ 0 w 464354"/>
              <a:gd name="connsiteY6" fmla="*/ 0 h 295262"/>
              <a:gd name="connsiteX7" fmla="*/ 124769 w 464354"/>
              <a:gd name="connsiteY7" fmla="*/ 0 h 295262"/>
              <a:gd name="connsiteX8" fmla="*/ 213569 w 464354"/>
              <a:gd name="connsiteY8" fmla="*/ 147631 h 295262"/>
              <a:gd name="connsiteX9" fmla="*/ 124769 w 464354"/>
              <a:gd name="connsiteY9" fmla="*/ 295262 h 295262"/>
              <a:gd name="connsiteX10" fmla="*/ 0 w 464354"/>
              <a:gd name="connsiteY10" fmla="*/ 295262 h 295262"/>
              <a:gd name="connsiteX11" fmla="*/ 88800 w 464354"/>
              <a:gd name="connsiteY11" fmla="*/ 147631 h 295262"/>
            </a:gdLst>
            <a:ahLst/>
            <a:cxnLst/>
            <a:rect l="l" t="t" r="r" b="b"/>
            <a:pathLst>
              <a:path w="464354" h="295262">
                <a:moveTo>
                  <a:pt x="250785" y="0"/>
                </a:moveTo>
                <a:lnTo>
                  <a:pt x="375554" y="0"/>
                </a:lnTo>
                <a:lnTo>
                  <a:pt x="464354" y="147631"/>
                </a:lnTo>
                <a:lnTo>
                  <a:pt x="375554" y="295262"/>
                </a:lnTo>
                <a:lnTo>
                  <a:pt x="250785" y="295262"/>
                </a:lnTo>
                <a:lnTo>
                  <a:pt x="339585" y="147631"/>
                </a:lnTo>
                <a:close/>
                <a:moveTo>
                  <a:pt x="0" y="0"/>
                </a:moveTo>
                <a:lnTo>
                  <a:pt x="124769" y="0"/>
                </a:lnTo>
                <a:lnTo>
                  <a:pt x="213569" y="147631"/>
                </a:lnTo>
                <a:lnTo>
                  <a:pt x="124769" y="295262"/>
                </a:lnTo>
                <a:lnTo>
                  <a:pt x="0" y="295262"/>
                </a:lnTo>
                <a:lnTo>
                  <a:pt x="88800" y="14763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  <a:alpha val="4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alphaModFix/>
          </a:blip>
          <a:srcRect l="65894" t="6960" r="2154" b="5619"/>
          <a:stretch>
            <a:fillRect/>
          </a:stretch>
        </p:blipFill>
        <p:spPr>
          <a:xfrm>
            <a:off x="8818900" y="1593950"/>
            <a:ext cx="2700000" cy="4140000"/>
          </a:xfrm>
          <a:custGeom>
            <a:avLst/>
            <a:gdLst/>
            <a:ahLst/>
            <a:cxnLst/>
            <a:rect l="l" t="t" r="r" b="b"/>
            <a:pathLst>
              <a:path w="2700000" h="4140000">
                <a:moveTo>
                  <a:pt x="127143" y="0"/>
                </a:moveTo>
                <a:lnTo>
                  <a:pt x="2572857" y="0"/>
                </a:lnTo>
                <a:cubicBezTo>
                  <a:pt x="2643076" y="0"/>
                  <a:pt x="2700000" y="56924"/>
                  <a:pt x="2700000" y="127143"/>
                </a:cubicBezTo>
                <a:lnTo>
                  <a:pt x="2700000" y="4012857"/>
                </a:lnTo>
                <a:cubicBezTo>
                  <a:pt x="2700000" y="4083076"/>
                  <a:pt x="2643076" y="4140000"/>
                  <a:pt x="2572857" y="4140000"/>
                </a:cubicBezTo>
                <a:lnTo>
                  <a:pt x="127143" y="4140000"/>
                </a:lnTo>
                <a:cubicBezTo>
                  <a:pt x="56924" y="4140000"/>
                  <a:pt x="0" y="4083076"/>
                  <a:pt x="0" y="4012857"/>
                </a:cubicBezTo>
                <a:lnTo>
                  <a:pt x="0" y="127143"/>
                </a:lnTo>
                <a:cubicBezTo>
                  <a:pt x="0" y="56924"/>
                  <a:pt x="56924" y="0"/>
                  <a:pt x="127143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/>
          </a:blip>
          <a:srcRect l="65894" t="6960" r="2154" b="5619"/>
          <a:stretch>
            <a:fillRect/>
          </a:stretch>
        </p:blipFill>
        <p:spPr>
          <a:xfrm>
            <a:off x="660400" y="1593950"/>
            <a:ext cx="2700000" cy="4140000"/>
          </a:xfrm>
          <a:custGeom>
            <a:avLst/>
            <a:gdLst/>
            <a:ahLst/>
            <a:cxnLst/>
            <a:rect l="l" t="t" r="r" b="b"/>
            <a:pathLst>
              <a:path w="2700000" h="4140000">
                <a:moveTo>
                  <a:pt x="127143" y="0"/>
                </a:moveTo>
                <a:lnTo>
                  <a:pt x="2572857" y="0"/>
                </a:lnTo>
                <a:cubicBezTo>
                  <a:pt x="2643076" y="0"/>
                  <a:pt x="2700000" y="56924"/>
                  <a:pt x="2700000" y="127143"/>
                </a:cubicBezTo>
                <a:lnTo>
                  <a:pt x="2700000" y="4012857"/>
                </a:lnTo>
                <a:cubicBezTo>
                  <a:pt x="2700000" y="4083076"/>
                  <a:pt x="2643076" y="4140000"/>
                  <a:pt x="2572857" y="4140000"/>
                </a:cubicBezTo>
                <a:lnTo>
                  <a:pt x="127143" y="4140000"/>
                </a:lnTo>
                <a:cubicBezTo>
                  <a:pt x="56924" y="4140000"/>
                  <a:pt x="0" y="4083076"/>
                  <a:pt x="0" y="4012857"/>
                </a:cubicBezTo>
                <a:lnTo>
                  <a:pt x="0" y="127143"/>
                </a:lnTo>
                <a:cubicBezTo>
                  <a:pt x="0" y="56924"/>
                  <a:pt x="56924" y="0"/>
                  <a:pt x="12714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5" name="标题 1"/>
          <p:cNvSpPr txBox="1"/>
          <p:nvPr/>
        </p:nvSpPr>
        <p:spPr>
          <a:xfrm>
            <a:off x="2496000" y="2869186"/>
            <a:ext cx="3420000" cy="2592000"/>
          </a:xfrm>
          <a:prstGeom prst="roundRect">
            <a:avLst>
              <a:gd name="adj" fmla="val 724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766000" y="3274058"/>
            <a:ext cx="2880000" cy="7187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防守姿势与移动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2766000" y="4078616"/>
            <a:ext cx="2880000" cy="1186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859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保持正确的防守姿势是全场紧逼人盯人防守的基础，要求双脚前后或左右开立，比肩稍宽，屈膝降低重心，上体微前倾，抬头注视进攻者眼睛和球，两臂伸展干扰传球和运球。
在全场防守中，运用侧滑步横向移动，保持与进攻球员的距离；交叉步用于快速变向防守；撤步用于后退防守。始终保持身体在进攻球员和篮筐之间，确保防守的灵活性与有效性。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4782000" y="2333882"/>
            <a:ext cx="864000" cy="86400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17500" dist="63500" dir="5400000" algn="t" rotWithShape="0">
              <a:schemeClr val="accent1"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980018" y="2541407"/>
            <a:ext cx="467965" cy="468000"/>
          </a:xfrm>
          <a:custGeom>
            <a:avLst/>
            <a:gdLst>
              <a:gd name="connsiteX0" fmla="*/ 66675 w 1257300"/>
              <a:gd name="connsiteY0" fmla="*/ 856202 h 1257395"/>
              <a:gd name="connsiteX1" fmla="*/ 53530 w 1257300"/>
              <a:gd name="connsiteY1" fmla="*/ 869346 h 1257395"/>
              <a:gd name="connsiteX2" fmla="*/ 53530 w 1257300"/>
              <a:gd name="connsiteY2" fmla="*/ 1190624 h 1257395"/>
              <a:gd name="connsiteX3" fmla="*/ 66675 w 1257300"/>
              <a:gd name="connsiteY3" fmla="*/ 1203769 h 1257395"/>
              <a:gd name="connsiteX4" fmla="*/ 146876 w 1257300"/>
              <a:gd name="connsiteY4" fmla="*/ 1203769 h 1257395"/>
              <a:gd name="connsiteX5" fmla="*/ 160115 w 1257300"/>
              <a:gd name="connsiteY5" fmla="*/ 1190720 h 1257395"/>
              <a:gd name="connsiteX6" fmla="*/ 160115 w 1257300"/>
              <a:gd name="connsiteY6" fmla="*/ 1190624 h 1257395"/>
              <a:gd name="connsiteX7" fmla="*/ 160115 w 1257300"/>
              <a:gd name="connsiteY7" fmla="*/ 869346 h 1257395"/>
              <a:gd name="connsiteX8" fmla="*/ 146971 w 1257300"/>
              <a:gd name="connsiteY8" fmla="*/ 856202 h 1257395"/>
              <a:gd name="connsiteX9" fmla="*/ 146876 w 1257300"/>
              <a:gd name="connsiteY9" fmla="*/ 856202 h 1257395"/>
              <a:gd name="connsiteX10" fmla="*/ 515112 w 1257300"/>
              <a:gd name="connsiteY10" fmla="*/ 401383 h 1257395"/>
              <a:gd name="connsiteX11" fmla="*/ 580549 w 1257300"/>
              <a:gd name="connsiteY11" fmla="*/ 428053 h 1257395"/>
              <a:gd name="connsiteX12" fmla="*/ 606933 w 1257300"/>
              <a:gd name="connsiteY12" fmla="*/ 467677 h 1257395"/>
              <a:gd name="connsiteX13" fmla="*/ 619792 w 1257300"/>
              <a:gd name="connsiteY13" fmla="*/ 528637 h 1257395"/>
              <a:gd name="connsiteX14" fmla="*/ 637127 w 1257300"/>
              <a:gd name="connsiteY14" fmla="*/ 750379 h 1257395"/>
              <a:gd name="connsiteX15" fmla="*/ 650272 w 1257300"/>
              <a:gd name="connsiteY15" fmla="*/ 761999 h 1257395"/>
              <a:gd name="connsiteX16" fmla="*/ 839629 w 1257300"/>
              <a:gd name="connsiteY16" fmla="*/ 761999 h 1257395"/>
              <a:gd name="connsiteX17" fmla="*/ 862774 w 1257300"/>
              <a:gd name="connsiteY17" fmla="*/ 775144 h 1257395"/>
              <a:gd name="connsiteX18" fmla="*/ 895350 w 1257300"/>
              <a:gd name="connsiteY18" fmla="*/ 838199 h 1257395"/>
              <a:gd name="connsiteX19" fmla="*/ 877824 w 1257300"/>
              <a:gd name="connsiteY19" fmla="*/ 903922 h 1257395"/>
              <a:gd name="connsiteX20" fmla="*/ 876776 w 1257300"/>
              <a:gd name="connsiteY20" fmla="*/ 918495 h 1257395"/>
              <a:gd name="connsiteX21" fmla="*/ 884682 w 1257300"/>
              <a:gd name="connsiteY21" fmla="*/ 936307 h 1257395"/>
              <a:gd name="connsiteX22" fmla="*/ 843820 w 1257300"/>
              <a:gd name="connsiteY22" fmla="*/ 1025080 h 1257395"/>
              <a:gd name="connsiteX23" fmla="*/ 840010 w 1257300"/>
              <a:gd name="connsiteY23" fmla="*/ 1040701 h 1257395"/>
              <a:gd name="connsiteX24" fmla="*/ 842772 w 1257300"/>
              <a:gd name="connsiteY24" fmla="*/ 1048130 h 1257395"/>
              <a:gd name="connsiteX25" fmla="*/ 813054 w 1257300"/>
              <a:gd name="connsiteY25" fmla="*/ 1128712 h 1257395"/>
              <a:gd name="connsiteX26" fmla="*/ 807815 w 1257300"/>
              <a:gd name="connsiteY26" fmla="*/ 1144238 h 1257395"/>
              <a:gd name="connsiteX27" fmla="*/ 810673 w 1257300"/>
              <a:gd name="connsiteY27" fmla="*/ 1155477 h 1257395"/>
              <a:gd name="connsiteX28" fmla="*/ 796004 w 1257300"/>
              <a:gd name="connsiteY28" fmla="*/ 1222152 h 1257395"/>
              <a:gd name="connsiteX29" fmla="*/ 699135 w 1257300"/>
              <a:gd name="connsiteY29" fmla="*/ 1257395 h 1257395"/>
              <a:gd name="connsiteX30" fmla="*/ 386620 w 1257300"/>
              <a:gd name="connsiteY30" fmla="*/ 1257299 h 1257395"/>
              <a:gd name="connsiteX31" fmla="*/ 359664 w 1257300"/>
              <a:gd name="connsiteY31" fmla="*/ 1230344 h 1257395"/>
              <a:gd name="connsiteX32" fmla="*/ 386620 w 1257300"/>
              <a:gd name="connsiteY32" fmla="*/ 1203388 h 1257395"/>
              <a:gd name="connsiteX33" fmla="*/ 699421 w 1257300"/>
              <a:gd name="connsiteY33" fmla="*/ 1203388 h 1257395"/>
              <a:gd name="connsiteX34" fmla="*/ 749141 w 1257300"/>
              <a:gd name="connsiteY34" fmla="*/ 1192053 h 1257395"/>
              <a:gd name="connsiteX35" fmla="*/ 755523 w 1257300"/>
              <a:gd name="connsiteY35" fmla="*/ 1183481 h 1257395"/>
              <a:gd name="connsiteX36" fmla="*/ 757619 w 1257300"/>
              <a:gd name="connsiteY36" fmla="*/ 1164431 h 1257395"/>
              <a:gd name="connsiteX37" fmla="*/ 754189 w 1257300"/>
              <a:gd name="connsiteY37" fmla="*/ 1155763 h 1257395"/>
              <a:gd name="connsiteX38" fmla="*/ 749332 w 1257300"/>
              <a:gd name="connsiteY38" fmla="*/ 1144904 h 1257395"/>
              <a:gd name="connsiteX39" fmla="*/ 760000 w 1257300"/>
              <a:gd name="connsiteY39" fmla="*/ 1096232 h 1257395"/>
              <a:gd name="connsiteX40" fmla="*/ 779050 w 1257300"/>
              <a:gd name="connsiteY40" fmla="*/ 1085564 h 1257395"/>
              <a:gd name="connsiteX41" fmla="*/ 780669 w 1257300"/>
              <a:gd name="connsiteY41" fmla="*/ 1084897 h 1257395"/>
              <a:gd name="connsiteX42" fmla="*/ 791147 w 1257300"/>
              <a:gd name="connsiteY42" fmla="*/ 1063180 h 1257395"/>
              <a:gd name="connsiteX43" fmla="*/ 789718 w 1257300"/>
              <a:gd name="connsiteY43" fmla="*/ 1059465 h 1257395"/>
              <a:gd name="connsiteX44" fmla="*/ 781431 w 1257300"/>
              <a:gd name="connsiteY44" fmla="*/ 1015745 h 1257395"/>
              <a:gd name="connsiteX45" fmla="*/ 803338 w 1257300"/>
              <a:gd name="connsiteY45" fmla="*/ 988313 h 1257395"/>
              <a:gd name="connsiteX46" fmla="*/ 833247 w 1257300"/>
              <a:gd name="connsiteY46" fmla="*/ 956500 h 1257395"/>
              <a:gd name="connsiteX47" fmla="*/ 831056 w 1257300"/>
              <a:gd name="connsiteY47" fmla="*/ 945356 h 1257395"/>
              <a:gd name="connsiteX48" fmla="*/ 827818 w 1257300"/>
              <a:gd name="connsiteY48" fmla="*/ 940784 h 1257395"/>
              <a:gd name="connsiteX49" fmla="*/ 826484 w 1257300"/>
              <a:gd name="connsiteY49" fmla="*/ 939164 h 1257395"/>
              <a:gd name="connsiteX50" fmla="*/ 818007 w 1257300"/>
              <a:gd name="connsiteY50" fmla="*/ 893540 h 1257395"/>
              <a:gd name="connsiteX51" fmla="*/ 831532 w 1257300"/>
              <a:gd name="connsiteY51" fmla="*/ 876299 h 1257395"/>
              <a:gd name="connsiteX52" fmla="*/ 835057 w 1257300"/>
              <a:gd name="connsiteY52" fmla="*/ 872299 h 1257395"/>
              <a:gd name="connsiteX53" fmla="*/ 842391 w 1257300"/>
              <a:gd name="connsiteY53" fmla="*/ 852106 h 1257395"/>
              <a:gd name="connsiteX54" fmla="*/ 840677 w 1257300"/>
              <a:gd name="connsiteY54" fmla="*/ 845057 h 1257395"/>
              <a:gd name="connsiteX55" fmla="*/ 828008 w 1257300"/>
              <a:gd name="connsiteY55" fmla="*/ 822959 h 1257395"/>
              <a:gd name="connsiteX56" fmla="*/ 816673 w 1257300"/>
              <a:gd name="connsiteY56" fmla="*/ 816387 h 1257395"/>
              <a:gd name="connsiteX57" fmla="*/ 613410 w 1257300"/>
              <a:gd name="connsiteY57" fmla="*/ 816387 h 1257395"/>
              <a:gd name="connsiteX58" fmla="*/ 586549 w 1257300"/>
              <a:gd name="connsiteY58" fmla="*/ 791813 h 1257395"/>
              <a:gd name="connsiteX59" fmla="*/ 565976 w 1257300"/>
              <a:gd name="connsiteY59" fmla="*/ 530161 h 1257395"/>
              <a:gd name="connsiteX60" fmla="*/ 557594 w 1257300"/>
              <a:gd name="connsiteY60" fmla="*/ 489203 h 1257395"/>
              <a:gd name="connsiteX61" fmla="*/ 541972 w 1257300"/>
              <a:gd name="connsiteY61" fmla="*/ 465772 h 1257395"/>
              <a:gd name="connsiteX62" fmla="*/ 515398 w 1257300"/>
              <a:gd name="connsiteY62" fmla="*/ 455390 h 1257395"/>
              <a:gd name="connsiteX63" fmla="*/ 504730 w 1257300"/>
              <a:gd name="connsiteY63" fmla="*/ 456533 h 1257395"/>
              <a:gd name="connsiteX64" fmla="*/ 475679 w 1257300"/>
              <a:gd name="connsiteY64" fmla="*/ 471868 h 1257395"/>
              <a:gd name="connsiteX65" fmla="*/ 473773 w 1257300"/>
              <a:gd name="connsiteY65" fmla="*/ 509968 h 1257395"/>
              <a:gd name="connsiteX66" fmla="*/ 473773 w 1257300"/>
              <a:gd name="connsiteY66" fmla="*/ 546830 h 1257395"/>
              <a:gd name="connsiteX67" fmla="*/ 473107 w 1257300"/>
              <a:gd name="connsiteY67" fmla="*/ 555021 h 1257395"/>
              <a:gd name="connsiteX68" fmla="*/ 225457 w 1257300"/>
              <a:gd name="connsiteY68" fmla="*/ 934211 h 1257395"/>
              <a:gd name="connsiteX69" fmla="*/ 214122 w 1257300"/>
              <a:gd name="connsiteY69" fmla="*/ 947261 h 1257395"/>
              <a:gd name="connsiteX70" fmla="*/ 214122 w 1257300"/>
              <a:gd name="connsiteY70" fmla="*/ 1200149 h 1257395"/>
              <a:gd name="connsiteX71" fmla="*/ 157639 w 1257300"/>
              <a:gd name="connsiteY71" fmla="*/ 1257299 h 1257395"/>
              <a:gd name="connsiteX72" fmla="*/ 56483 w 1257300"/>
              <a:gd name="connsiteY72" fmla="*/ 1257299 h 1257395"/>
              <a:gd name="connsiteX73" fmla="*/ 0 w 1257300"/>
              <a:gd name="connsiteY73" fmla="*/ 1200149 h 1257395"/>
              <a:gd name="connsiteX74" fmla="*/ 0 w 1257300"/>
              <a:gd name="connsiteY74" fmla="*/ 859345 h 1257395"/>
              <a:gd name="connsiteX75" fmla="*/ 56483 w 1257300"/>
              <a:gd name="connsiteY75" fmla="*/ 802195 h 1257395"/>
              <a:gd name="connsiteX76" fmla="*/ 157829 w 1257300"/>
              <a:gd name="connsiteY76" fmla="*/ 802195 h 1257395"/>
              <a:gd name="connsiteX77" fmla="*/ 214313 w 1257300"/>
              <a:gd name="connsiteY77" fmla="*/ 859345 h 1257395"/>
              <a:gd name="connsiteX78" fmla="*/ 214313 w 1257300"/>
              <a:gd name="connsiteY78" fmla="*/ 864869 h 1257395"/>
              <a:gd name="connsiteX79" fmla="*/ 219170 w 1257300"/>
              <a:gd name="connsiteY79" fmla="*/ 875061 h 1257395"/>
              <a:gd name="connsiteX80" fmla="*/ 227552 w 1257300"/>
              <a:gd name="connsiteY80" fmla="*/ 878109 h 1257395"/>
              <a:gd name="connsiteX81" fmla="*/ 230219 w 1257300"/>
              <a:gd name="connsiteY81" fmla="*/ 878109 h 1257395"/>
              <a:gd name="connsiteX82" fmla="*/ 419671 w 1257300"/>
              <a:gd name="connsiteY82" fmla="*/ 550925 h 1257395"/>
              <a:gd name="connsiteX83" fmla="*/ 419671 w 1257300"/>
              <a:gd name="connsiteY83" fmla="*/ 549497 h 1257395"/>
              <a:gd name="connsiteX84" fmla="*/ 420434 w 1257300"/>
              <a:gd name="connsiteY84" fmla="*/ 540638 h 1257395"/>
              <a:gd name="connsiteX85" fmla="*/ 419862 w 1257300"/>
              <a:gd name="connsiteY85" fmla="*/ 513587 h 1257395"/>
              <a:gd name="connsiteX86" fmla="*/ 426720 w 1257300"/>
              <a:gd name="connsiteY86" fmla="*/ 449008 h 1257395"/>
              <a:gd name="connsiteX87" fmla="*/ 494252 w 1257300"/>
              <a:gd name="connsiteY87" fmla="*/ 403574 h 1257395"/>
              <a:gd name="connsiteX88" fmla="*/ 515112 w 1257300"/>
              <a:gd name="connsiteY88" fmla="*/ 401383 h 1257395"/>
              <a:gd name="connsiteX89" fmla="*/ 748950 w 1257300"/>
              <a:gd name="connsiteY89" fmla="*/ 360997 h 1257395"/>
              <a:gd name="connsiteX90" fmla="*/ 1029747 w 1257300"/>
              <a:gd name="connsiteY90" fmla="*/ 360997 h 1257395"/>
              <a:gd name="connsiteX91" fmla="*/ 1056703 w 1257300"/>
              <a:gd name="connsiteY91" fmla="*/ 387953 h 1257395"/>
              <a:gd name="connsiteX92" fmla="*/ 1029747 w 1257300"/>
              <a:gd name="connsiteY92" fmla="*/ 414909 h 1257395"/>
              <a:gd name="connsiteX93" fmla="*/ 748950 w 1257300"/>
              <a:gd name="connsiteY93" fmla="*/ 414909 h 1257395"/>
              <a:gd name="connsiteX94" fmla="*/ 721994 w 1257300"/>
              <a:gd name="connsiteY94" fmla="*/ 387953 h 1257395"/>
              <a:gd name="connsiteX95" fmla="*/ 748950 w 1257300"/>
              <a:gd name="connsiteY95" fmla="*/ 360997 h 1257395"/>
              <a:gd name="connsiteX96" fmla="*/ 227552 w 1257300"/>
              <a:gd name="connsiteY96" fmla="*/ 360997 h 1257395"/>
              <a:gd name="connsiteX97" fmla="*/ 307752 w 1257300"/>
              <a:gd name="connsiteY97" fmla="*/ 360997 h 1257395"/>
              <a:gd name="connsiteX98" fmla="*/ 334708 w 1257300"/>
              <a:gd name="connsiteY98" fmla="*/ 387953 h 1257395"/>
              <a:gd name="connsiteX99" fmla="*/ 307752 w 1257300"/>
              <a:gd name="connsiteY99" fmla="*/ 414909 h 1257395"/>
              <a:gd name="connsiteX100" fmla="*/ 227552 w 1257300"/>
              <a:gd name="connsiteY100" fmla="*/ 414909 h 1257395"/>
              <a:gd name="connsiteX101" fmla="*/ 200596 w 1257300"/>
              <a:gd name="connsiteY101" fmla="*/ 387953 h 1257395"/>
              <a:gd name="connsiteX102" fmla="*/ 227552 w 1257300"/>
              <a:gd name="connsiteY102" fmla="*/ 360997 h 1257395"/>
              <a:gd name="connsiteX103" fmla="*/ 227552 w 1257300"/>
              <a:gd name="connsiteY103" fmla="*/ 200596 h 1257395"/>
              <a:gd name="connsiteX104" fmla="*/ 1029747 w 1257300"/>
              <a:gd name="connsiteY104" fmla="*/ 200596 h 1257395"/>
              <a:gd name="connsiteX105" fmla="*/ 1056703 w 1257300"/>
              <a:gd name="connsiteY105" fmla="*/ 227552 h 1257395"/>
              <a:gd name="connsiteX106" fmla="*/ 1029747 w 1257300"/>
              <a:gd name="connsiteY106" fmla="*/ 254508 h 1257395"/>
              <a:gd name="connsiteX107" fmla="*/ 227552 w 1257300"/>
              <a:gd name="connsiteY107" fmla="*/ 254508 h 1257395"/>
              <a:gd name="connsiteX108" fmla="*/ 200596 w 1257300"/>
              <a:gd name="connsiteY108" fmla="*/ 227552 h 1257395"/>
              <a:gd name="connsiteX109" fmla="*/ 227552 w 1257300"/>
              <a:gd name="connsiteY109" fmla="*/ 200596 h 1257395"/>
              <a:gd name="connsiteX110" fmla="*/ 66675 w 1257300"/>
              <a:gd name="connsiteY110" fmla="*/ 0 h 1257395"/>
              <a:gd name="connsiteX111" fmla="*/ 1190625 w 1257300"/>
              <a:gd name="connsiteY111" fmla="*/ 0 h 1257395"/>
              <a:gd name="connsiteX112" fmla="*/ 1257300 w 1257300"/>
              <a:gd name="connsiteY112" fmla="*/ 66675 h 1257395"/>
              <a:gd name="connsiteX113" fmla="*/ 1257300 w 1257300"/>
              <a:gd name="connsiteY113" fmla="*/ 548450 h 1257395"/>
              <a:gd name="connsiteX114" fmla="*/ 1190625 w 1257300"/>
              <a:gd name="connsiteY114" fmla="*/ 615125 h 1257395"/>
              <a:gd name="connsiteX115" fmla="*/ 1110425 w 1257300"/>
              <a:gd name="connsiteY115" fmla="*/ 615125 h 1257395"/>
              <a:gd name="connsiteX116" fmla="*/ 1096804 w 1257300"/>
              <a:gd name="connsiteY116" fmla="*/ 627779 h 1257395"/>
              <a:gd name="connsiteX117" fmla="*/ 1096804 w 1257300"/>
              <a:gd name="connsiteY117" fmla="*/ 628650 h 1257395"/>
              <a:gd name="connsiteX118" fmla="*/ 1096804 w 1257300"/>
              <a:gd name="connsiteY118" fmla="*/ 789146 h 1257395"/>
              <a:gd name="connsiteX119" fmla="*/ 1081373 w 1257300"/>
              <a:gd name="connsiteY119" fmla="*/ 813530 h 1257395"/>
              <a:gd name="connsiteX120" fmla="*/ 1069943 w 1257300"/>
              <a:gd name="connsiteY120" fmla="*/ 816007 h 1257395"/>
              <a:gd name="connsiteX121" fmla="*/ 1052608 w 1257300"/>
              <a:gd name="connsiteY121" fmla="*/ 809815 h 1257395"/>
              <a:gd name="connsiteX122" fmla="*/ 823151 w 1257300"/>
              <a:gd name="connsiteY122" fmla="*/ 618554 h 1257395"/>
              <a:gd name="connsiteX123" fmla="*/ 814673 w 1257300"/>
              <a:gd name="connsiteY123" fmla="*/ 615506 h 1257395"/>
              <a:gd name="connsiteX124" fmla="*/ 748951 w 1257300"/>
              <a:gd name="connsiteY124" fmla="*/ 615506 h 1257395"/>
              <a:gd name="connsiteX125" fmla="*/ 721995 w 1257300"/>
              <a:gd name="connsiteY125" fmla="*/ 588550 h 1257395"/>
              <a:gd name="connsiteX126" fmla="*/ 748951 w 1257300"/>
              <a:gd name="connsiteY126" fmla="*/ 561594 h 1257395"/>
              <a:gd name="connsiteX127" fmla="*/ 829247 w 1257300"/>
              <a:gd name="connsiteY127" fmla="*/ 561594 h 1257395"/>
              <a:gd name="connsiteX128" fmla="*/ 846487 w 1257300"/>
              <a:gd name="connsiteY128" fmla="*/ 567785 h 1257395"/>
              <a:gd name="connsiteX129" fmla="*/ 1021366 w 1257300"/>
              <a:gd name="connsiteY129" fmla="*/ 713613 h 1257395"/>
              <a:gd name="connsiteX130" fmla="*/ 1029748 w 1257300"/>
              <a:gd name="connsiteY130" fmla="*/ 716661 h 1257395"/>
              <a:gd name="connsiteX131" fmla="*/ 1035368 w 1257300"/>
              <a:gd name="connsiteY131" fmla="*/ 715423 h 1257395"/>
              <a:gd name="connsiteX132" fmla="*/ 1042988 w 1257300"/>
              <a:gd name="connsiteY132" fmla="*/ 703517 h 1257395"/>
              <a:gd name="connsiteX133" fmla="*/ 1042988 w 1257300"/>
              <a:gd name="connsiteY133" fmla="*/ 588550 h 1257395"/>
              <a:gd name="connsiteX134" fmla="*/ 1069943 w 1257300"/>
              <a:gd name="connsiteY134" fmla="*/ 561975 h 1257395"/>
              <a:gd name="connsiteX135" fmla="*/ 1190625 w 1257300"/>
              <a:gd name="connsiteY135" fmla="*/ 561975 h 1257395"/>
              <a:gd name="connsiteX136" fmla="*/ 1203770 w 1257300"/>
              <a:gd name="connsiteY136" fmla="*/ 548831 h 1257395"/>
              <a:gd name="connsiteX137" fmla="*/ 1203770 w 1257300"/>
              <a:gd name="connsiteY137" fmla="*/ 66675 h 1257395"/>
              <a:gd name="connsiteX138" fmla="*/ 1190625 w 1257300"/>
              <a:gd name="connsiteY138" fmla="*/ 53912 h 1257395"/>
              <a:gd name="connsiteX139" fmla="*/ 66675 w 1257300"/>
              <a:gd name="connsiteY139" fmla="*/ 53912 h 1257395"/>
              <a:gd name="connsiteX140" fmla="*/ 53912 w 1257300"/>
              <a:gd name="connsiteY140" fmla="*/ 66675 h 1257395"/>
              <a:gd name="connsiteX141" fmla="*/ 53912 w 1257300"/>
              <a:gd name="connsiteY141" fmla="*/ 548450 h 1257395"/>
              <a:gd name="connsiteX142" fmla="*/ 66665 w 1257300"/>
              <a:gd name="connsiteY142" fmla="*/ 561975 h 1257395"/>
              <a:gd name="connsiteX143" fmla="*/ 66675 w 1257300"/>
              <a:gd name="connsiteY143" fmla="*/ 561975 h 1257395"/>
              <a:gd name="connsiteX144" fmla="*/ 267653 w 1257300"/>
              <a:gd name="connsiteY144" fmla="*/ 561975 h 1257395"/>
              <a:gd name="connsiteX145" fmla="*/ 294608 w 1257300"/>
              <a:gd name="connsiteY145" fmla="*/ 588931 h 1257395"/>
              <a:gd name="connsiteX146" fmla="*/ 267653 w 1257300"/>
              <a:gd name="connsiteY146" fmla="*/ 615887 h 1257395"/>
              <a:gd name="connsiteX147" fmla="*/ 66675 w 1257300"/>
              <a:gd name="connsiteY147" fmla="*/ 615887 h 1257395"/>
              <a:gd name="connsiteX148" fmla="*/ 0 w 1257300"/>
              <a:gd name="connsiteY148" fmla="*/ 549212 h 1257395"/>
              <a:gd name="connsiteX149" fmla="*/ 0 w 1257300"/>
              <a:gd name="connsiteY149" fmla="*/ 66675 h 1257395"/>
              <a:gd name="connsiteX150" fmla="*/ 66675 w 1257300"/>
              <a:gd name="connsiteY150" fmla="*/ 0 h 1257395"/>
            </a:gdLst>
            <a:ahLst/>
            <a:cxnLst/>
            <a:rect l="l" t="t" r="r" b="b"/>
            <a:pathLst>
              <a:path w="1257300" h="1257395">
                <a:moveTo>
                  <a:pt x="66675" y="856202"/>
                </a:moveTo>
                <a:cubicBezTo>
                  <a:pt x="59417" y="856202"/>
                  <a:pt x="53530" y="862086"/>
                  <a:pt x="53530" y="869346"/>
                </a:cubicBezTo>
                <a:lnTo>
                  <a:pt x="53530" y="1190624"/>
                </a:lnTo>
                <a:cubicBezTo>
                  <a:pt x="53530" y="1197882"/>
                  <a:pt x="59417" y="1203769"/>
                  <a:pt x="66675" y="1203769"/>
                </a:cubicBezTo>
                <a:lnTo>
                  <a:pt x="146876" y="1203769"/>
                </a:lnTo>
                <a:cubicBezTo>
                  <a:pt x="154134" y="1203826"/>
                  <a:pt x="160058" y="1197978"/>
                  <a:pt x="160115" y="1190720"/>
                </a:cubicBezTo>
                <a:cubicBezTo>
                  <a:pt x="160115" y="1190691"/>
                  <a:pt x="160115" y="1190653"/>
                  <a:pt x="160115" y="1190624"/>
                </a:cubicBezTo>
                <a:lnTo>
                  <a:pt x="160115" y="869346"/>
                </a:lnTo>
                <a:cubicBezTo>
                  <a:pt x="160115" y="862086"/>
                  <a:pt x="154229" y="856202"/>
                  <a:pt x="146971" y="856202"/>
                </a:cubicBezTo>
                <a:cubicBezTo>
                  <a:pt x="146942" y="856202"/>
                  <a:pt x="146904" y="856202"/>
                  <a:pt x="146876" y="856202"/>
                </a:cubicBezTo>
                <a:close/>
                <a:moveTo>
                  <a:pt x="515112" y="401383"/>
                </a:moveTo>
                <a:cubicBezTo>
                  <a:pt x="539648" y="401004"/>
                  <a:pt x="563270" y="410633"/>
                  <a:pt x="580549" y="428053"/>
                </a:cubicBezTo>
                <a:cubicBezTo>
                  <a:pt x="591664" y="439555"/>
                  <a:pt x="600608" y="452982"/>
                  <a:pt x="606933" y="467677"/>
                </a:cubicBezTo>
                <a:cubicBezTo>
                  <a:pt x="615106" y="486978"/>
                  <a:pt x="619468" y="507678"/>
                  <a:pt x="619792" y="528637"/>
                </a:cubicBezTo>
                <a:cubicBezTo>
                  <a:pt x="620268" y="547687"/>
                  <a:pt x="633127" y="703135"/>
                  <a:pt x="637127" y="750379"/>
                </a:cubicBezTo>
                <a:cubicBezTo>
                  <a:pt x="637947" y="757016"/>
                  <a:pt x="643585" y="762001"/>
                  <a:pt x="650272" y="761999"/>
                </a:cubicBezTo>
                <a:lnTo>
                  <a:pt x="839629" y="761999"/>
                </a:lnTo>
                <a:cubicBezTo>
                  <a:pt x="849106" y="762038"/>
                  <a:pt x="857888" y="767021"/>
                  <a:pt x="862774" y="775144"/>
                </a:cubicBezTo>
                <a:cubicBezTo>
                  <a:pt x="895350" y="829246"/>
                  <a:pt x="895350" y="831913"/>
                  <a:pt x="895350" y="838199"/>
                </a:cubicBezTo>
                <a:cubicBezTo>
                  <a:pt x="898341" y="861557"/>
                  <a:pt x="892045" y="885155"/>
                  <a:pt x="877824" y="903922"/>
                </a:cubicBezTo>
                <a:cubicBezTo>
                  <a:pt x="874557" y="908120"/>
                  <a:pt x="874147" y="913873"/>
                  <a:pt x="876776" y="918495"/>
                </a:cubicBezTo>
                <a:cubicBezTo>
                  <a:pt x="880062" y="924121"/>
                  <a:pt x="882710" y="930095"/>
                  <a:pt x="884682" y="936307"/>
                </a:cubicBezTo>
                <a:cubicBezTo>
                  <a:pt x="893731" y="966882"/>
                  <a:pt x="880396" y="995933"/>
                  <a:pt x="843820" y="1025080"/>
                </a:cubicBezTo>
                <a:cubicBezTo>
                  <a:pt x="839171" y="1028833"/>
                  <a:pt x="837609" y="1035233"/>
                  <a:pt x="840010" y="1040701"/>
                </a:cubicBezTo>
                <a:cubicBezTo>
                  <a:pt x="841105" y="1043111"/>
                  <a:pt x="842029" y="1045587"/>
                  <a:pt x="842772" y="1048130"/>
                </a:cubicBezTo>
                <a:cubicBezTo>
                  <a:pt x="850907" y="1078572"/>
                  <a:pt x="839010" y="1110843"/>
                  <a:pt x="813054" y="1128712"/>
                </a:cubicBezTo>
                <a:cubicBezTo>
                  <a:pt x="807901" y="1132036"/>
                  <a:pt x="805729" y="1138475"/>
                  <a:pt x="807815" y="1144238"/>
                </a:cubicBezTo>
                <a:cubicBezTo>
                  <a:pt x="809196" y="1147857"/>
                  <a:pt x="810158" y="1151629"/>
                  <a:pt x="810673" y="1155477"/>
                </a:cubicBezTo>
                <a:cubicBezTo>
                  <a:pt x="812006" y="1166240"/>
                  <a:pt x="810673" y="1203102"/>
                  <a:pt x="796004" y="1222152"/>
                </a:cubicBezTo>
                <a:cubicBezTo>
                  <a:pt x="773430" y="1249870"/>
                  <a:pt x="722757" y="1257299"/>
                  <a:pt x="699135" y="1257395"/>
                </a:cubicBezTo>
                <a:lnTo>
                  <a:pt x="386620" y="1257299"/>
                </a:lnTo>
                <a:cubicBezTo>
                  <a:pt x="371732" y="1257299"/>
                  <a:pt x="359664" y="1245231"/>
                  <a:pt x="359664" y="1230344"/>
                </a:cubicBezTo>
                <a:cubicBezTo>
                  <a:pt x="359664" y="1215456"/>
                  <a:pt x="371732" y="1203388"/>
                  <a:pt x="386620" y="1203388"/>
                </a:cubicBezTo>
                <a:lnTo>
                  <a:pt x="699421" y="1203388"/>
                </a:lnTo>
                <a:cubicBezTo>
                  <a:pt x="716623" y="1203283"/>
                  <a:pt x="733597" y="1199416"/>
                  <a:pt x="749141" y="1192053"/>
                </a:cubicBezTo>
                <a:cubicBezTo>
                  <a:pt x="752399" y="1190243"/>
                  <a:pt x="754732" y="1187119"/>
                  <a:pt x="755523" y="1183481"/>
                </a:cubicBezTo>
                <a:cubicBezTo>
                  <a:pt x="756895" y="1177223"/>
                  <a:pt x="757599" y="1170841"/>
                  <a:pt x="757619" y="1164431"/>
                </a:cubicBezTo>
                <a:cubicBezTo>
                  <a:pt x="757599" y="1161211"/>
                  <a:pt x="756380" y="1158125"/>
                  <a:pt x="754189" y="1155763"/>
                </a:cubicBezTo>
                <a:cubicBezTo>
                  <a:pt x="752313" y="1152258"/>
                  <a:pt x="750694" y="1148638"/>
                  <a:pt x="749332" y="1144904"/>
                </a:cubicBezTo>
                <a:cubicBezTo>
                  <a:pt x="742502" y="1128036"/>
                  <a:pt x="746741" y="1108700"/>
                  <a:pt x="760000" y="1096232"/>
                </a:cubicBezTo>
                <a:cubicBezTo>
                  <a:pt x="765610" y="1091488"/>
                  <a:pt x="772078" y="1087859"/>
                  <a:pt x="779050" y="1085564"/>
                </a:cubicBezTo>
                <a:lnTo>
                  <a:pt x="780669" y="1084897"/>
                </a:lnTo>
                <a:cubicBezTo>
                  <a:pt x="788594" y="1080792"/>
                  <a:pt x="792871" y="1071943"/>
                  <a:pt x="791147" y="1063180"/>
                </a:cubicBezTo>
                <a:cubicBezTo>
                  <a:pt x="790870" y="1061875"/>
                  <a:pt x="790385" y="1060618"/>
                  <a:pt x="789718" y="1059465"/>
                </a:cubicBezTo>
                <a:cubicBezTo>
                  <a:pt x="780345" y="1046959"/>
                  <a:pt x="777288" y="1030814"/>
                  <a:pt x="781431" y="1015745"/>
                </a:cubicBezTo>
                <a:cubicBezTo>
                  <a:pt x="785679" y="1004525"/>
                  <a:pt x="793337" y="994933"/>
                  <a:pt x="803338" y="988313"/>
                </a:cubicBezTo>
                <a:cubicBezTo>
                  <a:pt x="821055" y="975455"/>
                  <a:pt x="831152" y="964787"/>
                  <a:pt x="833247" y="956500"/>
                </a:cubicBezTo>
                <a:cubicBezTo>
                  <a:pt x="834276" y="952642"/>
                  <a:pt x="833466" y="948535"/>
                  <a:pt x="831056" y="945356"/>
                </a:cubicBezTo>
                <a:cubicBezTo>
                  <a:pt x="830389" y="944403"/>
                  <a:pt x="828961" y="942498"/>
                  <a:pt x="827818" y="940784"/>
                </a:cubicBezTo>
                <a:cubicBezTo>
                  <a:pt x="827427" y="940203"/>
                  <a:pt x="826979" y="939661"/>
                  <a:pt x="826484" y="939164"/>
                </a:cubicBezTo>
                <a:cubicBezTo>
                  <a:pt x="814197" y="927330"/>
                  <a:pt x="810787" y="908997"/>
                  <a:pt x="818007" y="893540"/>
                </a:cubicBezTo>
                <a:cubicBezTo>
                  <a:pt x="821741" y="887227"/>
                  <a:pt x="826294" y="881431"/>
                  <a:pt x="831532" y="876299"/>
                </a:cubicBezTo>
                <a:lnTo>
                  <a:pt x="835057" y="872299"/>
                </a:lnTo>
                <a:cubicBezTo>
                  <a:pt x="839753" y="866609"/>
                  <a:pt x="842334" y="859479"/>
                  <a:pt x="842391" y="852106"/>
                </a:cubicBezTo>
                <a:cubicBezTo>
                  <a:pt x="842496" y="849642"/>
                  <a:pt x="841896" y="847199"/>
                  <a:pt x="840677" y="845057"/>
                </a:cubicBezTo>
                <a:cubicBezTo>
                  <a:pt x="837819" y="839819"/>
                  <a:pt x="833152" y="831722"/>
                  <a:pt x="828008" y="822959"/>
                </a:cubicBezTo>
                <a:cubicBezTo>
                  <a:pt x="825665" y="818907"/>
                  <a:pt x="821350" y="816404"/>
                  <a:pt x="816673" y="816387"/>
                </a:cubicBezTo>
                <a:lnTo>
                  <a:pt x="613410" y="816387"/>
                </a:lnTo>
                <a:cubicBezTo>
                  <a:pt x="599456" y="816347"/>
                  <a:pt x="587826" y="805705"/>
                  <a:pt x="586549" y="791813"/>
                </a:cubicBezTo>
                <a:cubicBezTo>
                  <a:pt x="585788" y="782288"/>
                  <a:pt x="566738" y="556164"/>
                  <a:pt x="565976" y="530161"/>
                </a:cubicBezTo>
                <a:cubicBezTo>
                  <a:pt x="565823" y="516098"/>
                  <a:pt x="562975" y="502194"/>
                  <a:pt x="557594" y="489203"/>
                </a:cubicBezTo>
                <a:cubicBezTo>
                  <a:pt x="553860" y="480506"/>
                  <a:pt x="548564" y="472565"/>
                  <a:pt x="541972" y="465772"/>
                </a:cubicBezTo>
                <a:cubicBezTo>
                  <a:pt x="534943" y="458770"/>
                  <a:pt x="525313" y="455009"/>
                  <a:pt x="515398" y="455390"/>
                </a:cubicBezTo>
                <a:cubicBezTo>
                  <a:pt x="511816" y="455410"/>
                  <a:pt x="508235" y="455793"/>
                  <a:pt x="504730" y="456533"/>
                </a:cubicBezTo>
                <a:cubicBezTo>
                  <a:pt x="487204" y="460057"/>
                  <a:pt x="478727" y="464438"/>
                  <a:pt x="475679" y="471868"/>
                </a:cubicBezTo>
                <a:cubicBezTo>
                  <a:pt x="472173" y="484261"/>
                  <a:pt x="471516" y="497287"/>
                  <a:pt x="473773" y="509968"/>
                </a:cubicBezTo>
                <a:cubicBezTo>
                  <a:pt x="474878" y="522230"/>
                  <a:pt x="474878" y="534567"/>
                  <a:pt x="473773" y="546830"/>
                </a:cubicBezTo>
                <a:lnTo>
                  <a:pt x="473107" y="555021"/>
                </a:lnTo>
                <a:cubicBezTo>
                  <a:pt x="451866" y="842581"/>
                  <a:pt x="326612" y="919924"/>
                  <a:pt x="225457" y="934211"/>
                </a:cubicBezTo>
                <a:cubicBezTo>
                  <a:pt x="218951" y="935116"/>
                  <a:pt x="214103" y="940689"/>
                  <a:pt x="214122" y="947261"/>
                </a:cubicBezTo>
                <a:lnTo>
                  <a:pt x="214122" y="1200149"/>
                </a:lnTo>
                <a:cubicBezTo>
                  <a:pt x="214122" y="1231458"/>
                  <a:pt x="188938" y="1256937"/>
                  <a:pt x="157639" y="1257299"/>
                </a:cubicBezTo>
                <a:lnTo>
                  <a:pt x="56483" y="1257299"/>
                </a:lnTo>
                <a:cubicBezTo>
                  <a:pt x="25184" y="1256937"/>
                  <a:pt x="0" y="1231458"/>
                  <a:pt x="0" y="1200149"/>
                </a:cubicBezTo>
                <a:lnTo>
                  <a:pt x="0" y="859345"/>
                </a:lnTo>
                <a:cubicBezTo>
                  <a:pt x="0" y="828040"/>
                  <a:pt x="25184" y="802560"/>
                  <a:pt x="56483" y="802195"/>
                </a:cubicBezTo>
                <a:lnTo>
                  <a:pt x="157829" y="802195"/>
                </a:lnTo>
                <a:cubicBezTo>
                  <a:pt x="189128" y="802560"/>
                  <a:pt x="214313" y="828040"/>
                  <a:pt x="214313" y="859345"/>
                </a:cubicBezTo>
                <a:lnTo>
                  <a:pt x="214313" y="864869"/>
                </a:lnTo>
                <a:cubicBezTo>
                  <a:pt x="214313" y="868824"/>
                  <a:pt x="216103" y="872567"/>
                  <a:pt x="219170" y="875061"/>
                </a:cubicBezTo>
                <a:cubicBezTo>
                  <a:pt x="221514" y="877037"/>
                  <a:pt x="224485" y="878118"/>
                  <a:pt x="227552" y="878109"/>
                </a:cubicBezTo>
                <a:lnTo>
                  <a:pt x="230219" y="878109"/>
                </a:lnTo>
                <a:cubicBezTo>
                  <a:pt x="339947" y="855344"/>
                  <a:pt x="405479" y="742283"/>
                  <a:pt x="419671" y="550925"/>
                </a:cubicBezTo>
                <a:lnTo>
                  <a:pt x="419671" y="549497"/>
                </a:lnTo>
                <a:cubicBezTo>
                  <a:pt x="419671" y="545496"/>
                  <a:pt x="420243" y="542448"/>
                  <a:pt x="420434" y="540638"/>
                </a:cubicBezTo>
                <a:cubicBezTo>
                  <a:pt x="421072" y="531623"/>
                  <a:pt x="420881" y="522567"/>
                  <a:pt x="419862" y="513587"/>
                </a:cubicBezTo>
                <a:cubicBezTo>
                  <a:pt x="416585" y="491828"/>
                  <a:pt x="418948" y="469593"/>
                  <a:pt x="426720" y="449008"/>
                </a:cubicBezTo>
                <a:cubicBezTo>
                  <a:pt x="442722" y="413861"/>
                  <a:pt x="478822" y="406622"/>
                  <a:pt x="494252" y="403574"/>
                </a:cubicBezTo>
                <a:cubicBezTo>
                  <a:pt x="501110" y="402144"/>
                  <a:pt x="508102" y="401409"/>
                  <a:pt x="515112" y="401383"/>
                </a:cubicBezTo>
                <a:close/>
                <a:moveTo>
                  <a:pt x="748950" y="360997"/>
                </a:moveTo>
                <a:lnTo>
                  <a:pt x="1029747" y="360997"/>
                </a:lnTo>
                <a:cubicBezTo>
                  <a:pt x="1044634" y="360997"/>
                  <a:pt x="1056703" y="373065"/>
                  <a:pt x="1056703" y="387953"/>
                </a:cubicBezTo>
                <a:cubicBezTo>
                  <a:pt x="1056703" y="402840"/>
                  <a:pt x="1044634" y="414909"/>
                  <a:pt x="1029747" y="414909"/>
                </a:cubicBezTo>
                <a:lnTo>
                  <a:pt x="748950" y="414909"/>
                </a:lnTo>
                <a:cubicBezTo>
                  <a:pt x="734062" y="414909"/>
                  <a:pt x="721994" y="402840"/>
                  <a:pt x="721994" y="387953"/>
                </a:cubicBezTo>
                <a:cubicBezTo>
                  <a:pt x="721994" y="373065"/>
                  <a:pt x="734062" y="360997"/>
                  <a:pt x="748950" y="360997"/>
                </a:cubicBezTo>
                <a:close/>
                <a:moveTo>
                  <a:pt x="227552" y="360997"/>
                </a:moveTo>
                <a:lnTo>
                  <a:pt x="307752" y="360997"/>
                </a:lnTo>
                <a:cubicBezTo>
                  <a:pt x="322640" y="360997"/>
                  <a:pt x="334708" y="373065"/>
                  <a:pt x="334708" y="387953"/>
                </a:cubicBezTo>
                <a:cubicBezTo>
                  <a:pt x="334708" y="402840"/>
                  <a:pt x="322640" y="414909"/>
                  <a:pt x="307752" y="414909"/>
                </a:cubicBezTo>
                <a:lnTo>
                  <a:pt x="227552" y="414909"/>
                </a:lnTo>
                <a:cubicBezTo>
                  <a:pt x="212664" y="414909"/>
                  <a:pt x="200596" y="402840"/>
                  <a:pt x="200596" y="387953"/>
                </a:cubicBezTo>
                <a:cubicBezTo>
                  <a:pt x="200596" y="373065"/>
                  <a:pt x="212664" y="360997"/>
                  <a:pt x="227552" y="360997"/>
                </a:cubicBezTo>
                <a:close/>
                <a:moveTo>
                  <a:pt x="227552" y="200596"/>
                </a:moveTo>
                <a:lnTo>
                  <a:pt x="1029747" y="200596"/>
                </a:lnTo>
                <a:cubicBezTo>
                  <a:pt x="1044635" y="200596"/>
                  <a:pt x="1056703" y="212664"/>
                  <a:pt x="1056703" y="227552"/>
                </a:cubicBezTo>
                <a:cubicBezTo>
                  <a:pt x="1056703" y="242439"/>
                  <a:pt x="1044635" y="254508"/>
                  <a:pt x="1029747" y="254508"/>
                </a:cubicBezTo>
                <a:lnTo>
                  <a:pt x="227552" y="254508"/>
                </a:lnTo>
                <a:cubicBezTo>
                  <a:pt x="212664" y="254508"/>
                  <a:pt x="200596" y="242439"/>
                  <a:pt x="200596" y="227552"/>
                </a:cubicBezTo>
                <a:cubicBezTo>
                  <a:pt x="200596" y="212664"/>
                  <a:pt x="212664" y="200596"/>
                  <a:pt x="227552" y="200596"/>
                </a:cubicBezTo>
                <a:close/>
                <a:moveTo>
                  <a:pt x="66675" y="0"/>
                </a:moveTo>
                <a:lnTo>
                  <a:pt x="1190625" y="0"/>
                </a:lnTo>
                <a:cubicBezTo>
                  <a:pt x="1227344" y="259"/>
                  <a:pt x="1257043" y="29959"/>
                  <a:pt x="1257300" y="66675"/>
                </a:cubicBezTo>
                <a:lnTo>
                  <a:pt x="1257300" y="548450"/>
                </a:lnTo>
                <a:cubicBezTo>
                  <a:pt x="1257043" y="585166"/>
                  <a:pt x="1227344" y="614865"/>
                  <a:pt x="1190625" y="615125"/>
                </a:cubicBezTo>
                <a:lnTo>
                  <a:pt x="1110425" y="615125"/>
                </a:lnTo>
                <a:cubicBezTo>
                  <a:pt x="1103166" y="614859"/>
                  <a:pt x="1097071" y="620523"/>
                  <a:pt x="1096804" y="627779"/>
                </a:cubicBezTo>
                <a:cubicBezTo>
                  <a:pt x="1096794" y="628069"/>
                  <a:pt x="1096794" y="628359"/>
                  <a:pt x="1096804" y="628650"/>
                </a:cubicBezTo>
                <a:lnTo>
                  <a:pt x="1096804" y="789146"/>
                </a:lnTo>
                <a:cubicBezTo>
                  <a:pt x="1096785" y="799569"/>
                  <a:pt x="1090784" y="809054"/>
                  <a:pt x="1081373" y="813530"/>
                </a:cubicBezTo>
                <a:cubicBezTo>
                  <a:pt x="1077773" y="815135"/>
                  <a:pt x="1073887" y="815978"/>
                  <a:pt x="1069943" y="816007"/>
                </a:cubicBezTo>
                <a:cubicBezTo>
                  <a:pt x="1063619" y="816025"/>
                  <a:pt x="1057485" y="813835"/>
                  <a:pt x="1052608" y="809815"/>
                </a:cubicBezTo>
                <a:lnTo>
                  <a:pt x="823151" y="618554"/>
                </a:lnTo>
                <a:cubicBezTo>
                  <a:pt x="820769" y="616578"/>
                  <a:pt x="817769" y="615500"/>
                  <a:pt x="814673" y="615506"/>
                </a:cubicBezTo>
                <a:lnTo>
                  <a:pt x="748951" y="615506"/>
                </a:lnTo>
                <a:cubicBezTo>
                  <a:pt x="734063" y="615506"/>
                  <a:pt x="721995" y="603437"/>
                  <a:pt x="721995" y="588550"/>
                </a:cubicBezTo>
                <a:cubicBezTo>
                  <a:pt x="721995" y="573662"/>
                  <a:pt x="734063" y="561594"/>
                  <a:pt x="748951" y="561594"/>
                </a:cubicBezTo>
                <a:lnTo>
                  <a:pt x="829247" y="561594"/>
                </a:lnTo>
                <a:cubicBezTo>
                  <a:pt x="835533" y="561598"/>
                  <a:pt x="841629" y="563787"/>
                  <a:pt x="846487" y="567785"/>
                </a:cubicBezTo>
                <a:lnTo>
                  <a:pt x="1021366" y="713613"/>
                </a:lnTo>
                <a:cubicBezTo>
                  <a:pt x="1023718" y="715575"/>
                  <a:pt x="1026681" y="716653"/>
                  <a:pt x="1029748" y="716661"/>
                </a:cubicBezTo>
                <a:cubicBezTo>
                  <a:pt x="1031681" y="716626"/>
                  <a:pt x="1033596" y="716205"/>
                  <a:pt x="1035368" y="715423"/>
                </a:cubicBezTo>
                <a:cubicBezTo>
                  <a:pt x="1039987" y="713256"/>
                  <a:pt x="1042959" y="708623"/>
                  <a:pt x="1042988" y="703517"/>
                </a:cubicBezTo>
                <a:lnTo>
                  <a:pt x="1042988" y="588550"/>
                </a:lnTo>
                <a:cubicBezTo>
                  <a:pt x="1043197" y="573812"/>
                  <a:pt x="1055208" y="561973"/>
                  <a:pt x="1069943" y="561975"/>
                </a:cubicBezTo>
                <a:lnTo>
                  <a:pt x="1190625" y="561975"/>
                </a:lnTo>
                <a:cubicBezTo>
                  <a:pt x="1197883" y="561975"/>
                  <a:pt x="1203770" y="556090"/>
                  <a:pt x="1203770" y="548831"/>
                </a:cubicBezTo>
                <a:lnTo>
                  <a:pt x="1203770" y="66675"/>
                </a:lnTo>
                <a:cubicBezTo>
                  <a:pt x="1203560" y="59565"/>
                  <a:pt x="1197740" y="53909"/>
                  <a:pt x="1190625" y="53912"/>
                </a:cubicBezTo>
                <a:lnTo>
                  <a:pt x="66675" y="53912"/>
                </a:lnTo>
                <a:cubicBezTo>
                  <a:pt x="59712" y="54111"/>
                  <a:pt x="54112" y="59710"/>
                  <a:pt x="53912" y="66675"/>
                </a:cubicBezTo>
                <a:lnTo>
                  <a:pt x="53912" y="548450"/>
                </a:lnTo>
                <a:cubicBezTo>
                  <a:pt x="53702" y="555706"/>
                  <a:pt x="59407" y="561762"/>
                  <a:pt x="66665" y="561975"/>
                </a:cubicBezTo>
                <a:cubicBezTo>
                  <a:pt x="66665" y="561975"/>
                  <a:pt x="66675" y="561975"/>
                  <a:pt x="66675" y="561975"/>
                </a:cubicBezTo>
                <a:lnTo>
                  <a:pt x="267653" y="561975"/>
                </a:lnTo>
                <a:cubicBezTo>
                  <a:pt x="282540" y="561975"/>
                  <a:pt x="294608" y="574043"/>
                  <a:pt x="294608" y="588931"/>
                </a:cubicBezTo>
                <a:cubicBezTo>
                  <a:pt x="294608" y="603818"/>
                  <a:pt x="282540" y="615887"/>
                  <a:pt x="267653" y="615887"/>
                </a:cubicBezTo>
                <a:lnTo>
                  <a:pt x="66675" y="615887"/>
                </a:lnTo>
                <a:cubicBezTo>
                  <a:pt x="29956" y="615627"/>
                  <a:pt x="257" y="585928"/>
                  <a:pt x="0" y="549212"/>
                </a:cubicBezTo>
                <a:lnTo>
                  <a:pt x="0" y="66675"/>
                </a:lnTo>
                <a:cubicBezTo>
                  <a:pt x="257" y="29959"/>
                  <a:pt x="29956" y="259"/>
                  <a:pt x="66675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6276000" y="2338518"/>
            <a:ext cx="3420000" cy="2592000"/>
          </a:xfrm>
          <a:prstGeom prst="roundRect">
            <a:avLst>
              <a:gd name="adj" fmla="val 724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546000" y="2743390"/>
            <a:ext cx="2880000" cy="71872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3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抢断与封堵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546000" y="3547949"/>
            <a:ext cx="2880000" cy="1186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40000"/>
              </a:lnSpc>
            </a:pPr>
            <a:r>
              <a:rPr kumimoji="1" lang="en-US" altLang="zh-CN" sz="984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观察进攻球员的运球和传球动作，预判传球路线，时机合适时迅速伸出手臂抢断，破坏对手进攻节奏。封堵运球路线，迫使进攻球员改变方向或传球，提升防守的主动性和攻击性。
防守持球队员时，全力施压，干扰其运球和传球；防守无球球员时，切断其接球路线，协助队友防守，确保防守的连贯性和整体性。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562000" y="1803214"/>
            <a:ext cx="864000" cy="864000"/>
          </a:xfrm>
          <a:prstGeom prst="ellipse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317500" dist="63500" dir="5400000" algn="t" rotWithShape="0">
              <a:schemeClr val="accent1">
                <a:alpha val="3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760000" y="2011833"/>
            <a:ext cx="468000" cy="446760"/>
          </a:xfrm>
          <a:custGeom>
            <a:avLst/>
            <a:gdLst>
              <a:gd name="connsiteX0" fmla="*/ 347853 w 1257300"/>
              <a:gd name="connsiteY0" fmla="*/ 839153 h 1200245"/>
              <a:gd name="connsiteX1" fmla="*/ 227552 w 1257300"/>
              <a:gd name="connsiteY1" fmla="*/ 839629 h 1200245"/>
              <a:gd name="connsiteX2" fmla="*/ 214312 w 1257300"/>
              <a:gd name="connsiteY2" fmla="*/ 852678 h 1200245"/>
              <a:gd name="connsiteX3" fmla="*/ 214312 w 1257300"/>
              <a:gd name="connsiteY3" fmla="*/ 852773 h 1200245"/>
              <a:gd name="connsiteX4" fmla="*/ 214312 w 1257300"/>
              <a:gd name="connsiteY4" fmla="*/ 973074 h 1200245"/>
              <a:gd name="connsiteX5" fmla="*/ 227552 w 1257300"/>
              <a:gd name="connsiteY5" fmla="*/ 986314 h 1200245"/>
              <a:gd name="connsiteX6" fmla="*/ 347853 w 1257300"/>
              <a:gd name="connsiteY6" fmla="*/ 986314 h 1200245"/>
              <a:gd name="connsiteX7" fmla="*/ 360997 w 1257300"/>
              <a:gd name="connsiteY7" fmla="*/ 973169 h 1200245"/>
              <a:gd name="connsiteX8" fmla="*/ 360997 w 1257300"/>
              <a:gd name="connsiteY8" fmla="*/ 973074 h 1200245"/>
              <a:gd name="connsiteX9" fmla="*/ 360997 w 1257300"/>
              <a:gd name="connsiteY9" fmla="*/ 852297 h 1200245"/>
              <a:gd name="connsiteX10" fmla="*/ 347853 w 1257300"/>
              <a:gd name="connsiteY10" fmla="*/ 839153 h 1200245"/>
              <a:gd name="connsiteX11" fmla="*/ 548449 w 1257300"/>
              <a:gd name="connsiteY11" fmla="*/ 785241 h 1200245"/>
              <a:gd name="connsiteX12" fmla="*/ 668749 w 1257300"/>
              <a:gd name="connsiteY12" fmla="*/ 785241 h 1200245"/>
              <a:gd name="connsiteX13" fmla="*/ 695705 w 1257300"/>
              <a:gd name="connsiteY13" fmla="*/ 812197 h 1200245"/>
              <a:gd name="connsiteX14" fmla="*/ 668749 w 1257300"/>
              <a:gd name="connsiteY14" fmla="*/ 839153 h 1200245"/>
              <a:gd name="connsiteX15" fmla="*/ 588549 w 1257300"/>
              <a:gd name="connsiteY15" fmla="*/ 839153 h 1200245"/>
              <a:gd name="connsiteX16" fmla="*/ 575405 w 1257300"/>
              <a:gd name="connsiteY16" fmla="*/ 852297 h 1200245"/>
              <a:gd name="connsiteX17" fmla="*/ 575405 w 1257300"/>
              <a:gd name="connsiteY17" fmla="*/ 972598 h 1200245"/>
              <a:gd name="connsiteX18" fmla="*/ 588454 w 1257300"/>
              <a:gd name="connsiteY18" fmla="*/ 985837 h 1200245"/>
              <a:gd name="connsiteX19" fmla="*/ 588549 w 1257300"/>
              <a:gd name="connsiteY19" fmla="*/ 985837 h 1200245"/>
              <a:gd name="connsiteX20" fmla="*/ 708850 w 1257300"/>
              <a:gd name="connsiteY20" fmla="*/ 985837 h 1200245"/>
              <a:gd name="connsiteX21" fmla="*/ 737359 w 1257300"/>
              <a:gd name="connsiteY21" fmla="*/ 1011146 h 1200245"/>
              <a:gd name="connsiteX22" fmla="*/ 712053 w 1257300"/>
              <a:gd name="connsiteY22" fmla="*/ 1039654 h 1200245"/>
              <a:gd name="connsiteX23" fmla="*/ 708850 w 1257300"/>
              <a:gd name="connsiteY23" fmla="*/ 1039654 h 1200245"/>
              <a:gd name="connsiteX24" fmla="*/ 548449 w 1257300"/>
              <a:gd name="connsiteY24" fmla="*/ 1039654 h 1200245"/>
              <a:gd name="connsiteX25" fmla="*/ 521493 w 1257300"/>
              <a:gd name="connsiteY25" fmla="*/ 1012793 h 1200245"/>
              <a:gd name="connsiteX26" fmla="*/ 521493 w 1257300"/>
              <a:gd name="connsiteY26" fmla="*/ 812197 h 1200245"/>
              <a:gd name="connsiteX27" fmla="*/ 548449 w 1257300"/>
              <a:gd name="connsiteY27" fmla="*/ 785241 h 1200245"/>
              <a:gd name="connsiteX28" fmla="*/ 187356 w 1257300"/>
              <a:gd name="connsiteY28" fmla="*/ 785241 h 1200245"/>
              <a:gd name="connsiteX29" fmla="*/ 387953 w 1257300"/>
              <a:gd name="connsiteY29" fmla="*/ 785241 h 1200245"/>
              <a:gd name="connsiteX30" fmla="*/ 414909 w 1257300"/>
              <a:gd name="connsiteY30" fmla="*/ 812197 h 1200245"/>
              <a:gd name="connsiteX31" fmla="*/ 414909 w 1257300"/>
              <a:gd name="connsiteY31" fmla="*/ 1012793 h 1200245"/>
              <a:gd name="connsiteX32" fmla="*/ 387953 w 1257300"/>
              <a:gd name="connsiteY32" fmla="*/ 1039654 h 1200245"/>
              <a:gd name="connsiteX33" fmla="*/ 187356 w 1257300"/>
              <a:gd name="connsiteY33" fmla="*/ 1039654 h 1200245"/>
              <a:gd name="connsiteX34" fmla="*/ 160496 w 1257300"/>
              <a:gd name="connsiteY34" fmla="*/ 1012793 h 1200245"/>
              <a:gd name="connsiteX35" fmla="*/ 160496 w 1257300"/>
              <a:gd name="connsiteY35" fmla="*/ 812197 h 1200245"/>
              <a:gd name="connsiteX36" fmla="*/ 187356 w 1257300"/>
              <a:gd name="connsiteY36" fmla="*/ 785241 h 1200245"/>
              <a:gd name="connsiteX37" fmla="*/ 842581 w 1257300"/>
              <a:gd name="connsiteY37" fmla="*/ 773144 h 1200245"/>
              <a:gd name="connsiteX38" fmla="*/ 829506 w 1257300"/>
              <a:gd name="connsiteY38" fmla="*/ 786546 h 1200245"/>
              <a:gd name="connsiteX39" fmla="*/ 829818 w 1257300"/>
              <a:gd name="connsiteY39" fmla="*/ 789241 h 1200245"/>
              <a:gd name="connsiteX40" fmla="*/ 880586 w 1257300"/>
              <a:gd name="connsiteY40" fmla="*/ 1009269 h 1200245"/>
              <a:gd name="connsiteX41" fmla="*/ 890111 w 1257300"/>
              <a:gd name="connsiteY41" fmla="*/ 1018794 h 1200245"/>
              <a:gd name="connsiteX42" fmla="*/ 893730 w 1257300"/>
              <a:gd name="connsiteY42" fmla="*/ 1019365 h 1200245"/>
              <a:gd name="connsiteX43" fmla="*/ 903255 w 1257300"/>
              <a:gd name="connsiteY43" fmla="*/ 1015460 h 1200245"/>
              <a:gd name="connsiteX44" fmla="*/ 933449 w 1257300"/>
              <a:gd name="connsiteY44" fmla="*/ 984409 h 1200245"/>
              <a:gd name="connsiteX45" fmla="*/ 952499 w 1257300"/>
              <a:gd name="connsiteY45" fmla="*/ 976598 h 1200245"/>
              <a:gd name="connsiteX46" fmla="*/ 971549 w 1257300"/>
              <a:gd name="connsiteY46" fmla="*/ 984409 h 1200245"/>
              <a:gd name="connsiteX47" fmla="*/ 1112900 w 1257300"/>
              <a:gd name="connsiteY47" fmla="*/ 1125759 h 1200245"/>
              <a:gd name="connsiteX48" fmla="*/ 1131484 w 1257300"/>
              <a:gd name="connsiteY48" fmla="*/ 1126226 h 1200245"/>
              <a:gd name="connsiteX49" fmla="*/ 1131950 w 1257300"/>
              <a:gd name="connsiteY49" fmla="*/ 1125759 h 1200245"/>
              <a:gd name="connsiteX50" fmla="*/ 1183766 w 1257300"/>
              <a:gd name="connsiteY50" fmla="*/ 1073943 h 1200245"/>
              <a:gd name="connsiteX51" fmla="*/ 1184100 w 1257300"/>
              <a:gd name="connsiteY51" fmla="*/ 1055227 h 1200245"/>
              <a:gd name="connsiteX52" fmla="*/ 1183766 w 1257300"/>
              <a:gd name="connsiteY52" fmla="*/ 1054893 h 1200245"/>
              <a:gd name="connsiteX53" fmla="*/ 1041558 w 1257300"/>
              <a:gd name="connsiteY53" fmla="*/ 914400 h 1200245"/>
              <a:gd name="connsiteX54" fmla="*/ 1041558 w 1257300"/>
              <a:gd name="connsiteY54" fmla="*/ 876300 h 1200245"/>
              <a:gd name="connsiteX55" fmla="*/ 1071848 w 1257300"/>
              <a:gd name="connsiteY55" fmla="*/ 846010 h 1200245"/>
              <a:gd name="connsiteX56" fmla="*/ 1071857 w 1257300"/>
              <a:gd name="connsiteY56" fmla="*/ 827418 h 1200245"/>
              <a:gd name="connsiteX57" fmla="*/ 1065561 w 1257300"/>
              <a:gd name="connsiteY57" fmla="*/ 823912 h 1200245"/>
              <a:gd name="connsiteX58" fmla="*/ 845534 w 1257300"/>
              <a:gd name="connsiteY58" fmla="*/ 773144 h 1200245"/>
              <a:gd name="connsiteX59" fmla="*/ 842581 w 1257300"/>
              <a:gd name="connsiteY59" fmla="*/ 773144 h 1200245"/>
              <a:gd name="connsiteX60" fmla="*/ 788574 w 1257300"/>
              <a:gd name="connsiteY60" fmla="*/ 705040 h 1200245"/>
              <a:gd name="connsiteX61" fmla="*/ 794575 w 1257300"/>
              <a:gd name="connsiteY61" fmla="*/ 705707 h 1200245"/>
              <a:gd name="connsiteX62" fmla="*/ 1147476 w 1257300"/>
              <a:gd name="connsiteY62" fmla="*/ 787146 h 1200245"/>
              <a:gd name="connsiteX63" fmla="*/ 1167650 w 1257300"/>
              <a:gd name="connsiteY63" fmla="*/ 819493 h 1200245"/>
              <a:gd name="connsiteX64" fmla="*/ 1160430 w 1257300"/>
              <a:gd name="connsiteY64" fmla="*/ 832485 h 1200245"/>
              <a:gd name="connsiteX65" fmla="*/ 1108043 w 1257300"/>
              <a:gd name="connsiteY65" fmla="*/ 885825 h 1200245"/>
              <a:gd name="connsiteX66" fmla="*/ 1107709 w 1257300"/>
              <a:gd name="connsiteY66" fmla="*/ 904541 h 1200245"/>
              <a:gd name="connsiteX67" fmla="*/ 1108043 w 1257300"/>
              <a:gd name="connsiteY67" fmla="*/ 904875 h 1200245"/>
              <a:gd name="connsiteX68" fmla="*/ 1249394 w 1257300"/>
              <a:gd name="connsiteY68" fmla="*/ 1046226 h 1200245"/>
              <a:gd name="connsiteX69" fmla="*/ 1249394 w 1257300"/>
              <a:gd name="connsiteY69" fmla="*/ 1084326 h 1200245"/>
              <a:gd name="connsiteX70" fmla="*/ 1140809 w 1257300"/>
              <a:gd name="connsiteY70" fmla="*/ 1192911 h 1200245"/>
              <a:gd name="connsiteX71" fmla="*/ 1121759 w 1257300"/>
              <a:gd name="connsiteY71" fmla="*/ 1200150 h 1200245"/>
              <a:gd name="connsiteX72" fmla="*/ 1102709 w 1257300"/>
              <a:gd name="connsiteY72" fmla="*/ 1192244 h 1200245"/>
              <a:gd name="connsiteX73" fmla="*/ 961358 w 1257300"/>
              <a:gd name="connsiteY73" fmla="*/ 1050893 h 1200245"/>
              <a:gd name="connsiteX74" fmla="*/ 951833 w 1257300"/>
              <a:gd name="connsiteY74" fmla="*/ 1047083 h 1200245"/>
              <a:gd name="connsiteX75" fmla="*/ 942308 w 1257300"/>
              <a:gd name="connsiteY75" fmla="*/ 1050893 h 1200245"/>
              <a:gd name="connsiteX76" fmla="*/ 889253 w 1257300"/>
              <a:gd name="connsiteY76" fmla="*/ 1104042 h 1200245"/>
              <a:gd name="connsiteX77" fmla="*/ 870203 w 1257300"/>
              <a:gd name="connsiteY77" fmla="*/ 1111948 h 1200245"/>
              <a:gd name="connsiteX78" fmla="*/ 862774 w 1257300"/>
              <a:gd name="connsiteY78" fmla="*/ 1110901 h 1200245"/>
              <a:gd name="connsiteX79" fmla="*/ 843724 w 1257300"/>
              <a:gd name="connsiteY79" fmla="*/ 1090993 h 1200245"/>
              <a:gd name="connsiteX80" fmla="*/ 762285 w 1257300"/>
              <a:gd name="connsiteY80" fmla="*/ 737997 h 1200245"/>
              <a:gd name="connsiteX81" fmla="*/ 769524 w 1257300"/>
              <a:gd name="connsiteY81" fmla="*/ 712946 h 1200245"/>
              <a:gd name="connsiteX82" fmla="*/ 788574 w 1257300"/>
              <a:gd name="connsiteY82" fmla="*/ 705040 h 1200245"/>
              <a:gd name="connsiteX83" fmla="*/ 909447 w 1257300"/>
              <a:gd name="connsiteY83" fmla="*/ 584263 h 1200245"/>
              <a:gd name="connsiteX84" fmla="*/ 1069943 w 1257300"/>
              <a:gd name="connsiteY84" fmla="*/ 584263 h 1200245"/>
              <a:gd name="connsiteX85" fmla="*/ 1096899 w 1257300"/>
              <a:gd name="connsiteY85" fmla="*/ 611219 h 1200245"/>
              <a:gd name="connsiteX86" fmla="*/ 1069943 w 1257300"/>
              <a:gd name="connsiteY86" fmla="*/ 638175 h 1200245"/>
              <a:gd name="connsiteX87" fmla="*/ 909447 w 1257300"/>
              <a:gd name="connsiteY87" fmla="*/ 638175 h 1200245"/>
              <a:gd name="connsiteX88" fmla="*/ 882491 w 1257300"/>
              <a:gd name="connsiteY88" fmla="*/ 611219 h 1200245"/>
              <a:gd name="connsiteX89" fmla="*/ 909447 w 1257300"/>
              <a:gd name="connsiteY89" fmla="*/ 584263 h 1200245"/>
              <a:gd name="connsiteX90" fmla="*/ 588549 w 1257300"/>
              <a:gd name="connsiteY90" fmla="*/ 478155 h 1200245"/>
              <a:gd name="connsiteX91" fmla="*/ 575405 w 1257300"/>
              <a:gd name="connsiteY91" fmla="*/ 491299 h 1200245"/>
              <a:gd name="connsiteX92" fmla="*/ 575405 w 1257300"/>
              <a:gd name="connsiteY92" fmla="*/ 611600 h 1200245"/>
              <a:gd name="connsiteX93" fmla="*/ 588549 w 1257300"/>
              <a:gd name="connsiteY93" fmla="*/ 624744 h 1200245"/>
              <a:gd name="connsiteX94" fmla="*/ 708850 w 1257300"/>
              <a:gd name="connsiteY94" fmla="*/ 624744 h 1200245"/>
              <a:gd name="connsiteX95" fmla="*/ 722089 w 1257300"/>
              <a:gd name="connsiteY95" fmla="*/ 611695 h 1200245"/>
              <a:gd name="connsiteX96" fmla="*/ 722089 w 1257300"/>
              <a:gd name="connsiteY96" fmla="*/ 611600 h 1200245"/>
              <a:gd name="connsiteX97" fmla="*/ 722089 w 1257300"/>
              <a:gd name="connsiteY97" fmla="*/ 491299 h 1200245"/>
              <a:gd name="connsiteX98" fmla="*/ 708945 w 1257300"/>
              <a:gd name="connsiteY98" fmla="*/ 478155 h 1200245"/>
              <a:gd name="connsiteX99" fmla="*/ 708850 w 1257300"/>
              <a:gd name="connsiteY99" fmla="*/ 478155 h 1200245"/>
              <a:gd name="connsiteX100" fmla="*/ 227552 w 1257300"/>
              <a:gd name="connsiteY100" fmla="*/ 478155 h 1200245"/>
              <a:gd name="connsiteX101" fmla="*/ 214312 w 1257300"/>
              <a:gd name="connsiteY101" fmla="*/ 491204 h 1200245"/>
              <a:gd name="connsiteX102" fmla="*/ 214312 w 1257300"/>
              <a:gd name="connsiteY102" fmla="*/ 491299 h 1200245"/>
              <a:gd name="connsiteX103" fmla="*/ 214312 w 1257300"/>
              <a:gd name="connsiteY103" fmla="*/ 611600 h 1200245"/>
              <a:gd name="connsiteX104" fmla="*/ 227457 w 1257300"/>
              <a:gd name="connsiteY104" fmla="*/ 624744 h 1200245"/>
              <a:gd name="connsiteX105" fmla="*/ 227552 w 1257300"/>
              <a:gd name="connsiteY105" fmla="*/ 624744 h 1200245"/>
              <a:gd name="connsiteX106" fmla="*/ 347853 w 1257300"/>
              <a:gd name="connsiteY106" fmla="*/ 624744 h 1200245"/>
              <a:gd name="connsiteX107" fmla="*/ 360997 w 1257300"/>
              <a:gd name="connsiteY107" fmla="*/ 611600 h 1200245"/>
              <a:gd name="connsiteX108" fmla="*/ 360997 w 1257300"/>
              <a:gd name="connsiteY108" fmla="*/ 491299 h 1200245"/>
              <a:gd name="connsiteX109" fmla="*/ 347853 w 1257300"/>
              <a:gd name="connsiteY109" fmla="*/ 478155 h 1200245"/>
              <a:gd name="connsiteX110" fmla="*/ 909447 w 1257300"/>
              <a:gd name="connsiteY110" fmla="*/ 424243 h 1200245"/>
              <a:gd name="connsiteX111" fmla="*/ 1069943 w 1257300"/>
              <a:gd name="connsiteY111" fmla="*/ 424243 h 1200245"/>
              <a:gd name="connsiteX112" fmla="*/ 1096899 w 1257300"/>
              <a:gd name="connsiteY112" fmla="*/ 451199 h 1200245"/>
              <a:gd name="connsiteX113" fmla="*/ 1069943 w 1257300"/>
              <a:gd name="connsiteY113" fmla="*/ 478155 h 1200245"/>
              <a:gd name="connsiteX114" fmla="*/ 909447 w 1257300"/>
              <a:gd name="connsiteY114" fmla="*/ 478155 h 1200245"/>
              <a:gd name="connsiteX115" fmla="*/ 882491 w 1257300"/>
              <a:gd name="connsiteY115" fmla="*/ 451199 h 1200245"/>
              <a:gd name="connsiteX116" fmla="*/ 909447 w 1257300"/>
              <a:gd name="connsiteY116" fmla="*/ 424243 h 1200245"/>
              <a:gd name="connsiteX117" fmla="*/ 548449 w 1257300"/>
              <a:gd name="connsiteY117" fmla="*/ 424243 h 1200245"/>
              <a:gd name="connsiteX118" fmla="*/ 748474 w 1257300"/>
              <a:gd name="connsiteY118" fmla="*/ 424243 h 1200245"/>
              <a:gd name="connsiteX119" fmla="*/ 775430 w 1257300"/>
              <a:gd name="connsiteY119" fmla="*/ 451199 h 1200245"/>
              <a:gd name="connsiteX120" fmla="*/ 775430 w 1257300"/>
              <a:gd name="connsiteY120" fmla="*/ 651700 h 1200245"/>
              <a:gd name="connsiteX121" fmla="*/ 748474 w 1257300"/>
              <a:gd name="connsiteY121" fmla="*/ 678656 h 1200245"/>
              <a:gd name="connsiteX122" fmla="*/ 548449 w 1257300"/>
              <a:gd name="connsiteY122" fmla="*/ 678656 h 1200245"/>
              <a:gd name="connsiteX123" fmla="*/ 521493 w 1257300"/>
              <a:gd name="connsiteY123" fmla="*/ 651700 h 1200245"/>
              <a:gd name="connsiteX124" fmla="*/ 521493 w 1257300"/>
              <a:gd name="connsiteY124" fmla="*/ 451199 h 1200245"/>
              <a:gd name="connsiteX125" fmla="*/ 548449 w 1257300"/>
              <a:gd name="connsiteY125" fmla="*/ 424243 h 1200245"/>
              <a:gd name="connsiteX126" fmla="*/ 187356 w 1257300"/>
              <a:gd name="connsiteY126" fmla="*/ 424243 h 1200245"/>
              <a:gd name="connsiteX127" fmla="*/ 387953 w 1257300"/>
              <a:gd name="connsiteY127" fmla="*/ 424243 h 1200245"/>
              <a:gd name="connsiteX128" fmla="*/ 414909 w 1257300"/>
              <a:gd name="connsiteY128" fmla="*/ 451199 h 1200245"/>
              <a:gd name="connsiteX129" fmla="*/ 414909 w 1257300"/>
              <a:gd name="connsiteY129" fmla="*/ 651700 h 1200245"/>
              <a:gd name="connsiteX130" fmla="*/ 387953 w 1257300"/>
              <a:gd name="connsiteY130" fmla="*/ 678656 h 1200245"/>
              <a:gd name="connsiteX131" fmla="*/ 187356 w 1257300"/>
              <a:gd name="connsiteY131" fmla="*/ 678656 h 1200245"/>
              <a:gd name="connsiteX132" fmla="*/ 160496 w 1257300"/>
              <a:gd name="connsiteY132" fmla="*/ 651700 h 1200245"/>
              <a:gd name="connsiteX133" fmla="*/ 160496 w 1257300"/>
              <a:gd name="connsiteY133" fmla="*/ 451199 h 1200245"/>
              <a:gd name="connsiteX134" fmla="*/ 187356 w 1257300"/>
              <a:gd name="connsiteY134" fmla="*/ 424243 h 1200245"/>
              <a:gd name="connsiteX135" fmla="*/ 481393 w 1257300"/>
              <a:gd name="connsiteY135" fmla="*/ 131921 h 1200245"/>
              <a:gd name="connsiteX136" fmla="*/ 535305 w 1257300"/>
              <a:gd name="connsiteY136" fmla="*/ 131921 h 1200245"/>
              <a:gd name="connsiteX137" fmla="*/ 535305 w 1257300"/>
              <a:gd name="connsiteY137" fmla="*/ 185833 h 1200245"/>
              <a:gd name="connsiteX138" fmla="*/ 481393 w 1257300"/>
              <a:gd name="connsiteY138" fmla="*/ 185833 h 1200245"/>
              <a:gd name="connsiteX139" fmla="*/ 320897 w 1257300"/>
              <a:gd name="connsiteY139" fmla="*/ 131921 h 1200245"/>
              <a:gd name="connsiteX140" fmla="*/ 374808 w 1257300"/>
              <a:gd name="connsiteY140" fmla="*/ 131921 h 1200245"/>
              <a:gd name="connsiteX141" fmla="*/ 374808 w 1257300"/>
              <a:gd name="connsiteY141" fmla="*/ 185833 h 1200245"/>
              <a:gd name="connsiteX142" fmla="*/ 320897 w 1257300"/>
              <a:gd name="connsiteY142" fmla="*/ 185833 h 1200245"/>
              <a:gd name="connsiteX143" fmla="*/ 160496 w 1257300"/>
              <a:gd name="connsiteY143" fmla="*/ 131921 h 1200245"/>
              <a:gd name="connsiteX144" fmla="*/ 214408 w 1257300"/>
              <a:gd name="connsiteY144" fmla="*/ 131921 h 1200245"/>
              <a:gd name="connsiteX145" fmla="*/ 214408 w 1257300"/>
              <a:gd name="connsiteY145" fmla="*/ 185833 h 1200245"/>
              <a:gd name="connsiteX146" fmla="*/ 160496 w 1257300"/>
              <a:gd name="connsiteY146" fmla="*/ 185833 h 1200245"/>
              <a:gd name="connsiteX147" fmla="*/ 96298 w 1257300"/>
              <a:gd name="connsiteY147" fmla="*/ 53912 h 1200245"/>
              <a:gd name="connsiteX148" fmla="*/ 54007 w 1257300"/>
              <a:gd name="connsiteY148" fmla="*/ 84011 h 1200245"/>
              <a:gd name="connsiteX149" fmla="*/ 54007 w 1257300"/>
              <a:gd name="connsiteY149" fmla="*/ 85820 h 1200245"/>
              <a:gd name="connsiteX150" fmla="*/ 54007 w 1257300"/>
              <a:gd name="connsiteY150" fmla="*/ 250603 h 1200245"/>
              <a:gd name="connsiteX151" fmla="*/ 66675 w 1257300"/>
              <a:gd name="connsiteY151" fmla="*/ 263747 h 1200245"/>
              <a:gd name="connsiteX152" fmla="*/ 1190625 w 1257300"/>
              <a:gd name="connsiteY152" fmla="*/ 263747 h 1200245"/>
              <a:gd name="connsiteX153" fmla="*/ 1203770 w 1257300"/>
              <a:gd name="connsiteY153" fmla="*/ 250603 h 1200245"/>
              <a:gd name="connsiteX154" fmla="*/ 1203770 w 1257300"/>
              <a:gd name="connsiteY154" fmla="*/ 85725 h 1200245"/>
              <a:gd name="connsiteX155" fmla="*/ 1203770 w 1257300"/>
              <a:gd name="connsiteY155" fmla="*/ 83820 h 1200245"/>
              <a:gd name="connsiteX156" fmla="*/ 1161479 w 1257300"/>
              <a:gd name="connsiteY156" fmla="*/ 54197 h 1200245"/>
              <a:gd name="connsiteX157" fmla="*/ 96298 w 1257300"/>
              <a:gd name="connsiteY157" fmla="*/ 0 h 1200245"/>
              <a:gd name="connsiteX158" fmla="*/ 1161002 w 1257300"/>
              <a:gd name="connsiteY158" fmla="*/ 0 h 1200245"/>
              <a:gd name="connsiteX159" fmla="*/ 1257300 w 1257300"/>
              <a:gd name="connsiteY159" fmla="*/ 85725 h 1200245"/>
              <a:gd name="connsiteX160" fmla="*/ 1257300 w 1257300"/>
              <a:gd name="connsiteY160" fmla="*/ 692087 h 1200245"/>
              <a:gd name="connsiteX161" fmla="*/ 1230344 w 1257300"/>
              <a:gd name="connsiteY161" fmla="*/ 719042 h 1200245"/>
              <a:gd name="connsiteX162" fmla="*/ 1203389 w 1257300"/>
              <a:gd name="connsiteY162" fmla="*/ 692087 h 1200245"/>
              <a:gd name="connsiteX163" fmla="*/ 1203389 w 1257300"/>
              <a:gd name="connsiteY163" fmla="*/ 331089 h 1200245"/>
              <a:gd name="connsiteX164" fmla="*/ 1190244 w 1257300"/>
              <a:gd name="connsiteY164" fmla="*/ 317945 h 1200245"/>
              <a:gd name="connsiteX165" fmla="*/ 66675 w 1257300"/>
              <a:gd name="connsiteY165" fmla="*/ 317945 h 1200245"/>
              <a:gd name="connsiteX166" fmla="*/ 53531 w 1257300"/>
              <a:gd name="connsiteY166" fmla="*/ 331089 h 1200245"/>
              <a:gd name="connsiteX167" fmla="*/ 53531 w 1257300"/>
              <a:gd name="connsiteY167" fmla="*/ 1093089 h 1200245"/>
              <a:gd name="connsiteX168" fmla="*/ 95917 w 1257300"/>
              <a:gd name="connsiteY168" fmla="*/ 1146334 h 1200245"/>
              <a:gd name="connsiteX169" fmla="*/ 748951 w 1257300"/>
              <a:gd name="connsiteY169" fmla="*/ 1146334 h 1200245"/>
              <a:gd name="connsiteX170" fmla="*/ 775907 w 1257300"/>
              <a:gd name="connsiteY170" fmla="*/ 1173289 h 1200245"/>
              <a:gd name="connsiteX171" fmla="*/ 748951 w 1257300"/>
              <a:gd name="connsiteY171" fmla="*/ 1200245 h 1200245"/>
              <a:gd name="connsiteX172" fmla="*/ 96298 w 1257300"/>
              <a:gd name="connsiteY172" fmla="*/ 1200150 h 1200245"/>
              <a:gd name="connsiteX173" fmla="*/ 0 w 1257300"/>
              <a:gd name="connsiteY173" fmla="*/ 1092994 h 1200245"/>
              <a:gd name="connsiteX174" fmla="*/ 0 w 1257300"/>
              <a:gd name="connsiteY174" fmla="*/ 85725 h 1200245"/>
              <a:gd name="connsiteX175" fmla="*/ 96298 w 1257300"/>
              <a:gd name="connsiteY175" fmla="*/ 0 h 1200245"/>
            </a:gdLst>
            <a:ahLst/>
            <a:cxnLst/>
            <a:rect l="l" t="t" r="r" b="b"/>
            <a:pathLst>
              <a:path w="1257300" h="1200245">
                <a:moveTo>
                  <a:pt x="347853" y="839153"/>
                </a:moveTo>
                <a:lnTo>
                  <a:pt x="227552" y="839629"/>
                </a:lnTo>
                <a:cubicBezTo>
                  <a:pt x="220293" y="839572"/>
                  <a:pt x="214366" y="845420"/>
                  <a:pt x="214312" y="852678"/>
                </a:cubicBezTo>
                <a:cubicBezTo>
                  <a:pt x="214312" y="852707"/>
                  <a:pt x="214312" y="852745"/>
                  <a:pt x="214312" y="852773"/>
                </a:cubicBezTo>
                <a:lnTo>
                  <a:pt x="214312" y="973074"/>
                </a:lnTo>
                <a:cubicBezTo>
                  <a:pt x="214312" y="980389"/>
                  <a:pt x="220240" y="986314"/>
                  <a:pt x="227552" y="986314"/>
                </a:cubicBezTo>
                <a:lnTo>
                  <a:pt x="347853" y="986314"/>
                </a:lnTo>
                <a:cubicBezTo>
                  <a:pt x="355113" y="986314"/>
                  <a:pt x="360997" y="980427"/>
                  <a:pt x="360997" y="973169"/>
                </a:cubicBezTo>
                <a:cubicBezTo>
                  <a:pt x="360997" y="973141"/>
                  <a:pt x="360997" y="973103"/>
                  <a:pt x="360997" y="973074"/>
                </a:cubicBezTo>
                <a:lnTo>
                  <a:pt x="360997" y="852297"/>
                </a:lnTo>
                <a:cubicBezTo>
                  <a:pt x="360997" y="845039"/>
                  <a:pt x="355113" y="839153"/>
                  <a:pt x="347853" y="839153"/>
                </a:cubicBezTo>
                <a:close/>
                <a:moveTo>
                  <a:pt x="548449" y="785241"/>
                </a:moveTo>
                <a:lnTo>
                  <a:pt x="668749" y="785241"/>
                </a:lnTo>
                <a:cubicBezTo>
                  <a:pt x="683637" y="785241"/>
                  <a:pt x="695705" y="797309"/>
                  <a:pt x="695705" y="812197"/>
                </a:cubicBezTo>
                <a:cubicBezTo>
                  <a:pt x="695705" y="827084"/>
                  <a:pt x="683637" y="839153"/>
                  <a:pt x="668749" y="839153"/>
                </a:cubicBezTo>
                <a:lnTo>
                  <a:pt x="588549" y="839153"/>
                </a:lnTo>
                <a:cubicBezTo>
                  <a:pt x="581289" y="839153"/>
                  <a:pt x="575405" y="845039"/>
                  <a:pt x="575405" y="852297"/>
                </a:cubicBezTo>
                <a:lnTo>
                  <a:pt x="575405" y="972598"/>
                </a:lnTo>
                <a:cubicBezTo>
                  <a:pt x="575352" y="979856"/>
                  <a:pt x="581194" y="985780"/>
                  <a:pt x="588454" y="985837"/>
                </a:cubicBezTo>
                <a:cubicBezTo>
                  <a:pt x="588485" y="985837"/>
                  <a:pt x="588518" y="985837"/>
                  <a:pt x="588549" y="985837"/>
                </a:cubicBezTo>
                <a:lnTo>
                  <a:pt x="708850" y="985837"/>
                </a:lnTo>
                <a:cubicBezTo>
                  <a:pt x="723711" y="984952"/>
                  <a:pt x="736475" y="996286"/>
                  <a:pt x="737359" y="1011146"/>
                </a:cubicBezTo>
                <a:cubicBezTo>
                  <a:pt x="738244" y="1026005"/>
                  <a:pt x="726914" y="1038768"/>
                  <a:pt x="712053" y="1039654"/>
                </a:cubicBezTo>
                <a:cubicBezTo>
                  <a:pt x="710986" y="1039721"/>
                  <a:pt x="709917" y="1039721"/>
                  <a:pt x="708850" y="1039654"/>
                </a:cubicBezTo>
                <a:lnTo>
                  <a:pt x="548449" y="1039654"/>
                </a:lnTo>
                <a:cubicBezTo>
                  <a:pt x="533598" y="1039654"/>
                  <a:pt x="521545" y="1027643"/>
                  <a:pt x="521493" y="1012793"/>
                </a:cubicBezTo>
                <a:lnTo>
                  <a:pt x="521493" y="812197"/>
                </a:lnTo>
                <a:cubicBezTo>
                  <a:pt x="521493" y="797309"/>
                  <a:pt x="533561" y="785241"/>
                  <a:pt x="548449" y="785241"/>
                </a:cubicBezTo>
                <a:close/>
                <a:moveTo>
                  <a:pt x="187356" y="785241"/>
                </a:moveTo>
                <a:lnTo>
                  <a:pt x="387953" y="785241"/>
                </a:lnTo>
                <a:cubicBezTo>
                  <a:pt x="402841" y="785241"/>
                  <a:pt x="414909" y="797309"/>
                  <a:pt x="414909" y="812197"/>
                </a:cubicBezTo>
                <a:lnTo>
                  <a:pt x="414909" y="1012793"/>
                </a:lnTo>
                <a:cubicBezTo>
                  <a:pt x="414856" y="1027643"/>
                  <a:pt x="402803" y="1039654"/>
                  <a:pt x="387953" y="1039654"/>
                </a:cubicBezTo>
                <a:lnTo>
                  <a:pt x="187356" y="1039654"/>
                </a:lnTo>
                <a:cubicBezTo>
                  <a:pt x="172522" y="1039654"/>
                  <a:pt x="160496" y="1027624"/>
                  <a:pt x="160496" y="1012793"/>
                </a:cubicBezTo>
                <a:lnTo>
                  <a:pt x="160496" y="812197"/>
                </a:lnTo>
                <a:cubicBezTo>
                  <a:pt x="160496" y="797347"/>
                  <a:pt x="172506" y="785289"/>
                  <a:pt x="187356" y="785241"/>
                </a:cubicBezTo>
                <a:close/>
                <a:moveTo>
                  <a:pt x="842581" y="773144"/>
                </a:moveTo>
                <a:cubicBezTo>
                  <a:pt x="835270" y="773239"/>
                  <a:pt x="829416" y="779240"/>
                  <a:pt x="829506" y="786546"/>
                </a:cubicBezTo>
                <a:cubicBezTo>
                  <a:pt x="829517" y="787450"/>
                  <a:pt x="829621" y="788355"/>
                  <a:pt x="829818" y="789241"/>
                </a:cubicBezTo>
                <a:lnTo>
                  <a:pt x="880586" y="1009269"/>
                </a:lnTo>
                <a:cubicBezTo>
                  <a:pt x="881711" y="1013983"/>
                  <a:pt x="885394" y="1017670"/>
                  <a:pt x="890111" y="1018794"/>
                </a:cubicBezTo>
                <a:cubicBezTo>
                  <a:pt x="891282" y="1019165"/>
                  <a:pt x="892502" y="1019356"/>
                  <a:pt x="893730" y="1019365"/>
                </a:cubicBezTo>
                <a:cubicBezTo>
                  <a:pt x="897309" y="1019432"/>
                  <a:pt x="900756" y="1018022"/>
                  <a:pt x="903255" y="1015460"/>
                </a:cubicBezTo>
                <a:lnTo>
                  <a:pt x="933449" y="984409"/>
                </a:lnTo>
                <a:cubicBezTo>
                  <a:pt x="938498" y="979360"/>
                  <a:pt x="945361" y="976550"/>
                  <a:pt x="952499" y="976598"/>
                </a:cubicBezTo>
                <a:cubicBezTo>
                  <a:pt x="959624" y="976626"/>
                  <a:pt x="966454" y="979427"/>
                  <a:pt x="971549" y="984409"/>
                </a:cubicBezTo>
                <a:lnTo>
                  <a:pt x="1112900" y="1125759"/>
                </a:lnTo>
                <a:cubicBezTo>
                  <a:pt x="1117901" y="1131017"/>
                  <a:pt x="1126226" y="1131227"/>
                  <a:pt x="1131484" y="1126226"/>
                </a:cubicBezTo>
                <a:cubicBezTo>
                  <a:pt x="1131646" y="1126074"/>
                  <a:pt x="1131798" y="1125921"/>
                  <a:pt x="1131950" y="1125759"/>
                </a:cubicBezTo>
                <a:lnTo>
                  <a:pt x="1183766" y="1073943"/>
                </a:lnTo>
                <a:cubicBezTo>
                  <a:pt x="1189024" y="1068866"/>
                  <a:pt x="1189177" y="1060484"/>
                  <a:pt x="1184100" y="1055227"/>
                </a:cubicBezTo>
                <a:cubicBezTo>
                  <a:pt x="1183986" y="1055113"/>
                  <a:pt x="1183881" y="1054998"/>
                  <a:pt x="1183766" y="1054893"/>
                </a:cubicBezTo>
                <a:lnTo>
                  <a:pt x="1041558" y="914400"/>
                </a:lnTo>
                <a:cubicBezTo>
                  <a:pt x="1031100" y="903856"/>
                  <a:pt x="1031100" y="886844"/>
                  <a:pt x="1041558" y="876300"/>
                </a:cubicBezTo>
                <a:lnTo>
                  <a:pt x="1071848" y="846010"/>
                </a:lnTo>
                <a:cubicBezTo>
                  <a:pt x="1076982" y="840876"/>
                  <a:pt x="1076991" y="832561"/>
                  <a:pt x="1071857" y="827418"/>
                </a:cubicBezTo>
                <a:cubicBezTo>
                  <a:pt x="1070133" y="825684"/>
                  <a:pt x="1067943" y="824474"/>
                  <a:pt x="1065561" y="823912"/>
                </a:cubicBezTo>
                <a:lnTo>
                  <a:pt x="845534" y="773144"/>
                </a:lnTo>
                <a:cubicBezTo>
                  <a:pt x="844555" y="773001"/>
                  <a:pt x="843560" y="773001"/>
                  <a:pt x="842581" y="773144"/>
                </a:cubicBezTo>
                <a:close/>
                <a:moveTo>
                  <a:pt x="788574" y="705040"/>
                </a:moveTo>
                <a:cubicBezTo>
                  <a:pt x="790594" y="705021"/>
                  <a:pt x="792609" y="705250"/>
                  <a:pt x="794575" y="705707"/>
                </a:cubicBezTo>
                <a:lnTo>
                  <a:pt x="1147476" y="787146"/>
                </a:lnTo>
                <a:cubicBezTo>
                  <a:pt x="1161983" y="790508"/>
                  <a:pt x="1171013" y="804986"/>
                  <a:pt x="1167650" y="819493"/>
                </a:cubicBezTo>
                <a:cubicBezTo>
                  <a:pt x="1166507" y="824417"/>
                  <a:pt x="1164002" y="828913"/>
                  <a:pt x="1160430" y="832485"/>
                </a:cubicBezTo>
                <a:lnTo>
                  <a:pt x="1108043" y="885825"/>
                </a:lnTo>
                <a:cubicBezTo>
                  <a:pt x="1102785" y="890901"/>
                  <a:pt x="1102633" y="899283"/>
                  <a:pt x="1107709" y="904541"/>
                </a:cubicBezTo>
                <a:cubicBezTo>
                  <a:pt x="1107824" y="904656"/>
                  <a:pt x="1107928" y="904770"/>
                  <a:pt x="1108043" y="904875"/>
                </a:cubicBezTo>
                <a:lnTo>
                  <a:pt x="1249394" y="1046226"/>
                </a:lnTo>
                <a:cubicBezTo>
                  <a:pt x="1259852" y="1056770"/>
                  <a:pt x="1259852" y="1073781"/>
                  <a:pt x="1249394" y="1084326"/>
                </a:cubicBezTo>
                <a:lnTo>
                  <a:pt x="1140809" y="1192911"/>
                </a:lnTo>
                <a:cubicBezTo>
                  <a:pt x="1135684" y="1197778"/>
                  <a:pt x="1128826" y="1200388"/>
                  <a:pt x="1121759" y="1200150"/>
                </a:cubicBezTo>
                <a:cubicBezTo>
                  <a:pt x="1114605" y="1200188"/>
                  <a:pt x="1107738" y="1197340"/>
                  <a:pt x="1102709" y="1192244"/>
                </a:cubicBezTo>
                <a:lnTo>
                  <a:pt x="961358" y="1050893"/>
                </a:lnTo>
                <a:cubicBezTo>
                  <a:pt x="958834" y="1048388"/>
                  <a:pt x="955395" y="1047007"/>
                  <a:pt x="951833" y="1047083"/>
                </a:cubicBezTo>
                <a:cubicBezTo>
                  <a:pt x="948273" y="1047007"/>
                  <a:pt x="944836" y="1048388"/>
                  <a:pt x="942308" y="1050893"/>
                </a:cubicBezTo>
                <a:lnTo>
                  <a:pt x="889253" y="1104042"/>
                </a:lnTo>
                <a:cubicBezTo>
                  <a:pt x="884233" y="1109148"/>
                  <a:pt x="877361" y="1111996"/>
                  <a:pt x="870203" y="1111948"/>
                </a:cubicBezTo>
                <a:cubicBezTo>
                  <a:pt x="867691" y="1111939"/>
                  <a:pt x="865191" y="1111587"/>
                  <a:pt x="862774" y="1110901"/>
                </a:cubicBezTo>
                <a:cubicBezTo>
                  <a:pt x="853245" y="1108272"/>
                  <a:pt x="845928" y="1100633"/>
                  <a:pt x="843724" y="1090993"/>
                </a:cubicBezTo>
                <a:lnTo>
                  <a:pt x="762285" y="737997"/>
                </a:lnTo>
                <a:cubicBezTo>
                  <a:pt x="760154" y="728958"/>
                  <a:pt x="762899" y="719461"/>
                  <a:pt x="769524" y="712946"/>
                </a:cubicBezTo>
                <a:cubicBezTo>
                  <a:pt x="774581" y="707898"/>
                  <a:pt x="781430" y="705059"/>
                  <a:pt x="788574" y="705040"/>
                </a:cubicBezTo>
                <a:close/>
                <a:moveTo>
                  <a:pt x="909447" y="584263"/>
                </a:moveTo>
                <a:lnTo>
                  <a:pt x="1069943" y="584263"/>
                </a:lnTo>
                <a:cubicBezTo>
                  <a:pt x="1084831" y="584263"/>
                  <a:pt x="1096899" y="596331"/>
                  <a:pt x="1096899" y="611219"/>
                </a:cubicBezTo>
                <a:cubicBezTo>
                  <a:pt x="1096899" y="626106"/>
                  <a:pt x="1084831" y="638175"/>
                  <a:pt x="1069943" y="638175"/>
                </a:cubicBezTo>
                <a:lnTo>
                  <a:pt x="909447" y="638175"/>
                </a:lnTo>
                <a:cubicBezTo>
                  <a:pt x="894559" y="638175"/>
                  <a:pt x="882491" y="626106"/>
                  <a:pt x="882491" y="611219"/>
                </a:cubicBezTo>
                <a:cubicBezTo>
                  <a:pt x="882491" y="596331"/>
                  <a:pt x="894559" y="584263"/>
                  <a:pt x="909447" y="584263"/>
                </a:cubicBezTo>
                <a:close/>
                <a:moveTo>
                  <a:pt x="588549" y="478155"/>
                </a:moveTo>
                <a:cubicBezTo>
                  <a:pt x="581289" y="478155"/>
                  <a:pt x="575405" y="484041"/>
                  <a:pt x="575405" y="491299"/>
                </a:cubicBezTo>
                <a:lnTo>
                  <a:pt x="575405" y="611600"/>
                </a:lnTo>
                <a:cubicBezTo>
                  <a:pt x="575405" y="618858"/>
                  <a:pt x="581289" y="624744"/>
                  <a:pt x="588549" y="624744"/>
                </a:cubicBezTo>
                <a:lnTo>
                  <a:pt x="708850" y="624744"/>
                </a:lnTo>
                <a:cubicBezTo>
                  <a:pt x="716109" y="624801"/>
                  <a:pt x="722036" y="618953"/>
                  <a:pt x="722089" y="611695"/>
                </a:cubicBezTo>
                <a:cubicBezTo>
                  <a:pt x="722089" y="611666"/>
                  <a:pt x="722089" y="611628"/>
                  <a:pt x="722089" y="611600"/>
                </a:cubicBezTo>
                <a:lnTo>
                  <a:pt x="722089" y="491299"/>
                </a:lnTo>
                <a:cubicBezTo>
                  <a:pt x="722089" y="484041"/>
                  <a:pt x="716205" y="478155"/>
                  <a:pt x="708945" y="478155"/>
                </a:cubicBezTo>
                <a:cubicBezTo>
                  <a:pt x="708914" y="478155"/>
                  <a:pt x="708881" y="478155"/>
                  <a:pt x="708850" y="478155"/>
                </a:cubicBezTo>
                <a:close/>
                <a:moveTo>
                  <a:pt x="227552" y="478155"/>
                </a:moveTo>
                <a:cubicBezTo>
                  <a:pt x="220293" y="478097"/>
                  <a:pt x="214366" y="483946"/>
                  <a:pt x="214312" y="491204"/>
                </a:cubicBezTo>
                <a:cubicBezTo>
                  <a:pt x="214312" y="491232"/>
                  <a:pt x="214312" y="491270"/>
                  <a:pt x="214312" y="491299"/>
                </a:cubicBezTo>
                <a:lnTo>
                  <a:pt x="214312" y="611600"/>
                </a:lnTo>
                <a:cubicBezTo>
                  <a:pt x="214312" y="618858"/>
                  <a:pt x="220197" y="624744"/>
                  <a:pt x="227457" y="624744"/>
                </a:cubicBezTo>
                <a:cubicBezTo>
                  <a:pt x="227488" y="624744"/>
                  <a:pt x="227521" y="624744"/>
                  <a:pt x="227552" y="624744"/>
                </a:cubicBezTo>
                <a:lnTo>
                  <a:pt x="347853" y="624744"/>
                </a:lnTo>
                <a:cubicBezTo>
                  <a:pt x="355113" y="624744"/>
                  <a:pt x="360997" y="618858"/>
                  <a:pt x="360997" y="611600"/>
                </a:cubicBezTo>
                <a:lnTo>
                  <a:pt x="360997" y="491299"/>
                </a:lnTo>
                <a:cubicBezTo>
                  <a:pt x="360997" y="484041"/>
                  <a:pt x="355113" y="478155"/>
                  <a:pt x="347853" y="478155"/>
                </a:cubicBezTo>
                <a:close/>
                <a:moveTo>
                  <a:pt x="909447" y="424243"/>
                </a:moveTo>
                <a:lnTo>
                  <a:pt x="1069943" y="424243"/>
                </a:lnTo>
                <a:cubicBezTo>
                  <a:pt x="1084831" y="424243"/>
                  <a:pt x="1096899" y="436311"/>
                  <a:pt x="1096899" y="451199"/>
                </a:cubicBezTo>
                <a:cubicBezTo>
                  <a:pt x="1096899" y="466086"/>
                  <a:pt x="1084831" y="478155"/>
                  <a:pt x="1069943" y="478155"/>
                </a:cubicBezTo>
                <a:lnTo>
                  <a:pt x="909447" y="478155"/>
                </a:lnTo>
                <a:cubicBezTo>
                  <a:pt x="894559" y="478155"/>
                  <a:pt x="882491" y="466086"/>
                  <a:pt x="882491" y="451199"/>
                </a:cubicBezTo>
                <a:cubicBezTo>
                  <a:pt x="882491" y="436311"/>
                  <a:pt x="894559" y="424243"/>
                  <a:pt x="909447" y="424243"/>
                </a:cubicBezTo>
                <a:close/>
                <a:moveTo>
                  <a:pt x="548449" y="424243"/>
                </a:moveTo>
                <a:lnTo>
                  <a:pt x="748474" y="424243"/>
                </a:lnTo>
                <a:cubicBezTo>
                  <a:pt x="763361" y="424243"/>
                  <a:pt x="775430" y="436311"/>
                  <a:pt x="775430" y="451199"/>
                </a:cubicBezTo>
                <a:lnTo>
                  <a:pt x="775430" y="651700"/>
                </a:lnTo>
                <a:cubicBezTo>
                  <a:pt x="775430" y="666588"/>
                  <a:pt x="763361" y="678656"/>
                  <a:pt x="748474" y="678656"/>
                </a:cubicBezTo>
                <a:lnTo>
                  <a:pt x="548449" y="678656"/>
                </a:lnTo>
                <a:cubicBezTo>
                  <a:pt x="533561" y="678656"/>
                  <a:pt x="521493" y="666588"/>
                  <a:pt x="521493" y="651700"/>
                </a:cubicBezTo>
                <a:lnTo>
                  <a:pt x="521493" y="451199"/>
                </a:lnTo>
                <a:cubicBezTo>
                  <a:pt x="521493" y="436311"/>
                  <a:pt x="533561" y="424243"/>
                  <a:pt x="548449" y="424243"/>
                </a:cubicBezTo>
                <a:close/>
                <a:moveTo>
                  <a:pt x="187356" y="424243"/>
                </a:moveTo>
                <a:lnTo>
                  <a:pt x="387953" y="424243"/>
                </a:lnTo>
                <a:cubicBezTo>
                  <a:pt x="402841" y="424243"/>
                  <a:pt x="414909" y="436311"/>
                  <a:pt x="414909" y="451199"/>
                </a:cubicBezTo>
                <a:lnTo>
                  <a:pt x="414909" y="651700"/>
                </a:lnTo>
                <a:cubicBezTo>
                  <a:pt x="414909" y="666588"/>
                  <a:pt x="402841" y="678656"/>
                  <a:pt x="387953" y="678656"/>
                </a:cubicBezTo>
                <a:lnTo>
                  <a:pt x="187356" y="678656"/>
                </a:lnTo>
                <a:cubicBezTo>
                  <a:pt x="172506" y="678598"/>
                  <a:pt x="160496" y="666549"/>
                  <a:pt x="160496" y="651700"/>
                </a:cubicBezTo>
                <a:lnTo>
                  <a:pt x="160496" y="451199"/>
                </a:lnTo>
                <a:cubicBezTo>
                  <a:pt x="160496" y="436349"/>
                  <a:pt x="172506" y="424300"/>
                  <a:pt x="187356" y="424243"/>
                </a:cubicBezTo>
                <a:close/>
                <a:moveTo>
                  <a:pt x="481393" y="131921"/>
                </a:moveTo>
                <a:lnTo>
                  <a:pt x="535305" y="131921"/>
                </a:lnTo>
                <a:lnTo>
                  <a:pt x="535305" y="185833"/>
                </a:lnTo>
                <a:lnTo>
                  <a:pt x="481393" y="185833"/>
                </a:lnTo>
                <a:close/>
                <a:moveTo>
                  <a:pt x="320897" y="131921"/>
                </a:moveTo>
                <a:lnTo>
                  <a:pt x="374808" y="131921"/>
                </a:lnTo>
                <a:lnTo>
                  <a:pt x="374808" y="185833"/>
                </a:lnTo>
                <a:lnTo>
                  <a:pt x="320897" y="185833"/>
                </a:lnTo>
                <a:close/>
                <a:moveTo>
                  <a:pt x="160496" y="131921"/>
                </a:moveTo>
                <a:lnTo>
                  <a:pt x="214408" y="131921"/>
                </a:lnTo>
                <a:lnTo>
                  <a:pt x="214408" y="185833"/>
                </a:lnTo>
                <a:lnTo>
                  <a:pt x="160496" y="185833"/>
                </a:lnTo>
                <a:close/>
                <a:moveTo>
                  <a:pt x="96298" y="53912"/>
                </a:moveTo>
                <a:cubicBezTo>
                  <a:pt x="73343" y="53912"/>
                  <a:pt x="55626" y="72009"/>
                  <a:pt x="54007" y="84011"/>
                </a:cubicBezTo>
                <a:cubicBezTo>
                  <a:pt x="53957" y="84611"/>
                  <a:pt x="53957" y="85220"/>
                  <a:pt x="54007" y="85820"/>
                </a:cubicBezTo>
                <a:lnTo>
                  <a:pt x="54007" y="250603"/>
                </a:lnTo>
                <a:cubicBezTo>
                  <a:pt x="54002" y="257680"/>
                  <a:pt x="59602" y="263490"/>
                  <a:pt x="66675" y="263747"/>
                </a:cubicBezTo>
                <a:lnTo>
                  <a:pt x="1190625" y="263747"/>
                </a:lnTo>
                <a:cubicBezTo>
                  <a:pt x="1197883" y="263747"/>
                  <a:pt x="1203770" y="257861"/>
                  <a:pt x="1203770" y="250603"/>
                </a:cubicBezTo>
                <a:lnTo>
                  <a:pt x="1203770" y="85725"/>
                </a:lnTo>
                <a:cubicBezTo>
                  <a:pt x="1203817" y="85087"/>
                  <a:pt x="1203817" y="84458"/>
                  <a:pt x="1203770" y="83820"/>
                </a:cubicBezTo>
                <a:cubicBezTo>
                  <a:pt x="1202055" y="72009"/>
                  <a:pt x="1184720" y="54197"/>
                  <a:pt x="1161479" y="54197"/>
                </a:cubicBezTo>
                <a:close/>
                <a:moveTo>
                  <a:pt x="96298" y="0"/>
                </a:moveTo>
                <a:lnTo>
                  <a:pt x="1161002" y="0"/>
                </a:lnTo>
                <a:cubicBezTo>
                  <a:pt x="1211390" y="0"/>
                  <a:pt x="1257300" y="40767"/>
                  <a:pt x="1257300" y="85725"/>
                </a:cubicBezTo>
                <a:lnTo>
                  <a:pt x="1257300" y="692087"/>
                </a:lnTo>
                <a:cubicBezTo>
                  <a:pt x="1257300" y="706974"/>
                  <a:pt x="1245232" y="719042"/>
                  <a:pt x="1230344" y="719042"/>
                </a:cubicBezTo>
                <a:cubicBezTo>
                  <a:pt x="1215457" y="719042"/>
                  <a:pt x="1203389" y="706974"/>
                  <a:pt x="1203389" y="692087"/>
                </a:cubicBezTo>
                <a:lnTo>
                  <a:pt x="1203389" y="331089"/>
                </a:lnTo>
                <a:cubicBezTo>
                  <a:pt x="1203389" y="323831"/>
                  <a:pt x="1197502" y="317945"/>
                  <a:pt x="1190244" y="317945"/>
                </a:cubicBezTo>
                <a:lnTo>
                  <a:pt x="66675" y="317945"/>
                </a:lnTo>
                <a:cubicBezTo>
                  <a:pt x="59416" y="317945"/>
                  <a:pt x="53531" y="323831"/>
                  <a:pt x="53531" y="331089"/>
                </a:cubicBezTo>
                <a:lnTo>
                  <a:pt x="53531" y="1093089"/>
                </a:lnTo>
                <a:cubicBezTo>
                  <a:pt x="53531" y="1124902"/>
                  <a:pt x="70580" y="1146334"/>
                  <a:pt x="95917" y="1146334"/>
                </a:cubicBezTo>
                <a:lnTo>
                  <a:pt x="748951" y="1146334"/>
                </a:lnTo>
                <a:cubicBezTo>
                  <a:pt x="763838" y="1146334"/>
                  <a:pt x="775907" y="1158402"/>
                  <a:pt x="775907" y="1173289"/>
                </a:cubicBezTo>
                <a:cubicBezTo>
                  <a:pt x="775907" y="1188177"/>
                  <a:pt x="763838" y="1200245"/>
                  <a:pt x="748951" y="1200245"/>
                </a:cubicBezTo>
                <a:lnTo>
                  <a:pt x="96298" y="1200150"/>
                </a:lnTo>
                <a:cubicBezTo>
                  <a:pt x="41434" y="1200150"/>
                  <a:pt x="0" y="1154049"/>
                  <a:pt x="0" y="1092994"/>
                </a:cubicBezTo>
                <a:lnTo>
                  <a:pt x="0" y="85725"/>
                </a:lnTo>
                <a:cubicBezTo>
                  <a:pt x="0" y="41053"/>
                  <a:pt x="45911" y="0"/>
                  <a:pt x="96298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9525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教学重点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20000"/>
                  <a:lumOff val="80000"/>
                  <a:alpha val="25000"/>
                </a:schemeClr>
              </a:gs>
              <a:gs pos="85000">
                <a:schemeClr val="bg1">
                  <a:alpha val="0"/>
                </a:schemeClr>
              </a:gs>
            </a:gsLst>
            <a:lin ang="162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102360" y="2555715"/>
            <a:ext cx="4267200" cy="3043896"/>
          </a:xfrm>
          <a:prstGeom prst="snip1Rect">
            <a:avLst>
              <a:gd name="adj" fmla="val 26607"/>
            </a:avLst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404163" y="2973731"/>
            <a:ext cx="432000" cy="432000"/>
          </a:xfrm>
          <a:custGeom>
            <a:avLst/>
            <a:gdLst>
              <a:gd name="connsiteX0" fmla="*/ 438553 w 720000"/>
              <a:gd name="connsiteY0" fmla="*/ 189601 h 720000"/>
              <a:gd name="connsiteX1" fmla="*/ 373556 w 720000"/>
              <a:gd name="connsiteY1" fmla="*/ 216451 h 720000"/>
              <a:gd name="connsiteX2" fmla="*/ 232180 w 720000"/>
              <a:gd name="connsiteY2" fmla="*/ 357827 h 720000"/>
              <a:gd name="connsiteX3" fmla="*/ 191861 w 720000"/>
              <a:gd name="connsiteY3" fmla="*/ 528226 h 720000"/>
              <a:gd name="connsiteX4" fmla="*/ 362260 w 720000"/>
              <a:gd name="connsiteY4" fmla="*/ 487907 h 720000"/>
              <a:gd name="connsiteX5" fmla="*/ 503636 w 720000"/>
              <a:gd name="connsiteY5" fmla="*/ 346444 h 720000"/>
              <a:gd name="connsiteX6" fmla="*/ 503636 w 720000"/>
              <a:gd name="connsiteY6" fmla="*/ 216365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537524 w 720000"/>
              <a:gd name="connsiteY9" fmla="*/ 182476 h 720000"/>
              <a:gd name="connsiteX10" fmla="*/ 537524 w 720000"/>
              <a:gd name="connsiteY10" fmla="*/ 380420 h 720000"/>
              <a:gd name="connsiteX11" fmla="*/ 396149 w 720000"/>
              <a:gd name="connsiteY11" fmla="*/ 521796 h 720000"/>
              <a:gd name="connsiteX12" fmla="*/ 141637 w 720000"/>
              <a:gd name="connsiteY12" fmla="*/ 578364 h 720000"/>
              <a:gd name="connsiteX13" fmla="*/ 198205 w 720000"/>
              <a:gd name="connsiteY13" fmla="*/ 323852 h 720000"/>
              <a:gd name="connsiteX14" fmla="*/ 339581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47965 h 720000"/>
              <a:gd name="connsiteX17" fmla="*/ 47965 w 720000"/>
              <a:gd name="connsiteY17" fmla="*/ 120000 h 720000"/>
              <a:gd name="connsiteX18" fmla="*/ 47965 w 720000"/>
              <a:gd name="connsiteY18" fmla="*/ 600000 h 720000"/>
              <a:gd name="connsiteX19" fmla="*/ 120000 w 720000"/>
              <a:gd name="connsiteY19" fmla="*/ 672035 h 720000"/>
              <a:gd name="connsiteX20" fmla="*/ 600000 w 720000"/>
              <a:gd name="connsiteY20" fmla="*/ 672035 h 720000"/>
              <a:gd name="connsiteX21" fmla="*/ 672035 w 720000"/>
              <a:gd name="connsiteY21" fmla="*/ 600000 h 720000"/>
              <a:gd name="connsiteX22" fmla="*/ 672035 w 720000"/>
              <a:gd name="connsiteY22" fmla="*/ 120000 h 720000"/>
              <a:gd name="connsiteX23" fmla="*/ 600000 w 720000"/>
              <a:gd name="connsiteY23" fmla="*/ 47965 h 720000"/>
              <a:gd name="connsiteX24" fmla="*/ 120000 w 720000"/>
              <a:gd name="connsiteY24" fmla="*/ 0 h 720000"/>
              <a:gd name="connsiteX25" fmla="*/ 600000 w 720000"/>
              <a:gd name="connsiteY25" fmla="*/ 0 h 720000"/>
              <a:gd name="connsiteX26" fmla="*/ 720000 w 720000"/>
              <a:gd name="connsiteY26" fmla="*/ 120000 h 720000"/>
              <a:gd name="connsiteX27" fmla="*/ 720000 w 720000"/>
              <a:gd name="connsiteY27" fmla="*/ 600000 h 720000"/>
              <a:gd name="connsiteX28" fmla="*/ 600000 w 720000"/>
              <a:gd name="connsiteY28" fmla="*/ 720000 h 720000"/>
              <a:gd name="connsiteX29" fmla="*/ 120000 w 720000"/>
              <a:gd name="connsiteY29" fmla="*/ 720000 h 720000"/>
              <a:gd name="connsiteX30" fmla="*/ 0 w 720000"/>
              <a:gd name="connsiteY30" fmla="*/ 600000 h 720000"/>
              <a:gd name="connsiteX31" fmla="*/ 0 w 720000"/>
              <a:gd name="connsiteY31" fmla="*/ 120000 h 720000"/>
              <a:gd name="connsiteX32" fmla="*/ 120000 w 720000"/>
              <a:gd name="connsiteY32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13875" y="189601"/>
                  <a:pt x="390761" y="199073"/>
                  <a:pt x="373556" y="216451"/>
                </a:cubicBezTo>
                <a:lnTo>
                  <a:pt x="232180" y="357827"/>
                </a:lnTo>
                <a:cubicBezTo>
                  <a:pt x="212456" y="377465"/>
                  <a:pt x="197336" y="453584"/>
                  <a:pt x="191861" y="528226"/>
                </a:cubicBezTo>
                <a:cubicBezTo>
                  <a:pt x="266503" y="522665"/>
                  <a:pt x="342622" y="507545"/>
                  <a:pt x="362260" y="487907"/>
                </a:cubicBezTo>
                <a:lnTo>
                  <a:pt x="503636" y="346444"/>
                </a:lnTo>
                <a:cubicBezTo>
                  <a:pt x="539523" y="310557"/>
                  <a:pt x="539523" y="252252"/>
                  <a:pt x="503636" y="216365"/>
                </a:cubicBezTo>
                <a:cubicBezTo>
                  <a:pt x="486344" y="199073"/>
                  <a:pt x="463230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74440" y="141636"/>
                  <a:pt x="510327" y="155191"/>
                  <a:pt x="537524" y="182476"/>
                </a:cubicBezTo>
                <a:cubicBezTo>
                  <a:pt x="592007" y="236872"/>
                  <a:pt x="592007" y="325938"/>
                  <a:pt x="537524" y="380420"/>
                </a:cubicBezTo>
                <a:lnTo>
                  <a:pt x="396149" y="521796"/>
                </a:lnTo>
                <a:cubicBezTo>
                  <a:pt x="341753" y="576278"/>
                  <a:pt x="141637" y="578364"/>
                  <a:pt x="141637" y="578364"/>
                </a:cubicBezTo>
                <a:cubicBezTo>
                  <a:pt x="141637" y="578364"/>
                  <a:pt x="143723" y="378334"/>
                  <a:pt x="198205" y="323852"/>
                </a:cubicBezTo>
                <a:lnTo>
                  <a:pt x="339581" y="182476"/>
                </a:lnTo>
                <a:cubicBezTo>
                  <a:pt x="366778" y="155278"/>
                  <a:pt x="402666" y="141636"/>
                  <a:pt x="438553" y="141636"/>
                </a:cubicBezTo>
                <a:close/>
                <a:moveTo>
                  <a:pt x="120000" y="47965"/>
                </a:moveTo>
                <a:cubicBezTo>
                  <a:pt x="80290" y="47965"/>
                  <a:pt x="47965" y="80290"/>
                  <a:pt x="47965" y="120000"/>
                </a:cubicBezTo>
                <a:lnTo>
                  <a:pt x="47965" y="600000"/>
                </a:lnTo>
                <a:cubicBezTo>
                  <a:pt x="47965" y="639711"/>
                  <a:pt x="80290" y="672035"/>
                  <a:pt x="120000" y="672035"/>
                </a:cubicBezTo>
                <a:lnTo>
                  <a:pt x="600000" y="672035"/>
                </a:lnTo>
                <a:cubicBezTo>
                  <a:pt x="639711" y="672035"/>
                  <a:pt x="672035" y="639711"/>
                  <a:pt x="672035" y="600000"/>
                </a:cubicBezTo>
                <a:lnTo>
                  <a:pt x="672035" y="120000"/>
                </a:lnTo>
                <a:cubicBezTo>
                  <a:pt x="672035" y="80290"/>
                  <a:pt x="639711" y="47965"/>
                  <a:pt x="600000" y="47965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372360" y="3792568"/>
            <a:ext cx="3556000" cy="139855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在全场高强度对抗中，学生需持续保持防守强度，根据对手进攻变化迅速调整防守策略，避免犯规和防守漏洞。这需要学生具备高度的防守意识、快速的反应能力和良好的团队协作能力。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537960" y="2555715"/>
            <a:ext cx="4551680" cy="3043896"/>
          </a:xfrm>
          <a:prstGeom prst="snip1Rect">
            <a:avLst>
              <a:gd name="adj" fmla="val 26607"/>
            </a:avLst>
          </a:prstGeom>
          <a:solidFill>
            <a:schemeClr val="bg1"/>
          </a:solidFill>
          <a:ln w="19050" cap="sq">
            <a:solidFill>
              <a:schemeClr val="tx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6841861" y="2940141"/>
            <a:ext cx="505908" cy="468000"/>
          </a:xfrm>
          <a:custGeom>
            <a:avLst/>
            <a:gdLst>
              <a:gd name="connsiteX0" fmla="*/ 56258 w 778320"/>
              <a:gd name="connsiteY0" fmla="*/ 333700 h 720001"/>
              <a:gd name="connsiteX1" fmla="*/ 56258 w 778320"/>
              <a:gd name="connsiteY1" fmla="*/ 627457 h 720001"/>
              <a:gd name="connsiteX2" fmla="*/ 66946 w 778320"/>
              <a:gd name="connsiteY2" fmla="*/ 653054 h 720001"/>
              <a:gd name="connsiteX3" fmla="*/ 92544 w 778320"/>
              <a:gd name="connsiteY3" fmla="*/ 663743 h 720001"/>
              <a:gd name="connsiteX4" fmla="*/ 685683 w 778320"/>
              <a:gd name="connsiteY4" fmla="*/ 663743 h 720001"/>
              <a:gd name="connsiteX5" fmla="*/ 711281 w 778320"/>
              <a:gd name="connsiteY5" fmla="*/ 653054 h 720001"/>
              <a:gd name="connsiteX6" fmla="*/ 721969 w 778320"/>
              <a:gd name="connsiteY6" fmla="*/ 627457 h 720001"/>
              <a:gd name="connsiteX7" fmla="*/ 721969 w 778320"/>
              <a:gd name="connsiteY7" fmla="*/ 333700 h 720001"/>
              <a:gd name="connsiteX8" fmla="*/ 92544 w 778320"/>
              <a:gd name="connsiteY8" fmla="*/ 142049 h 720001"/>
              <a:gd name="connsiteX9" fmla="*/ 56258 w 778320"/>
              <a:gd name="connsiteY9" fmla="*/ 178336 h 720001"/>
              <a:gd name="connsiteX10" fmla="*/ 56258 w 778320"/>
              <a:gd name="connsiteY10" fmla="*/ 277443 h 720001"/>
              <a:gd name="connsiteX11" fmla="*/ 721969 w 778320"/>
              <a:gd name="connsiteY11" fmla="*/ 277443 h 720001"/>
              <a:gd name="connsiteX12" fmla="*/ 721969 w 778320"/>
              <a:gd name="connsiteY12" fmla="*/ 178336 h 720001"/>
              <a:gd name="connsiteX13" fmla="*/ 685683 w 778320"/>
              <a:gd name="connsiteY13" fmla="*/ 142049 h 720001"/>
              <a:gd name="connsiteX14" fmla="*/ 561355 w 778320"/>
              <a:gd name="connsiteY14" fmla="*/ 142049 h 720001"/>
              <a:gd name="connsiteX15" fmla="*/ 561355 w 778320"/>
              <a:gd name="connsiteY15" fmla="*/ 201026 h 720001"/>
              <a:gd name="connsiteX16" fmla="*/ 533226 w 778320"/>
              <a:gd name="connsiteY16" fmla="*/ 229249 h 720001"/>
              <a:gd name="connsiteX17" fmla="*/ 505097 w 778320"/>
              <a:gd name="connsiteY17" fmla="*/ 201120 h 720001"/>
              <a:gd name="connsiteX18" fmla="*/ 505097 w 778320"/>
              <a:gd name="connsiteY18" fmla="*/ 142049 h 720001"/>
              <a:gd name="connsiteX19" fmla="*/ 273129 w 778320"/>
              <a:gd name="connsiteY19" fmla="*/ 142049 h 720001"/>
              <a:gd name="connsiteX20" fmla="*/ 273129 w 778320"/>
              <a:gd name="connsiteY20" fmla="*/ 201026 h 720001"/>
              <a:gd name="connsiteX21" fmla="*/ 245001 w 778320"/>
              <a:gd name="connsiteY21" fmla="*/ 229249 h 720001"/>
              <a:gd name="connsiteX22" fmla="*/ 216872 w 778320"/>
              <a:gd name="connsiteY22" fmla="*/ 201120 h 720001"/>
              <a:gd name="connsiteX23" fmla="*/ 216872 w 778320"/>
              <a:gd name="connsiteY23" fmla="*/ 142049 h 720001"/>
              <a:gd name="connsiteX24" fmla="*/ 245001 w 778320"/>
              <a:gd name="connsiteY24" fmla="*/ 0 h 720001"/>
              <a:gd name="connsiteX25" fmla="*/ 273129 w 778320"/>
              <a:gd name="connsiteY25" fmla="*/ 28129 h 720001"/>
              <a:gd name="connsiteX26" fmla="*/ 273129 w 778320"/>
              <a:gd name="connsiteY26" fmla="*/ 85792 h 720001"/>
              <a:gd name="connsiteX27" fmla="*/ 505097 w 778320"/>
              <a:gd name="connsiteY27" fmla="*/ 85792 h 720001"/>
              <a:gd name="connsiteX28" fmla="*/ 505097 w 778320"/>
              <a:gd name="connsiteY28" fmla="*/ 28129 h 720001"/>
              <a:gd name="connsiteX29" fmla="*/ 533226 w 778320"/>
              <a:gd name="connsiteY29" fmla="*/ 0 h 720001"/>
              <a:gd name="connsiteX30" fmla="*/ 561355 w 778320"/>
              <a:gd name="connsiteY30" fmla="*/ 28129 h 720001"/>
              <a:gd name="connsiteX31" fmla="*/ 561355 w 778320"/>
              <a:gd name="connsiteY31" fmla="*/ 85792 h 720001"/>
              <a:gd name="connsiteX32" fmla="*/ 685683 w 778320"/>
              <a:gd name="connsiteY32" fmla="*/ 85792 h 720001"/>
              <a:gd name="connsiteX33" fmla="*/ 778320 w 778320"/>
              <a:gd name="connsiteY33" fmla="*/ 178336 h 720001"/>
              <a:gd name="connsiteX34" fmla="*/ 778320 w 778320"/>
              <a:gd name="connsiteY34" fmla="*/ 627457 h 720001"/>
              <a:gd name="connsiteX35" fmla="*/ 685777 w 778320"/>
              <a:gd name="connsiteY35" fmla="*/ 720001 h 720001"/>
              <a:gd name="connsiteX36" fmla="*/ 92544 w 778320"/>
              <a:gd name="connsiteY36" fmla="*/ 720001 h 720001"/>
              <a:gd name="connsiteX37" fmla="*/ 0 w 778320"/>
              <a:gd name="connsiteY37" fmla="*/ 627457 h 720001"/>
              <a:gd name="connsiteX38" fmla="*/ 0 w 778320"/>
              <a:gd name="connsiteY38" fmla="*/ 333700 h 720001"/>
              <a:gd name="connsiteX39" fmla="*/ 0 w 778320"/>
              <a:gd name="connsiteY39" fmla="*/ 277443 h 720001"/>
              <a:gd name="connsiteX40" fmla="*/ 0 w 778320"/>
              <a:gd name="connsiteY40" fmla="*/ 178336 h 720001"/>
              <a:gd name="connsiteX41" fmla="*/ 92544 w 778320"/>
              <a:gd name="connsiteY41" fmla="*/ 85792 h 720001"/>
              <a:gd name="connsiteX42" fmla="*/ 216872 w 778320"/>
              <a:gd name="connsiteY42" fmla="*/ 85792 h 720001"/>
              <a:gd name="connsiteX43" fmla="*/ 216872 w 778320"/>
              <a:gd name="connsiteY43" fmla="*/ 28129 h 720001"/>
              <a:gd name="connsiteX44" fmla="*/ 245001 w 778320"/>
              <a:gd name="connsiteY44" fmla="*/ 0 h 720001"/>
            </a:gdLst>
            <a:ahLst/>
            <a:cxnLst/>
            <a:rect l="l" t="t" r="r" b="b"/>
            <a:pathLst>
              <a:path w="778320" h="720001">
                <a:moveTo>
                  <a:pt x="56258" y="333700"/>
                </a:moveTo>
                <a:lnTo>
                  <a:pt x="56258" y="627457"/>
                </a:lnTo>
                <a:cubicBezTo>
                  <a:pt x="56258" y="637115"/>
                  <a:pt x="60008" y="646116"/>
                  <a:pt x="66946" y="653054"/>
                </a:cubicBezTo>
                <a:cubicBezTo>
                  <a:pt x="73885" y="659899"/>
                  <a:pt x="82980" y="663743"/>
                  <a:pt x="92544" y="663743"/>
                </a:cubicBezTo>
                <a:lnTo>
                  <a:pt x="685683" y="663743"/>
                </a:lnTo>
                <a:cubicBezTo>
                  <a:pt x="695341" y="663743"/>
                  <a:pt x="704342" y="659993"/>
                  <a:pt x="711281" y="653054"/>
                </a:cubicBezTo>
                <a:cubicBezTo>
                  <a:pt x="718125" y="646116"/>
                  <a:pt x="721969" y="637021"/>
                  <a:pt x="721969" y="627457"/>
                </a:cubicBezTo>
                <a:lnTo>
                  <a:pt x="721969" y="333700"/>
                </a:lnTo>
                <a:close/>
                <a:moveTo>
                  <a:pt x="92544" y="142049"/>
                </a:moveTo>
                <a:cubicBezTo>
                  <a:pt x="72478" y="142049"/>
                  <a:pt x="56258" y="158364"/>
                  <a:pt x="56258" y="178336"/>
                </a:cubicBezTo>
                <a:lnTo>
                  <a:pt x="56258" y="277443"/>
                </a:lnTo>
                <a:lnTo>
                  <a:pt x="721969" y="277443"/>
                </a:lnTo>
                <a:lnTo>
                  <a:pt x="721969" y="178336"/>
                </a:lnTo>
                <a:cubicBezTo>
                  <a:pt x="721969" y="158270"/>
                  <a:pt x="705655" y="142049"/>
                  <a:pt x="685683" y="142049"/>
                </a:cubicBezTo>
                <a:lnTo>
                  <a:pt x="561355" y="142049"/>
                </a:lnTo>
                <a:lnTo>
                  <a:pt x="561355" y="201026"/>
                </a:lnTo>
                <a:cubicBezTo>
                  <a:pt x="561355" y="216591"/>
                  <a:pt x="548790" y="229249"/>
                  <a:pt x="533226" y="229249"/>
                </a:cubicBezTo>
                <a:cubicBezTo>
                  <a:pt x="517661" y="229249"/>
                  <a:pt x="505097" y="216685"/>
                  <a:pt x="505097" y="201120"/>
                </a:cubicBezTo>
                <a:lnTo>
                  <a:pt x="505097" y="142049"/>
                </a:lnTo>
                <a:lnTo>
                  <a:pt x="273129" y="142049"/>
                </a:lnTo>
                <a:lnTo>
                  <a:pt x="273129" y="201026"/>
                </a:lnTo>
                <a:cubicBezTo>
                  <a:pt x="273129" y="216591"/>
                  <a:pt x="260565" y="229249"/>
                  <a:pt x="245001" y="229249"/>
                </a:cubicBezTo>
                <a:cubicBezTo>
                  <a:pt x="229436" y="229249"/>
                  <a:pt x="216872" y="216685"/>
                  <a:pt x="216872" y="201120"/>
                </a:cubicBezTo>
                <a:lnTo>
                  <a:pt x="216872" y="142049"/>
                </a:lnTo>
                <a:close/>
                <a:moveTo>
                  <a:pt x="245001" y="0"/>
                </a:moveTo>
                <a:cubicBezTo>
                  <a:pt x="260565" y="0"/>
                  <a:pt x="273129" y="12564"/>
                  <a:pt x="273129" y="28129"/>
                </a:cubicBezTo>
                <a:lnTo>
                  <a:pt x="273129" y="85792"/>
                </a:lnTo>
                <a:lnTo>
                  <a:pt x="505097" y="85792"/>
                </a:lnTo>
                <a:lnTo>
                  <a:pt x="505097" y="28129"/>
                </a:lnTo>
                <a:cubicBezTo>
                  <a:pt x="505097" y="12564"/>
                  <a:pt x="517661" y="0"/>
                  <a:pt x="533226" y="0"/>
                </a:cubicBezTo>
                <a:cubicBezTo>
                  <a:pt x="548790" y="0"/>
                  <a:pt x="561355" y="12564"/>
                  <a:pt x="561355" y="28129"/>
                </a:cubicBezTo>
                <a:lnTo>
                  <a:pt x="561355" y="85792"/>
                </a:lnTo>
                <a:lnTo>
                  <a:pt x="685683" y="85792"/>
                </a:lnTo>
                <a:cubicBezTo>
                  <a:pt x="736784" y="85792"/>
                  <a:pt x="778227" y="127235"/>
                  <a:pt x="778320" y="178336"/>
                </a:cubicBezTo>
                <a:lnTo>
                  <a:pt x="778320" y="627457"/>
                </a:lnTo>
                <a:cubicBezTo>
                  <a:pt x="778320" y="678370"/>
                  <a:pt x="736690" y="720001"/>
                  <a:pt x="685777" y="720001"/>
                </a:cubicBezTo>
                <a:lnTo>
                  <a:pt x="92544" y="720001"/>
                </a:lnTo>
                <a:cubicBezTo>
                  <a:pt x="41631" y="720001"/>
                  <a:pt x="0" y="678370"/>
                  <a:pt x="0" y="627457"/>
                </a:cubicBezTo>
                <a:lnTo>
                  <a:pt x="0" y="333700"/>
                </a:lnTo>
                <a:lnTo>
                  <a:pt x="0" y="277443"/>
                </a:lnTo>
                <a:lnTo>
                  <a:pt x="0" y="178336"/>
                </a:lnTo>
                <a:cubicBezTo>
                  <a:pt x="0" y="127235"/>
                  <a:pt x="41443" y="85792"/>
                  <a:pt x="92544" y="85792"/>
                </a:cubicBezTo>
                <a:lnTo>
                  <a:pt x="216872" y="85792"/>
                </a:lnTo>
                <a:lnTo>
                  <a:pt x="216872" y="28129"/>
                </a:lnTo>
                <a:cubicBezTo>
                  <a:pt x="216872" y="12564"/>
                  <a:pt x="229436" y="0"/>
                  <a:pt x="245001" y="0"/>
                </a:cubicBez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45719" tIns="45720" rIns="45719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825959" y="3792568"/>
            <a:ext cx="3793067" cy="139855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595959">
                    <a:alpha val="100000"/>
                  </a:srgbClr>
                </a:solidFill>
                <a:latin typeface="Source Han Sans"/>
                <a:ea typeface="Source Han Sans"/>
                <a:cs typeface="Source Han Sans"/>
              </a:rPr>
              <a:t>教师通过模拟对抗与纠错指导，帮助学生提高在高压环境下的应变能力与决策能力，确保战术有效执行。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73101" y="1330768"/>
            <a:ext cx="10845798" cy="864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高强度对抗下的决策与应变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38153" y="454500"/>
            <a:ext cx="6685308" cy="510950"/>
          </a:xfrm>
          <a:prstGeom prst="parallelogram">
            <a:avLst>
              <a:gd name="adj" fmla="val 42948"/>
            </a:avLst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bg1"/>
              </a:gs>
            </a:gsLst>
            <a:lin ang="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773150" y="475975"/>
            <a:ext cx="10745750" cy="468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教学难点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69743" y="-1"/>
            <a:ext cx="603407" cy="965451"/>
          </a:xfrm>
          <a:prstGeom prst="parallelogram">
            <a:avLst>
              <a:gd name="adj" fmla="val 73502"/>
            </a:avLst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alphaModFix amt="8000"/>
          </a:blip>
          <a:srcRect t="7824" b="7824"/>
          <a:stretch>
            <a:fillRect/>
          </a:stretch>
        </p:blipFill>
        <p:spPr>
          <a:xfrm>
            <a:off x="2" y="0"/>
            <a:ext cx="1219199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alphaModFix/>
          </a:blip>
          <a:srcRect l="11067" r="11067"/>
          <a:stretch>
            <a:fillRect/>
          </a:stretch>
        </p:blipFill>
        <p:spPr>
          <a:xfrm>
            <a:off x="6977054" y="1"/>
            <a:ext cx="5214946" cy="4471566"/>
          </a:xfrm>
          <a:custGeom>
            <a:avLst/>
            <a:gdLst>
              <a:gd name="connsiteX0" fmla="*/ 0 w 5214946"/>
              <a:gd name="connsiteY0" fmla="*/ 0 h 4471566"/>
              <a:gd name="connsiteX1" fmla="*/ 5214946 w 5214946"/>
              <a:gd name="connsiteY1" fmla="*/ 0 h 4471566"/>
              <a:gd name="connsiteX2" fmla="*/ 5214946 w 5214946"/>
              <a:gd name="connsiteY2" fmla="*/ 4471566 h 4471566"/>
              <a:gd name="connsiteX3" fmla="*/ 2276820 w 5214946"/>
              <a:gd name="connsiteY3" fmla="*/ 4471566 h 4471566"/>
            </a:gdLst>
            <a:ahLst/>
            <a:cxnLst/>
            <a:rect l="l" t="t" r="r" b="b"/>
            <a:pathLst>
              <a:path w="5214946" h="4471566">
                <a:moveTo>
                  <a:pt x="0" y="0"/>
                </a:moveTo>
                <a:lnTo>
                  <a:pt x="5214946" y="0"/>
                </a:lnTo>
                <a:lnTo>
                  <a:pt x="5214946" y="4471566"/>
                </a:lnTo>
                <a:lnTo>
                  <a:pt x="2276820" y="4471566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870949" y="0"/>
            <a:ext cx="5321051" cy="6858000"/>
          </a:xfrm>
          <a:custGeom>
            <a:avLst/>
            <a:gdLst>
              <a:gd name="connsiteX0" fmla="*/ 121557 w 5593855"/>
              <a:gd name="connsiteY0" fmla="*/ 0 h 6858000"/>
              <a:gd name="connsiteX1" fmla="*/ 4887191 w 5593855"/>
              <a:gd name="connsiteY1" fmla="*/ 0 h 6858000"/>
              <a:gd name="connsiteX2" fmla="*/ 5321051 w 5593855"/>
              <a:gd name="connsiteY2" fmla="*/ 0 h 6858000"/>
              <a:gd name="connsiteX3" fmla="*/ 5593855 w 5593855"/>
              <a:gd name="connsiteY3" fmla="*/ 0 h 6858000"/>
              <a:gd name="connsiteX4" fmla="*/ 5593855 w 5593855"/>
              <a:gd name="connsiteY4" fmla="*/ 6858000 h 6858000"/>
              <a:gd name="connsiteX5" fmla="*/ 5321051 w 5593855"/>
              <a:gd name="connsiteY5" fmla="*/ 6858000 h 6858000"/>
              <a:gd name="connsiteX6" fmla="*/ 4887191 w 5593855"/>
              <a:gd name="connsiteY6" fmla="*/ 6858000 h 6858000"/>
              <a:gd name="connsiteX7" fmla="*/ 0 w 5593855"/>
              <a:gd name="connsiteY7" fmla="*/ 6858000 h 6858000"/>
              <a:gd name="connsiteX8" fmla="*/ 0 w 5593855"/>
              <a:gd name="connsiteY8" fmla="*/ 6857999 h 6858000"/>
              <a:gd name="connsiteX9" fmla="*/ 4122055 w 5593855"/>
              <a:gd name="connsiteY9" fmla="*/ 6857999 h 6858000"/>
            </a:gdLst>
            <a:ahLst/>
            <a:cxnLst/>
            <a:rect l="l" t="t" r="r" b="b"/>
            <a:pathLst>
              <a:path w="5593855" h="6858000">
                <a:moveTo>
                  <a:pt x="121557" y="0"/>
                </a:moveTo>
                <a:lnTo>
                  <a:pt x="4887191" y="0"/>
                </a:lnTo>
                <a:lnTo>
                  <a:pt x="5321051" y="0"/>
                </a:lnTo>
                <a:lnTo>
                  <a:pt x="5593855" y="0"/>
                </a:lnTo>
                <a:lnTo>
                  <a:pt x="5593855" y="6858000"/>
                </a:lnTo>
                <a:lnTo>
                  <a:pt x="5321051" y="6858000"/>
                </a:lnTo>
                <a:lnTo>
                  <a:pt x="4887191" y="6858000"/>
                </a:lnTo>
                <a:lnTo>
                  <a:pt x="0" y="6858000"/>
                </a:lnTo>
                <a:lnTo>
                  <a:pt x="0" y="6857999"/>
                </a:lnTo>
                <a:lnTo>
                  <a:pt x="4122055" y="6857999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12700" cap="flat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 rot="19788738">
            <a:off x="8731420" y="-631189"/>
            <a:ext cx="320416" cy="8120378"/>
          </a:xfrm>
          <a:custGeom>
            <a:avLst/>
            <a:gdLst>
              <a:gd name="connsiteX0" fmla="*/ 1 w 320416"/>
              <a:gd name="connsiteY0" fmla="*/ 0 h 8120378"/>
              <a:gd name="connsiteX1" fmla="*/ 320413 w 320416"/>
              <a:gd name="connsiteY1" fmla="*/ 186392 h 8120378"/>
              <a:gd name="connsiteX2" fmla="*/ 320416 w 320416"/>
              <a:gd name="connsiteY2" fmla="*/ 186395 h 8120378"/>
              <a:gd name="connsiteX3" fmla="*/ 320415 w 320416"/>
              <a:gd name="connsiteY3" fmla="*/ 8120378 h 8120378"/>
              <a:gd name="connsiteX4" fmla="*/ 320411 w 320416"/>
              <a:gd name="connsiteY4" fmla="*/ 8120375 h 8120378"/>
              <a:gd name="connsiteX5" fmla="*/ 0 w 320416"/>
              <a:gd name="connsiteY5" fmla="*/ 7785305 h 8120378"/>
            </a:gdLst>
            <a:ahLst/>
            <a:cxnLst/>
            <a:rect l="l" t="t" r="r" b="b"/>
            <a:pathLst>
              <a:path w="320416" h="8120378">
                <a:moveTo>
                  <a:pt x="1" y="0"/>
                </a:moveTo>
                <a:lnTo>
                  <a:pt x="320413" y="186392"/>
                </a:lnTo>
                <a:lnTo>
                  <a:pt x="320416" y="186395"/>
                </a:lnTo>
                <a:lnTo>
                  <a:pt x="320415" y="8120378"/>
                </a:lnTo>
                <a:lnTo>
                  <a:pt x="320411" y="8120375"/>
                </a:lnTo>
                <a:lnTo>
                  <a:pt x="0" y="778530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miter/>
          </a:ln>
          <a:effectLst>
            <a:outerShdw blurRad="254000" dist="38100" dir="8100000" sx="103000" sy="103000" algn="tr" rotWithShape="0">
              <a:schemeClr val="accent1">
                <a:alpha val="16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265333" y="2722217"/>
            <a:ext cx="5926667" cy="4135783"/>
          </a:xfrm>
          <a:custGeom>
            <a:avLst/>
            <a:gdLst>
              <a:gd name="connsiteX0" fmla="*/ 3347168 w 5926667"/>
              <a:gd name="connsiteY0" fmla="*/ 0 h 4135783"/>
              <a:gd name="connsiteX1" fmla="*/ 5878120 w 5926667"/>
              <a:gd name="connsiteY1" fmla="*/ 1156696 h 4135783"/>
              <a:gd name="connsiteX2" fmla="*/ 5926667 w 5926667"/>
              <a:gd name="connsiteY2" fmla="*/ 1216244 h 4135783"/>
              <a:gd name="connsiteX3" fmla="*/ 5926667 w 5926667"/>
              <a:gd name="connsiteY3" fmla="*/ 4135783 h 4135783"/>
              <a:gd name="connsiteX4" fmla="*/ 94558 w 5926667"/>
              <a:gd name="connsiteY4" fmla="*/ 4135783 h 4135783"/>
              <a:gd name="connsiteX5" fmla="*/ 85712 w 5926667"/>
              <a:gd name="connsiteY5" fmla="*/ 4103082 h 4135783"/>
              <a:gd name="connsiteX6" fmla="*/ 0 w 5926667"/>
              <a:gd name="connsiteY6" fmla="*/ 3347167 h 4135783"/>
              <a:gd name="connsiteX7" fmla="*/ 3347168 w 5926667"/>
              <a:gd name="connsiteY7" fmla="*/ 0 h 4135783"/>
            </a:gdLst>
            <a:ahLst/>
            <a:cxnLst/>
            <a:rect l="l" t="t" r="r" b="b"/>
            <a:pathLst>
              <a:path w="5926667" h="4135783">
                <a:moveTo>
                  <a:pt x="3347168" y="0"/>
                </a:moveTo>
                <a:cubicBezTo>
                  <a:pt x="4358116" y="0"/>
                  <a:pt x="5264385" y="448184"/>
                  <a:pt x="5878120" y="1156696"/>
                </a:cubicBezTo>
                <a:lnTo>
                  <a:pt x="5926667" y="1216244"/>
                </a:lnTo>
                <a:lnTo>
                  <a:pt x="5926667" y="4135783"/>
                </a:lnTo>
                <a:lnTo>
                  <a:pt x="94558" y="4135783"/>
                </a:lnTo>
                <a:lnTo>
                  <a:pt x="85712" y="4103082"/>
                </a:lnTo>
                <a:cubicBezTo>
                  <a:pt x="29636" y="3860162"/>
                  <a:pt x="0" y="3607126"/>
                  <a:pt x="0" y="3347167"/>
                </a:cubicBezTo>
                <a:cubicBezTo>
                  <a:pt x="0" y="1498577"/>
                  <a:pt x="1498578" y="0"/>
                  <a:pt x="3347168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/>
          </a:ln>
          <a:effectLst>
            <a:outerShdw blurRad="428625" sx="102000" sy="102000" algn="ctr" rotWithShape="0">
              <a:srgbClr val="1B3698">
                <a:alpha val="14000"/>
              </a:srgbClr>
            </a:outerShdw>
          </a:effectLst>
        </p:spPr>
        <p:txBody>
          <a:bodyPr vert="horz" wrap="square" lIns="114300" tIns="57150" rIns="114300" bIns="5715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alphaModFix/>
          </a:blip>
          <a:srcRect t="15432" b="15432"/>
          <a:stretch>
            <a:fillRect/>
          </a:stretch>
        </p:blipFill>
        <p:spPr>
          <a:xfrm>
            <a:off x="6486046" y="2878668"/>
            <a:ext cx="5705954" cy="3979333"/>
          </a:xfrm>
          <a:custGeom>
            <a:avLst/>
            <a:gdLst>
              <a:gd name="connsiteX0" fmla="*/ 3110473 w 5705954"/>
              <a:gd name="connsiteY0" fmla="*/ 0 h 3979333"/>
              <a:gd name="connsiteX1" fmla="*/ 5689726 w 5705954"/>
              <a:gd name="connsiteY1" fmla="*/ 1371379 h 3979333"/>
              <a:gd name="connsiteX2" fmla="*/ 5705954 w 5705954"/>
              <a:gd name="connsiteY2" fmla="*/ 1398091 h 3979333"/>
              <a:gd name="connsiteX3" fmla="*/ 5705954 w 5705954"/>
              <a:gd name="connsiteY3" fmla="*/ 3979333 h 3979333"/>
              <a:gd name="connsiteX4" fmla="*/ 124666 w 5705954"/>
              <a:gd name="connsiteY4" fmla="*/ 3979333 h 3979333"/>
              <a:gd name="connsiteX5" fmla="*/ 79651 w 5705954"/>
              <a:gd name="connsiteY5" fmla="*/ 3812933 h 3979333"/>
              <a:gd name="connsiteX6" fmla="*/ 0 w 5705954"/>
              <a:gd name="connsiteY6" fmla="*/ 3110473 h 3979333"/>
              <a:gd name="connsiteX7" fmla="*/ 3110473 w 5705954"/>
              <a:gd name="connsiteY7" fmla="*/ 0 h 3979333"/>
            </a:gdLst>
            <a:ahLst/>
            <a:cxnLst/>
            <a:rect l="l" t="t" r="r" b="b"/>
            <a:pathLst>
              <a:path w="5705954" h="3979333">
                <a:moveTo>
                  <a:pt x="3110473" y="0"/>
                </a:moveTo>
                <a:cubicBezTo>
                  <a:pt x="4184140" y="0"/>
                  <a:pt x="5130753" y="543987"/>
                  <a:pt x="5689726" y="1371379"/>
                </a:cubicBezTo>
                <a:lnTo>
                  <a:pt x="5705954" y="1398091"/>
                </a:lnTo>
                <a:lnTo>
                  <a:pt x="5705954" y="3979333"/>
                </a:lnTo>
                <a:lnTo>
                  <a:pt x="124666" y="3979333"/>
                </a:lnTo>
                <a:lnTo>
                  <a:pt x="79651" y="3812933"/>
                </a:lnTo>
                <a:cubicBezTo>
                  <a:pt x="27540" y="3587191"/>
                  <a:pt x="0" y="3352048"/>
                  <a:pt x="0" y="3110473"/>
                </a:cubicBezTo>
                <a:cubicBezTo>
                  <a:pt x="0" y="1392606"/>
                  <a:pt x="1392606" y="0"/>
                  <a:pt x="3110473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8" name="标题 1"/>
          <p:cNvSpPr txBox="1"/>
          <p:nvPr/>
        </p:nvSpPr>
        <p:spPr>
          <a:xfrm>
            <a:off x="594621" y="2867547"/>
            <a:ext cx="6087163" cy="205808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30000"/>
              </a:lnSpc>
            </a:pPr>
            <a:r>
              <a:rPr kumimoji="1" lang="en-US" altLang="zh-CN" sz="53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教学方法应用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7184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0" y="0"/>
            <a:ext cx="91084" cy="6858000"/>
          </a:xfrm>
          <a:custGeom>
            <a:avLst/>
            <a:gdLst>
              <a:gd name="connsiteX0" fmla="*/ 0 w 91084"/>
              <a:gd name="connsiteY0" fmla="*/ 0 h 6858000"/>
              <a:gd name="connsiteX1" fmla="*/ 91084 w 91084"/>
              <a:gd name="connsiteY1" fmla="*/ 0 h 6858000"/>
              <a:gd name="connsiteX2" fmla="*/ 91084 w 91084"/>
              <a:gd name="connsiteY2" fmla="*/ 6858000 h 6858000"/>
              <a:gd name="connsiteX3" fmla="*/ 0 w 91084"/>
              <a:gd name="connsiteY3" fmla="*/ 6858000 h 6858000"/>
            </a:gdLst>
            <a:ahLst/>
            <a:cxnLst/>
            <a:rect l="l" t="t" r="r" b="b"/>
            <a:pathLst>
              <a:path w="91084" h="6858000">
                <a:moveTo>
                  <a:pt x="0" y="0"/>
                </a:moveTo>
                <a:lnTo>
                  <a:pt x="91084" y="0"/>
                </a:lnTo>
                <a:lnTo>
                  <a:pt x="9108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639272" y="5004475"/>
            <a:ext cx="5004057" cy="153976"/>
          </a:xfrm>
          <a:prstGeom prst="homePlat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alpha val="1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89087" y="1614140"/>
            <a:ext cx="2446570" cy="186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Part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995040" y="1622956"/>
            <a:ext cx="2276592" cy="13790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r">
              <a:lnSpc>
                <a:spcPct val="110000"/>
              </a:lnSpc>
            </a:pPr>
            <a:r>
              <a:rPr kumimoji="1" lang="en-US" altLang="zh-CN" sz="7200">
                <a:ln w="12700">
                  <a:noFill/>
                </a:ln>
                <a:solidFill>
                  <a:srgbClr val="3D3ED7">
                    <a:alpha val="100000"/>
                  </a:srgbClr>
                </a:solidFill>
                <a:latin typeface="Source Han Sans CN Bold"/>
                <a:ea typeface="Source Han Sans CN Bold"/>
                <a:cs typeface="Source Han Sans CN Bold"/>
              </a:rPr>
              <a:t>03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4705784" y="2070125"/>
            <a:ext cx="522230" cy="296762"/>
          </a:xfrm>
          <a:custGeom>
            <a:avLst/>
            <a:gdLst>
              <a:gd name="connsiteX0" fmla="*/ 250785 w 464354"/>
              <a:gd name="connsiteY0" fmla="*/ 0 h 295262"/>
              <a:gd name="connsiteX1" fmla="*/ 375554 w 464354"/>
              <a:gd name="connsiteY1" fmla="*/ 0 h 295262"/>
              <a:gd name="connsiteX2" fmla="*/ 464354 w 464354"/>
              <a:gd name="connsiteY2" fmla="*/ 147631 h 295262"/>
              <a:gd name="connsiteX3" fmla="*/ 375554 w 464354"/>
              <a:gd name="connsiteY3" fmla="*/ 295262 h 295262"/>
              <a:gd name="connsiteX4" fmla="*/ 250785 w 464354"/>
              <a:gd name="connsiteY4" fmla="*/ 295262 h 295262"/>
              <a:gd name="connsiteX5" fmla="*/ 339585 w 464354"/>
              <a:gd name="connsiteY5" fmla="*/ 147631 h 295262"/>
              <a:gd name="connsiteX6" fmla="*/ 0 w 464354"/>
              <a:gd name="connsiteY6" fmla="*/ 0 h 295262"/>
              <a:gd name="connsiteX7" fmla="*/ 124769 w 464354"/>
              <a:gd name="connsiteY7" fmla="*/ 0 h 295262"/>
              <a:gd name="connsiteX8" fmla="*/ 213569 w 464354"/>
              <a:gd name="connsiteY8" fmla="*/ 147631 h 295262"/>
              <a:gd name="connsiteX9" fmla="*/ 124769 w 464354"/>
              <a:gd name="connsiteY9" fmla="*/ 295262 h 295262"/>
              <a:gd name="connsiteX10" fmla="*/ 0 w 464354"/>
              <a:gd name="connsiteY10" fmla="*/ 295262 h 295262"/>
              <a:gd name="connsiteX11" fmla="*/ 88800 w 464354"/>
              <a:gd name="connsiteY11" fmla="*/ 147631 h 295262"/>
            </a:gdLst>
            <a:ahLst/>
            <a:cxnLst/>
            <a:rect l="l" t="t" r="r" b="b"/>
            <a:pathLst>
              <a:path w="464354" h="295262">
                <a:moveTo>
                  <a:pt x="250785" y="0"/>
                </a:moveTo>
                <a:lnTo>
                  <a:pt x="375554" y="0"/>
                </a:lnTo>
                <a:lnTo>
                  <a:pt x="464354" y="147631"/>
                </a:lnTo>
                <a:lnTo>
                  <a:pt x="375554" y="295262"/>
                </a:lnTo>
                <a:lnTo>
                  <a:pt x="250785" y="295262"/>
                </a:lnTo>
                <a:lnTo>
                  <a:pt x="339585" y="147631"/>
                </a:lnTo>
                <a:close/>
                <a:moveTo>
                  <a:pt x="0" y="0"/>
                </a:moveTo>
                <a:lnTo>
                  <a:pt x="124769" y="0"/>
                </a:lnTo>
                <a:lnTo>
                  <a:pt x="213569" y="147631"/>
                </a:lnTo>
                <a:lnTo>
                  <a:pt x="124769" y="295262"/>
                </a:lnTo>
                <a:lnTo>
                  <a:pt x="0" y="295262"/>
                </a:lnTo>
                <a:lnTo>
                  <a:pt x="88800" y="147631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  <a:alpha val="40000"/>
                </a:schemeClr>
              </a:gs>
            </a:gsLst>
            <a:lin ang="108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55F51"/>
      </a:dk2>
      <a:lt2>
        <a:srgbClr val="E3DED1"/>
      </a:lt2>
      <a:accent1>
        <a:srgbClr val="3D3ED7"/>
      </a:accent1>
      <a:accent2>
        <a:srgbClr val="4AB5C4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570</Words>
  <Application>Microsoft Office PowerPoint</Application>
  <PresentationFormat>宽屏</PresentationFormat>
  <Paragraphs>83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4" baseType="lpstr">
      <vt:lpstr>Source Han Sans</vt:lpstr>
      <vt:lpstr>OPPOSans H</vt:lpstr>
      <vt:lpstr>Source Han Sans CN Bold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huaqi</cp:lastModifiedBy>
  <cp:revision>2</cp:revision>
  <dcterms:modified xsi:type="dcterms:W3CDTF">2025-02-20T01:11:58Z</dcterms:modified>
</cp:coreProperties>
</file>